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3.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308" r:id="rId1"/>
    <p:sldMasterId id="2147484320" r:id="rId2"/>
    <p:sldMasterId id="2147484330" r:id="rId3"/>
    <p:sldMasterId id="2147484339" r:id="rId4"/>
  </p:sldMasterIdLst>
  <p:notesMasterIdLst>
    <p:notesMasterId r:id="rId103"/>
  </p:notesMasterIdLst>
  <p:sldIdLst>
    <p:sldId id="2666" r:id="rId5"/>
    <p:sldId id="2142533511" r:id="rId6"/>
    <p:sldId id="2689" r:id="rId7"/>
    <p:sldId id="2657" r:id="rId8"/>
    <p:sldId id="2658" r:id="rId9"/>
    <p:sldId id="2659" r:id="rId10"/>
    <p:sldId id="2660" r:id="rId11"/>
    <p:sldId id="2696" r:id="rId12"/>
    <p:sldId id="2697" r:id="rId13"/>
    <p:sldId id="2693" r:id="rId14"/>
    <p:sldId id="2694" r:id="rId15"/>
    <p:sldId id="2690" r:id="rId16"/>
    <p:sldId id="2691" r:id="rId17"/>
    <p:sldId id="2699" r:id="rId18"/>
    <p:sldId id="2692" r:id="rId19"/>
    <p:sldId id="141169051" r:id="rId20"/>
    <p:sldId id="2804" r:id="rId21"/>
    <p:sldId id="2805" r:id="rId22"/>
    <p:sldId id="141168489" r:id="rId23"/>
    <p:sldId id="2743" r:id="rId24"/>
    <p:sldId id="2744" r:id="rId25"/>
    <p:sldId id="2748" r:id="rId26"/>
    <p:sldId id="141168490" r:id="rId27"/>
    <p:sldId id="2746" r:id="rId28"/>
    <p:sldId id="141168487" r:id="rId29"/>
    <p:sldId id="141168488" r:id="rId30"/>
    <p:sldId id="2700" r:id="rId31"/>
    <p:sldId id="2732" r:id="rId32"/>
    <p:sldId id="2796" r:id="rId33"/>
    <p:sldId id="2650" r:id="rId34"/>
    <p:sldId id="141169038" r:id="rId35"/>
    <p:sldId id="141169039" r:id="rId36"/>
    <p:sldId id="141169040" r:id="rId37"/>
    <p:sldId id="141168485" r:id="rId38"/>
    <p:sldId id="141168486" r:id="rId39"/>
    <p:sldId id="141168516" r:id="rId40"/>
    <p:sldId id="141168517" r:id="rId41"/>
    <p:sldId id="141168518" r:id="rId42"/>
    <p:sldId id="141168520" r:id="rId43"/>
    <p:sldId id="141169047" r:id="rId44"/>
    <p:sldId id="141168519" r:id="rId45"/>
    <p:sldId id="141169046" r:id="rId46"/>
    <p:sldId id="141168521" r:id="rId47"/>
    <p:sldId id="141169004" r:id="rId48"/>
    <p:sldId id="2740" r:id="rId49"/>
    <p:sldId id="2762" r:id="rId50"/>
    <p:sldId id="141168491" r:id="rId51"/>
    <p:sldId id="2653" r:id="rId52"/>
    <p:sldId id="2667" r:id="rId53"/>
    <p:sldId id="2668" r:id="rId54"/>
    <p:sldId id="2774" r:id="rId55"/>
    <p:sldId id="2781" r:id="rId56"/>
    <p:sldId id="2803" r:id="rId57"/>
    <p:sldId id="2776" r:id="rId58"/>
    <p:sldId id="2778" r:id="rId59"/>
    <p:sldId id="2780" r:id="rId60"/>
    <p:sldId id="2775" r:id="rId61"/>
    <p:sldId id="2801" r:id="rId62"/>
    <p:sldId id="2802" r:id="rId63"/>
    <p:sldId id="2782" r:id="rId64"/>
    <p:sldId id="2799" r:id="rId65"/>
    <p:sldId id="2800" r:id="rId66"/>
    <p:sldId id="2731" r:id="rId67"/>
    <p:sldId id="2786" r:id="rId68"/>
    <p:sldId id="2794" r:id="rId69"/>
    <p:sldId id="2792" r:id="rId70"/>
    <p:sldId id="2795" r:id="rId71"/>
    <p:sldId id="141168483" r:id="rId72"/>
    <p:sldId id="2142532274" r:id="rId73"/>
    <p:sldId id="2142532275" r:id="rId74"/>
    <p:sldId id="141169041" r:id="rId75"/>
    <p:sldId id="2142533512" r:id="rId76"/>
    <p:sldId id="2142533513" r:id="rId77"/>
    <p:sldId id="141169042" r:id="rId78"/>
    <p:sldId id="141169043" r:id="rId79"/>
    <p:sldId id="141169044" r:id="rId80"/>
    <p:sldId id="141169045" r:id="rId81"/>
    <p:sldId id="2682" r:id="rId82"/>
    <p:sldId id="2683" r:id="rId83"/>
    <p:sldId id="141169048" r:id="rId84"/>
    <p:sldId id="141169049" r:id="rId85"/>
    <p:sldId id="141169050" r:id="rId86"/>
    <p:sldId id="2142532273" r:id="rId87"/>
    <p:sldId id="2728" r:id="rId88"/>
    <p:sldId id="141169053" r:id="rId89"/>
    <p:sldId id="141169052" r:id="rId90"/>
    <p:sldId id="141168484" r:id="rId91"/>
    <p:sldId id="141168482" r:id="rId92"/>
    <p:sldId id="2706" r:id="rId93"/>
    <p:sldId id="2707" r:id="rId94"/>
    <p:sldId id="2708" r:id="rId95"/>
    <p:sldId id="258" r:id="rId96"/>
    <p:sldId id="267" r:id="rId97"/>
    <p:sldId id="2806" r:id="rId98"/>
    <p:sldId id="2729" r:id="rId99"/>
    <p:sldId id="2797" r:id="rId100"/>
    <p:sldId id="2730" r:id="rId101"/>
    <p:sldId id="287" r:id="rId102"/>
  </p:sldIdLst>
  <p:sldSz cx="12192000" cy="6858000"/>
  <p:notesSz cx="7086600" cy="9372600"/>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071"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15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226"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301"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5382" algn="l" defTabSz="91415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2450" algn="l" defTabSz="91415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199520" algn="l" defTabSz="91415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6591" algn="l" defTabSz="914150" rtl="0" eaLnBrk="1" latinLnBrk="0" hangingPunct="1">
      <a:defRPr kern="1200">
        <a:solidFill>
          <a:schemeClr val="tx1"/>
        </a:solidFill>
        <a:latin typeface="Arial" panose="020B0604020202020204" pitchFamily="34" charset="0"/>
        <a:ea typeface="+mn-ea"/>
        <a:cs typeface="Arial" panose="020B0604020202020204" pitchFamily="34" charset="0"/>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D76F59"/>
    <a:srgbClr val="9D381C"/>
    <a:srgbClr val="0000FF"/>
    <a:srgbClr val="1B44A7"/>
    <a:srgbClr val="D50000"/>
    <a:srgbClr val="FF5BD0"/>
    <a:srgbClr val="B4FFB2"/>
    <a:srgbClr val="00813C"/>
    <a:srgbClr val="EC5798"/>
    <a:srgbClr val="D7FBC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110" autoAdjust="0"/>
    <p:restoredTop sz="87619" autoAdjust="0"/>
  </p:normalViewPr>
  <p:slideViewPr>
    <p:cSldViewPr snapToGrid="0">
      <p:cViewPr varScale="1">
        <p:scale>
          <a:sx n="111" d="100"/>
          <a:sy n="111" d="100"/>
        </p:scale>
        <p:origin x="1208" y="208"/>
      </p:cViewPr>
      <p:guideLst>
        <p:guide orient="horz" pos="2160"/>
        <p:guide pos="3840"/>
      </p:guideLst>
    </p:cSldViewPr>
  </p:slideViewPr>
  <p:outlineViewPr>
    <p:cViewPr>
      <p:scale>
        <a:sx n="33" d="100"/>
        <a:sy n="33" d="100"/>
      </p:scale>
      <p:origin x="0" y="-7072"/>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85" d="100"/>
          <a:sy n="85" d="100"/>
        </p:scale>
        <p:origin x="2664" y="20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6" Type="http://schemas.openxmlformats.org/officeDocument/2006/relationships/slide" Target="slides/slide12.xml"/><Relationship Id="rId107" Type="http://schemas.openxmlformats.org/officeDocument/2006/relationships/tableStyles" Target="tableStyles.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notesMaster" Target="notesMasters/notesMaster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presProps" Target="presProps.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slideMaster" Target="slideMasters/slideMaster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3" Type="http://schemas.openxmlformats.org/officeDocument/2006/relationships/slideMaster" Target="slideMasters/slideMaster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3070860" cy="468630"/>
          </a:xfrm>
          <a:prstGeom prst="rect">
            <a:avLst/>
          </a:prstGeom>
        </p:spPr>
        <p:txBody>
          <a:bodyPr vert="horz" lIns="94032" tIns="47016" rIns="94032" bIns="47016" rtlCol="0"/>
          <a:lstStyle>
            <a:lvl1pPr algn="l" eaLnBrk="1" fontAlgn="auto" hangingPunct="1">
              <a:spcBef>
                <a:spcPts val="0"/>
              </a:spcBef>
              <a:spcAft>
                <a:spcPts val="0"/>
              </a:spcAft>
              <a:defRPr sz="1200">
                <a:latin typeface="+mn-lt"/>
                <a:cs typeface="+mn-cs"/>
              </a:defRPr>
            </a:lvl1pPr>
          </a:lstStyle>
          <a:p>
            <a:pPr>
              <a:defRPr/>
            </a:pPr>
            <a:endParaRPr lang="en-US"/>
          </a:p>
        </p:txBody>
      </p:sp>
      <p:sp>
        <p:nvSpPr>
          <p:cNvPr id="3" name="Date Placeholder 2"/>
          <p:cNvSpPr>
            <a:spLocks noGrp="1"/>
          </p:cNvSpPr>
          <p:nvPr>
            <p:ph type="dt" idx="1"/>
          </p:nvPr>
        </p:nvSpPr>
        <p:spPr>
          <a:xfrm>
            <a:off x="4014101" y="0"/>
            <a:ext cx="3070860" cy="468630"/>
          </a:xfrm>
          <a:prstGeom prst="rect">
            <a:avLst/>
          </a:prstGeom>
        </p:spPr>
        <p:txBody>
          <a:bodyPr vert="horz" lIns="94032" tIns="47016" rIns="94032" bIns="47016" rtlCol="0"/>
          <a:lstStyle>
            <a:lvl1pPr algn="r" eaLnBrk="1" fontAlgn="auto" hangingPunct="1">
              <a:spcBef>
                <a:spcPts val="0"/>
              </a:spcBef>
              <a:spcAft>
                <a:spcPts val="0"/>
              </a:spcAft>
              <a:defRPr sz="1200">
                <a:latin typeface="+mn-lt"/>
                <a:cs typeface="+mn-cs"/>
              </a:defRPr>
            </a:lvl1pPr>
          </a:lstStyle>
          <a:p>
            <a:pPr>
              <a:defRPr/>
            </a:pPr>
            <a:fld id="{072C787D-442B-43D8-AD70-00AE06982550}" type="datetimeFigureOut">
              <a:rPr lang="en-US"/>
              <a:pPr>
                <a:defRPr/>
              </a:pPr>
              <a:t>11/3/21</a:t>
            </a:fld>
            <a:endParaRPr lang="en-US"/>
          </a:p>
        </p:txBody>
      </p:sp>
      <p:sp>
        <p:nvSpPr>
          <p:cNvPr id="4" name="Slide Image Placeholder 3"/>
          <p:cNvSpPr>
            <a:spLocks noGrp="1" noRot="1" noChangeAspect="1"/>
          </p:cNvSpPr>
          <p:nvPr>
            <p:ph type="sldImg" idx="2"/>
          </p:nvPr>
        </p:nvSpPr>
        <p:spPr>
          <a:xfrm>
            <a:off x="419100" y="703263"/>
            <a:ext cx="6248400" cy="3514725"/>
          </a:xfrm>
          <a:prstGeom prst="rect">
            <a:avLst/>
          </a:prstGeom>
          <a:noFill/>
          <a:ln w="12700">
            <a:solidFill>
              <a:prstClr val="black"/>
            </a:solidFill>
          </a:ln>
        </p:spPr>
        <p:txBody>
          <a:bodyPr vert="horz" lIns="94032" tIns="47016" rIns="94032" bIns="47016" rtlCol="0" anchor="ctr"/>
          <a:lstStyle/>
          <a:p>
            <a:pPr lvl="0"/>
            <a:endParaRPr lang="en-US" noProof="0"/>
          </a:p>
        </p:txBody>
      </p:sp>
      <p:sp>
        <p:nvSpPr>
          <p:cNvPr id="5" name="Notes Placeholder 4"/>
          <p:cNvSpPr>
            <a:spLocks noGrp="1"/>
          </p:cNvSpPr>
          <p:nvPr>
            <p:ph type="body" sz="quarter" idx="3"/>
          </p:nvPr>
        </p:nvSpPr>
        <p:spPr>
          <a:xfrm>
            <a:off x="708660" y="4451985"/>
            <a:ext cx="5669280" cy="4217670"/>
          </a:xfrm>
          <a:prstGeom prst="rect">
            <a:avLst/>
          </a:prstGeom>
        </p:spPr>
        <p:txBody>
          <a:bodyPr vert="horz" lIns="94032" tIns="47016" rIns="94032" bIns="47016"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1" y="8902343"/>
            <a:ext cx="3070860" cy="468630"/>
          </a:xfrm>
          <a:prstGeom prst="rect">
            <a:avLst/>
          </a:prstGeom>
        </p:spPr>
        <p:txBody>
          <a:bodyPr vert="horz" lIns="94032" tIns="47016" rIns="94032" bIns="47016" rtlCol="0" anchor="b"/>
          <a:lstStyle>
            <a:lvl1pPr algn="l" eaLnBrk="1" fontAlgn="auto" hangingPunct="1">
              <a:spcBef>
                <a:spcPts val="0"/>
              </a:spcBef>
              <a:spcAft>
                <a:spcPts val="0"/>
              </a:spcAft>
              <a:defRPr sz="1200">
                <a:latin typeface="+mn-lt"/>
                <a:cs typeface="+mn-cs"/>
              </a:defRPr>
            </a:lvl1pPr>
          </a:lstStyle>
          <a:p>
            <a:pPr>
              <a:defRPr/>
            </a:pPr>
            <a:endParaRPr lang="en-US"/>
          </a:p>
        </p:txBody>
      </p:sp>
      <p:sp>
        <p:nvSpPr>
          <p:cNvPr id="7" name="Slide Number Placeholder 6"/>
          <p:cNvSpPr>
            <a:spLocks noGrp="1"/>
          </p:cNvSpPr>
          <p:nvPr>
            <p:ph type="sldNum" sz="quarter" idx="5"/>
          </p:nvPr>
        </p:nvSpPr>
        <p:spPr>
          <a:xfrm>
            <a:off x="4014101" y="8902343"/>
            <a:ext cx="3070860" cy="468630"/>
          </a:xfrm>
          <a:prstGeom prst="rect">
            <a:avLst/>
          </a:prstGeom>
        </p:spPr>
        <p:txBody>
          <a:bodyPr vert="horz" wrap="square" lIns="94032" tIns="47016" rIns="94032" bIns="47016" numCol="1" anchor="b" anchorCtr="0" compatLnSpc="1">
            <a:prstTxWarp prst="textNoShape">
              <a:avLst/>
            </a:prstTxWarp>
          </a:bodyPr>
          <a:lstStyle>
            <a:lvl1pPr algn="r" eaLnBrk="1" hangingPunct="1">
              <a:defRPr sz="1200">
                <a:latin typeface="Calibri" panose="020F0502020204030204" pitchFamily="34" charset="0"/>
              </a:defRPr>
            </a:lvl1pPr>
          </a:lstStyle>
          <a:p>
            <a:pPr>
              <a:defRPr/>
            </a:pPr>
            <a:fld id="{06AAAE1B-F6B9-4FCD-B9AB-4A0AD0AFAC97}" type="slidenum">
              <a:rPr lang="en-US" altLang="en-US"/>
              <a:pPr>
                <a:defRPr/>
              </a:pPr>
              <a:t>‹#›</a:t>
            </a:fld>
            <a:endParaRPr lang="en-US" altLang="en-US"/>
          </a:p>
        </p:txBody>
      </p:sp>
    </p:spTree>
    <p:extLst>
      <p:ext uri="{BB962C8B-B14F-4D97-AF65-F5344CB8AC3E}">
        <p14:creationId xmlns:p14="http://schemas.microsoft.com/office/powerpoint/2010/main" val="1214064853"/>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071" algn="l" rtl="0" eaLnBrk="0" fontAlgn="base" hangingPunct="0">
      <a:spcBef>
        <a:spcPct val="30000"/>
      </a:spcBef>
      <a:spcAft>
        <a:spcPct val="0"/>
      </a:spcAft>
      <a:defRPr sz="1200" kern="1200">
        <a:solidFill>
          <a:schemeClr val="tx1"/>
        </a:solidFill>
        <a:latin typeface="+mn-lt"/>
        <a:ea typeface="+mn-ea"/>
        <a:cs typeface="+mn-cs"/>
      </a:defRPr>
    </a:lvl2pPr>
    <a:lvl3pPr marL="914150" algn="l" rtl="0" eaLnBrk="0" fontAlgn="base" hangingPunct="0">
      <a:spcBef>
        <a:spcPct val="30000"/>
      </a:spcBef>
      <a:spcAft>
        <a:spcPct val="0"/>
      </a:spcAft>
      <a:defRPr sz="1200" kern="1200">
        <a:solidFill>
          <a:schemeClr val="tx1"/>
        </a:solidFill>
        <a:latin typeface="+mn-lt"/>
        <a:ea typeface="+mn-ea"/>
        <a:cs typeface="+mn-cs"/>
      </a:defRPr>
    </a:lvl3pPr>
    <a:lvl4pPr marL="1371226" algn="l" rtl="0" eaLnBrk="0" fontAlgn="base" hangingPunct="0">
      <a:spcBef>
        <a:spcPct val="30000"/>
      </a:spcBef>
      <a:spcAft>
        <a:spcPct val="0"/>
      </a:spcAft>
      <a:defRPr sz="1200" kern="1200">
        <a:solidFill>
          <a:schemeClr val="tx1"/>
        </a:solidFill>
        <a:latin typeface="+mn-lt"/>
        <a:ea typeface="+mn-ea"/>
        <a:cs typeface="+mn-cs"/>
      </a:defRPr>
    </a:lvl4pPr>
    <a:lvl5pPr marL="1828301" algn="l" rtl="0" eaLnBrk="0" fontAlgn="base" hangingPunct="0">
      <a:spcBef>
        <a:spcPct val="30000"/>
      </a:spcBef>
      <a:spcAft>
        <a:spcPct val="0"/>
      </a:spcAft>
      <a:defRPr sz="1200" kern="1200">
        <a:solidFill>
          <a:schemeClr val="tx1"/>
        </a:solidFill>
        <a:latin typeface="+mn-lt"/>
        <a:ea typeface="+mn-ea"/>
        <a:cs typeface="+mn-cs"/>
      </a:defRPr>
    </a:lvl5pPr>
    <a:lvl6pPr marL="2285382" algn="l" defTabSz="914150" rtl="0" eaLnBrk="1" latinLnBrk="0" hangingPunct="1">
      <a:defRPr sz="1200" kern="1200">
        <a:solidFill>
          <a:schemeClr val="tx1"/>
        </a:solidFill>
        <a:latin typeface="+mn-lt"/>
        <a:ea typeface="+mn-ea"/>
        <a:cs typeface="+mn-cs"/>
      </a:defRPr>
    </a:lvl6pPr>
    <a:lvl7pPr marL="2742450" algn="l" defTabSz="914150" rtl="0" eaLnBrk="1" latinLnBrk="0" hangingPunct="1">
      <a:defRPr sz="1200" kern="1200">
        <a:solidFill>
          <a:schemeClr val="tx1"/>
        </a:solidFill>
        <a:latin typeface="+mn-lt"/>
        <a:ea typeface="+mn-ea"/>
        <a:cs typeface="+mn-cs"/>
      </a:defRPr>
    </a:lvl7pPr>
    <a:lvl8pPr marL="3199520" algn="l" defTabSz="914150" rtl="0" eaLnBrk="1" latinLnBrk="0" hangingPunct="1">
      <a:defRPr sz="1200" kern="1200">
        <a:solidFill>
          <a:schemeClr val="tx1"/>
        </a:solidFill>
        <a:latin typeface="+mn-lt"/>
        <a:ea typeface="+mn-ea"/>
        <a:cs typeface="+mn-cs"/>
      </a:defRPr>
    </a:lvl8pPr>
    <a:lvl9pPr marL="3656591" algn="l" defTabSz="91415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traditional modern architecture with some focus on API and channels</a:t>
            </a:r>
          </a:p>
        </p:txBody>
      </p:sp>
      <p:sp>
        <p:nvSpPr>
          <p:cNvPr id="4" name="Slide Number Placeholder 3"/>
          <p:cNvSpPr>
            <a:spLocks noGrp="1"/>
          </p:cNvSpPr>
          <p:nvPr>
            <p:ph type="sldNum" sz="quarter" idx="10"/>
          </p:nvPr>
        </p:nvSpPr>
        <p:spPr/>
        <p:txBody>
          <a:bodyPr/>
          <a:lstStyle/>
          <a:p>
            <a:pPr>
              <a:defRPr/>
            </a:pPr>
            <a:fld id="{06AAAE1B-F6B9-4FCD-B9AB-4A0AD0AFAC97}" type="slidenum">
              <a:rPr lang="en-US" altLang="en-US" smtClean="0"/>
              <a:pPr>
                <a:defRPr/>
              </a:pPr>
              <a:t>4</a:t>
            </a:fld>
            <a:endParaRPr lang="en-US" altLang="en-US" dirty="0"/>
          </a:p>
        </p:txBody>
      </p:sp>
    </p:spTree>
    <p:extLst>
      <p:ext uri="{BB962C8B-B14F-4D97-AF65-F5344CB8AC3E}">
        <p14:creationId xmlns:p14="http://schemas.microsoft.com/office/powerpoint/2010/main" val="25042362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way to support this 2 phases commit, is </a:t>
            </a:r>
          </a:p>
          <a:p>
            <a:r>
              <a:rPr lang="en-US" dirty="0"/>
              <a:t>1- to generate event with transaction, from the write model. </a:t>
            </a:r>
          </a:p>
          <a:p>
            <a:r>
              <a:rPr lang="en-US" dirty="0"/>
              <a:t>2- Then consume the event </a:t>
            </a:r>
          </a:p>
          <a:p>
            <a:r>
              <a:rPr lang="en-US" dirty="0"/>
              <a:t>3- write to the DB and commit the read offset </a:t>
            </a:r>
          </a:p>
          <a:p>
            <a:r>
              <a:rPr lang="en-US" dirty="0"/>
              <a:t>4- in case of write to the DB error, persist to an error log and notify administrator</a:t>
            </a:r>
          </a:p>
          <a:p>
            <a:r>
              <a:rPr lang="en-US" dirty="0"/>
              <a:t>5- Expose a CLI with admin API </a:t>
            </a:r>
          </a:p>
          <a:p>
            <a:r>
              <a:rPr lang="en-US" dirty="0"/>
              <a:t>6- So admin user can retrigger the consumer read operation from last committed offset.</a:t>
            </a:r>
          </a:p>
        </p:txBody>
      </p:sp>
      <p:sp>
        <p:nvSpPr>
          <p:cNvPr id="4" name="Slide Number Placeholder 3"/>
          <p:cNvSpPr>
            <a:spLocks noGrp="1"/>
          </p:cNvSpPr>
          <p:nvPr>
            <p:ph type="sldNum" sz="quarter" idx="5"/>
          </p:nvPr>
        </p:nvSpPr>
        <p:spPr/>
        <p:txBody>
          <a:bodyPr/>
          <a:lstStyle/>
          <a:p>
            <a:fld id="{18D02FFD-07D4-5C4F-BD77-921008177348}" type="slidenum">
              <a:rPr lang="en-US" smtClean="0"/>
              <a:t>19</a:t>
            </a:fld>
            <a:endParaRPr lang="en-US" dirty="0"/>
          </a:p>
        </p:txBody>
      </p:sp>
    </p:spTree>
    <p:extLst>
      <p:ext uri="{BB962C8B-B14F-4D97-AF65-F5344CB8AC3E}">
        <p14:creationId xmlns:p14="http://schemas.microsoft.com/office/powerpoint/2010/main" val="22456106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the order is created, it can be updated at any time by the user until he books it for the final order. As soon as the order is booked, the process needs to allocate the voyage, assign containers and update the list of container to load for a voyage at the ship context level. Those actions / commands are chained. The Final state (in this schema not in the reality as the process has more steps) is the Order assigned state in the order microservice.</a:t>
            </a:r>
          </a:p>
          <a:p>
            <a:endParaRPr lang="en-US" dirty="0"/>
          </a:p>
          <a:p>
            <a:endParaRPr lang="en-US" dirty="0"/>
          </a:p>
          <a:p>
            <a:r>
              <a:rPr lang="en-US" sz="900" b="0" i="1" kern="1200" dirty="0">
                <a:solidFill>
                  <a:schemeClr val="tx1"/>
                </a:solidFill>
                <a:effectLst/>
                <a:latin typeface="+mn-lt"/>
                <a:ea typeface="+mn-ea"/>
                <a:cs typeface="+mn-cs"/>
              </a:rPr>
              <a:t>Consider the lost request and its idempotent execution. In the past, a form would have multiple carbon copies with a printed serial number on top of them. When a purchase-order request was submitted, a copy was kept in the file of the submitter and placed in a folder with the expected date of the response. If the form and its work were not completed by the expected date, the submitter would initiate an inquiry and ask to locate the purchase-order form in question. Even if the work was lost, the purchase-order would be resubmitted without modification to ensure a lack of confusion in the processing of the work. You wouldn’t change the number of items being ordered as that may cause confusion. The unique serial number on the top would act as a mechanism to ensure the work was not performed twice.</a:t>
            </a:r>
          </a:p>
          <a:p>
            <a:endParaRPr lang="en-US" dirty="0"/>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18D02FFD-07D4-5C4F-BD77-92100817734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414289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a:solidFill>
                  <a:schemeClr val="tx1"/>
                </a:solidFill>
                <a:effectLst/>
                <a:latin typeface="+mn-lt"/>
                <a:ea typeface="+mn-ea"/>
                <a:cs typeface="+mn-cs"/>
              </a:rPr>
              <a:t>the first service executes a transaction and then publishes an event. It maintains the business entity status, (</a:t>
            </a:r>
            <a:r>
              <a:rPr lang="en-US" sz="900" b="0" i="0" kern="1200" err="1">
                <a:solidFill>
                  <a:schemeClr val="tx1"/>
                </a:solidFill>
                <a:effectLst/>
                <a:latin typeface="+mn-lt"/>
                <a:ea typeface="+mn-ea"/>
                <a:cs typeface="+mn-cs"/>
              </a:rPr>
              <a:t>order.status</a:t>
            </a:r>
            <a:r>
              <a:rPr lang="en-US" sz="900" b="0" i="0" kern="1200">
                <a:solidFill>
                  <a:schemeClr val="tx1"/>
                </a:solidFill>
                <a:effectLst/>
                <a:latin typeface="+mn-lt"/>
                <a:ea typeface="+mn-ea"/>
                <a:cs typeface="+mn-cs"/>
              </a:rPr>
              <a:t>) to the pending state until it is completed. This event is listened by one or more services which execute local transactions and publish (or not) new events.</a:t>
            </a:r>
          </a:p>
          <a:p>
            <a:pPr fontAlgn="base"/>
            <a:r>
              <a:rPr lang="en-US" sz="900" b="0" kern="1200">
                <a:solidFill>
                  <a:schemeClr val="tx1"/>
                </a:solidFill>
                <a:effectLst/>
                <a:latin typeface="+mn-lt"/>
                <a:ea typeface="+mn-ea"/>
                <a:cs typeface="+mn-cs"/>
              </a:rPr>
              <a:t>The distributed transaction ends when the last service executes its local transaction and does not publish any events or the event published is not heard by any of the saga’s participants.</a:t>
            </a:r>
            <a:endParaRPr lang="en-US" sz="900"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18D02FFD-07D4-5C4F-BD77-92100817734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7472312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a:solidFill>
                  <a:schemeClr val="tx1"/>
                </a:solidFill>
                <a:effectLst/>
                <a:latin typeface="+mn-lt"/>
                <a:ea typeface="+mn-ea"/>
                <a:cs typeface="+mn-cs"/>
              </a:rPr>
              <a:t>Rolling back a distributed transaction does not come for free. Normally you have to implement another operation/transaction to compensate for what has been done before.</a:t>
            </a:r>
            <a:endParaRPr lang="en-US"/>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18D02FFD-07D4-5C4F-BD77-92100817734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1097891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a:solidFill>
                  <a:schemeClr val="tx1"/>
                </a:solidFill>
                <a:effectLst/>
                <a:latin typeface="+mn-lt"/>
                <a:ea typeface="+mn-ea"/>
                <a:cs typeface="+mn-cs"/>
              </a:rPr>
              <a:t>Rolling back a distributed transaction does not come for free. Normally you have to implement another operation/transaction to compensate for what has been done before.</a:t>
            </a:r>
            <a:endParaRPr lang="en-US"/>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18D02FFD-07D4-5C4F-BD77-92100817734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0027083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a:solidFill>
                  <a:schemeClr val="tx1"/>
                </a:solidFill>
                <a:effectLst/>
                <a:latin typeface="+mn-lt"/>
                <a:ea typeface="+mn-ea"/>
                <a:cs typeface="+mn-cs"/>
              </a:rPr>
              <a:t>If anything fails, it is also responsible for coordinating the rollback by sending commands to each participant to undo the previous operation.</a:t>
            </a:r>
          </a:p>
          <a:p>
            <a:r>
              <a:rPr lang="en-US" sz="900" b="0" i="0" kern="1200">
                <a:solidFill>
                  <a:schemeClr val="tx1"/>
                </a:solidFill>
                <a:effectLst/>
                <a:latin typeface="+mn-lt"/>
                <a:ea typeface="+mn-ea"/>
                <a:cs typeface="+mn-cs"/>
              </a:rPr>
              <a:t>orchestrator is a State Machine where each transformation corresponds to a command or message.</a:t>
            </a:r>
          </a:p>
          <a:p>
            <a:r>
              <a:rPr lang="en-US" sz="900" b="0" i="0" kern="1200">
                <a:solidFill>
                  <a:schemeClr val="tx1"/>
                </a:solidFill>
                <a:effectLst/>
                <a:latin typeface="+mn-lt"/>
                <a:ea typeface="+mn-ea"/>
                <a:cs typeface="+mn-cs"/>
              </a:rPr>
              <a:t>Rollbacks are a lot easier when you have an orchestrator to coordinate everything</a:t>
            </a:r>
            <a:endParaRPr lang="en-US"/>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18D02FFD-07D4-5C4F-BD77-92100817734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34612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a:solidFill>
                  <a:schemeClr val="tx1"/>
                </a:solidFill>
                <a:effectLst/>
                <a:latin typeface="+mn-lt"/>
                <a:ea typeface="+mn-ea"/>
                <a:cs typeface="+mn-cs"/>
              </a:rPr>
              <a:t>messages on a topic are not immediately removed after they are consumed</a:t>
            </a:r>
            <a:endParaRPr lang="en-US" dirty="0"/>
          </a:p>
          <a:p>
            <a:endParaRPr lang="en-US" sz="900" b="0" i="0" kern="1200" dirty="0">
              <a:solidFill>
                <a:schemeClr val="tx1"/>
              </a:solidFill>
              <a:effectLst/>
              <a:latin typeface="+mn-lt"/>
              <a:ea typeface="+mn-ea"/>
              <a:cs typeface="+mn-cs"/>
            </a:endParaRPr>
          </a:p>
          <a:p>
            <a:r>
              <a:rPr lang="en-US" sz="900" b="0" i="0" kern="1200" dirty="0">
                <a:solidFill>
                  <a:schemeClr val="tx1"/>
                </a:solidFill>
                <a:effectLst/>
                <a:latin typeface="+mn-lt"/>
                <a:ea typeface="+mn-ea"/>
                <a:cs typeface="+mn-cs"/>
              </a:rPr>
              <a:t>Each partition of a topic consists of a sequence of files called log segments. The size of the log segments is determined by the cluster configuration </a:t>
            </a:r>
            <a:r>
              <a:rPr lang="en-US" dirty="0" err="1"/>
              <a:t>log.segment.bytes</a:t>
            </a:r>
            <a:r>
              <a:rPr lang="en-US" sz="900" b="0" i="0" kern="1200" dirty="0">
                <a:solidFill>
                  <a:schemeClr val="tx1"/>
                </a:solidFill>
                <a:effectLst/>
                <a:latin typeface="+mn-lt"/>
                <a:ea typeface="+mn-ea"/>
                <a:cs typeface="+mn-cs"/>
              </a:rPr>
              <a:t> (default is 1 GB). This can be overridden by using the topic-level configuration </a:t>
            </a:r>
            <a:r>
              <a:rPr lang="en-US" dirty="0" err="1"/>
              <a:t>segment.bytes</a:t>
            </a:r>
            <a:r>
              <a:rPr lang="en-US" sz="900" b="0" i="0" kern="1200" dirty="0">
                <a:solidFill>
                  <a:schemeClr val="tx1"/>
                </a:solidFill>
                <a:effectLst/>
                <a:latin typeface="+mn-lt"/>
                <a:ea typeface="+mn-ea"/>
                <a:cs typeface="+mn-cs"/>
              </a:rPr>
              <a:t>.</a:t>
            </a:r>
          </a:p>
          <a:p>
            <a:endParaRPr lang="en-US" sz="900" b="0" i="0" kern="1200" dirty="0">
              <a:solidFill>
                <a:schemeClr val="tx1"/>
              </a:solidFill>
              <a:effectLst/>
              <a:latin typeface="+mn-lt"/>
              <a:ea typeface="+mn-ea"/>
              <a:cs typeface="+mn-cs"/>
            </a:endParaRPr>
          </a:p>
          <a:p>
            <a:r>
              <a:rPr lang="en-US" dirty="0"/>
              <a:t>Disk Space: </a:t>
            </a:r>
            <a:r>
              <a:rPr lang="en-US" sz="900" b="0" i="0" kern="1200" dirty="0">
                <a:solidFill>
                  <a:schemeClr val="tx1"/>
                </a:solidFill>
                <a:effectLst/>
                <a:latin typeface="+mn-lt"/>
                <a:ea typeface="+mn-ea"/>
                <a:cs typeface="+mn-cs"/>
              </a:rPr>
              <a:t>sufficient disk space in the persistent storage for the Kafka brokers to meet your expected throughput and retention requirements</a:t>
            </a:r>
          </a:p>
          <a:p>
            <a:r>
              <a:rPr lang="en-US" sz="900" b="0" i="0" kern="1200" dirty="0">
                <a:solidFill>
                  <a:schemeClr val="tx1"/>
                </a:solidFill>
                <a:effectLst/>
                <a:latin typeface="+mn-lt"/>
                <a:ea typeface="+mn-ea"/>
                <a:cs typeface="+mn-cs"/>
              </a:rPr>
              <a:t>Sum (</a:t>
            </a:r>
            <a:r>
              <a:rPr lang="en-US" sz="900" b="0" i="0" kern="1200" dirty="0" err="1">
                <a:solidFill>
                  <a:schemeClr val="tx1"/>
                </a:solidFill>
                <a:effectLst/>
                <a:latin typeface="+mn-lt"/>
                <a:ea typeface="+mn-ea"/>
                <a:cs typeface="+mn-cs"/>
              </a:rPr>
              <a:t>Nb</a:t>
            </a:r>
            <a:r>
              <a:rPr lang="en-US" sz="900" b="0" i="0" kern="1200" dirty="0">
                <a:solidFill>
                  <a:schemeClr val="tx1"/>
                </a:solidFill>
                <a:effectLst/>
                <a:latin typeface="+mn-lt"/>
                <a:ea typeface="+mn-ea"/>
                <a:cs typeface="+mn-cs"/>
              </a:rPr>
              <a:t> messages per minutes * average size * retention time * replica factor) per topic  </a:t>
            </a:r>
          </a:p>
          <a:p>
            <a:endParaRPr lang="en-US" dirty="0"/>
          </a:p>
        </p:txBody>
      </p:sp>
      <p:sp>
        <p:nvSpPr>
          <p:cNvPr id="4" name="Slide Number Placeholder 3"/>
          <p:cNvSpPr>
            <a:spLocks noGrp="1"/>
          </p:cNvSpPr>
          <p:nvPr>
            <p:ph type="sldNum" sz="quarter" idx="5"/>
          </p:nvPr>
        </p:nvSpPr>
        <p:spPr/>
        <p:txBody>
          <a:bodyPr/>
          <a:lstStyle/>
          <a:p>
            <a:fld id="{18D02FFD-07D4-5C4F-BD77-921008177348}" type="slidenum">
              <a:rPr lang="en-US" smtClean="0"/>
              <a:t>29</a:t>
            </a:fld>
            <a:endParaRPr lang="en-US"/>
          </a:p>
        </p:txBody>
      </p:sp>
    </p:spTree>
    <p:extLst>
      <p:ext uri="{BB962C8B-B14F-4D97-AF65-F5344CB8AC3E}">
        <p14:creationId xmlns:p14="http://schemas.microsoft.com/office/powerpoint/2010/main" val="40320137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a:solidFill>
                  <a:schemeClr val="tx1"/>
                </a:solidFill>
                <a:effectLst/>
                <a:latin typeface="+mn-lt"/>
                <a:ea typeface="+mn-ea"/>
                <a:cs typeface="+mn-cs"/>
              </a:rPr>
              <a:t>1- the producer submit a message</a:t>
            </a:r>
          </a:p>
          <a:p>
            <a:r>
              <a:rPr lang="en-US" sz="900" b="0" i="0" kern="1200" dirty="0">
                <a:solidFill>
                  <a:schemeClr val="tx1"/>
                </a:solidFill>
                <a:effectLst/>
                <a:latin typeface="+mn-lt"/>
                <a:ea typeface="+mn-ea"/>
                <a:cs typeface="+mn-cs"/>
              </a:rPr>
              <a:t>2- the in-synch replicas acknowledged the replicas so the partition leader sends ack back. The message is committed and ready for consumption</a:t>
            </a:r>
          </a:p>
          <a:p>
            <a:r>
              <a:rPr lang="en-US" sz="900" b="0" i="0" kern="1200" dirty="0">
                <a:solidFill>
                  <a:schemeClr val="tx1"/>
                </a:solidFill>
                <a:effectLst/>
                <a:latin typeface="+mn-lt"/>
                <a:ea typeface="+mn-ea"/>
                <a:cs typeface="+mn-cs"/>
              </a:rPr>
              <a:t>3- The consumer pulls the message, processes it, and commits the message offset to indicate that it has completed its processing. It will not receive it again, even if the consumer application fails and restarts.</a:t>
            </a:r>
          </a:p>
          <a:p>
            <a:endParaRPr lang="en-US" sz="900" b="0" i="0" kern="1200" dirty="0">
              <a:solidFill>
                <a:schemeClr val="tx1"/>
              </a:solidFill>
              <a:effectLst/>
              <a:latin typeface="+mn-lt"/>
              <a:ea typeface="+mn-ea"/>
              <a:cs typeface="+mn-cs"/>
            </a:endParaRPr>
          </a:p>
          <a:p>
            <a:r>
              <a:rPr lang="en-US" sz="900" b="0" i="0" kern="1200" dirty="0">
                <a:solidFill>
                  <a:schemeClr val="tx1"/>
                </a:solidFill>
                <a:effectLst/>
                <a:latin typeface="+mn-lt"/>
                <a:ea typeface="+mn-ea"/>
                <a:cs typeface="+mn-cs"/>
              </a:rPr>
              <a:t>Since there is no way for the producer to know the nature of the failure, it is forced to assume that the message was not written successfully and to retry it. In some cases, this will cause the same message to be duplicated in the Kafka partition log, causing the end consumer to receive it more than once.</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06AAAE1B-F6B9-4FCD-B9AB-4A0AD0AFAC97}"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31</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1739697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a:solidFill>
                  <a:schemeClr val="tx1"/>
                </a:solidFill>
                <a:effectLst/>
                <a:latin typeface="+mn-lt"/>
                <a:ea typeface="+mn-ea"/>
                <a:cs typeface="+mn-cs"/>
              </a:rPr>
              <a:t>In case of acks not reaching back to the producer.</a:t>
            </a:r>
          </a:p>
          <a:p>
            <a:r>
              <a:rPr lang="en-US" sz="900" b="0" i="0" kern="1200" dirty="0">
                <a:solidFill>
                  <a:schemeClr val="tx1"/>
                </a:solidFill>
                <a:effectLst/>
                <a:latin typeface="+mn-lt"/>
                <a:ea typeface="+mn-ea"/>
                <a:cs typeface="+mn-cs"/>
              </a:rPr>
              <a:t>Since there is no way for the producer to know the nature of the failure, it is forced to assume that the message was not written successfully and to retry it. In some cases, this will cause the same message to be duplicated in the Kafka partition log, causing the end consumer to receive it more than once.</a:t>
            </a:r>
          </a:p>
          <a:p>
            <a:endParaRPr lang="en-US" sz="900" b="0" i="0" kern="1200" dirty="0">
              <a:solidFill>
                <a:schemeClr val="tx1"/>
              </a:solidFill>
              <a:effectLst/>
              <a:latin typeface="+mn-lt"/>
              <a:ea typeface="+mn-ea"/>
              <a:cs typeface="+mn-cs"/>
            </a:endParaRPr>
          </a:p>
          <a:p>
            <a:r>
              <a:rPr lang="en-US" sz="900" b="0" i="0" kern="1200" dirty="0">
                <a:solidFill>
                  <a:schemeClr val="tx1"/>
                </a:solidFill>
                <a:effectLst/>
                <a:latin typeface="+mn-lt"/>
                <a:ea typeface="+mn-ea"/>
                <a:cs typeface="+mn-cs"/>
              </a:rPr>
              <a:t>Consumer must be able to recover from whatever state the failed instance left behind and begin processing from a safe point. This means that consumed offsets must always be kept in sync with produced output.</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06AAAE1B-F6B9-4FCD-B9AB-4A0AD0AFAC97}"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32</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42052343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a:solidFill>
                  <a:schemeClr val="tx1"/>
                </a:solidFill>
                <a:effectLst/>
                <a:latin typeface="+mn-lt"/>
                <a:ea typeface="+mn-ea"/>
                <a:cs typeface="+mn-cs"/>
              </a:rPr>
              <a:t>An </a:t>
            </a:r>
            <a:r>
              <a:rPr lang="en-US" sz="900" b="0" i="1" kern="1200" dirty="0">
                <a:solidFill>
                  <a:schemeClr val="tx1"/>
                </a:solidFill>
                <a:effectLst/>
                <a:latin typeface="+mn-lt"/>
                <a:ea typeface="+mn-ea"/>
                <a:cs typeface="+mn-cs"/>
              </a:rPr>
              <a:t>idempotent</a:t>
            </a:r>
            <a:r>
              <a:rPr lang="en-US" sz="900" b="0" i="0" kern="1200" dirty="0">
                <a:solidFill>
                  <a:schemeClr val="tx1"/>
                </a:solidFill>
                <a:effectLst/>
                <a:latin typeface="+mn-lt"/>
                <a:ea typeface="+mn-ea"/>
                <a:cs typeface="+mn-cs"/>
              </a:rPr>
              <a:t> operation is one which can be performed many times without causing a different effect than only being performed once.</a:t>
            </a:r>
          </a:p>
          <a:p>
            <a:endParaRPr lang="en-US" sz="900" b="0" i="0" kern="1200" dirty="0">
              <a:solidFill>
                <a:schemeClr val="tx1"/>
              </a:solidFill>
              <a:effectLst/>
              <a:latin typeface="+mn-lt"/>
              <a:ea typeface="+mn-ea"/>
              <a:cs typeface="+mn-cs"/>
            </a:endParaRPr>
          </a:p>
          <a:p>
            <a:r>
              <a:rPr lang="en-US" sz="900" b="0" i="0" kern="1200" dirty="0">
                <a:solidFill>
                  <a:schemeClr val="tx1"/>
                </a:solidFill>
                <a:effectLst/>
                <a:latin typeface="+mn-lt"/>
                <a:ea typeface="+mn-ea"/>
                <a:cs typeface="+mn-cs"/>
              </a:rPr>
              <a:t>each batch of messages sent to Kafka will contain a sequence number which the broker will use to dedupe any duplicate send. </a:t>
            </a:r>
          </a:p>
          <a:p>
            <a:r>
              <a:rPr lang="en-US" sz="900" b="0" i="0" kern="1200" dirty="0">
                <a:solidFill>
                  <a:schemeClr val="tx1"/>
                </a:solidFill>
                <a:effectLst/>
                <a:latin typeface="+mn-lt"/>
                <a:ea typeface="+mn-ea"/>
                <a:cs typeface="+mn-cs"/>
              </a:rPr>
              <a:t>this sequence number is persisted to the replicated log, so even if the leader fails, any broker that takes over will also know if a resend is a duplicate.</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06AAAE1B-F6B9-4FCD-B9AB-4A0AD0AFAC97}"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33</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3995897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traditional modern architecture with some focus on API and channels</a:t>
            </a:r>
          </a:p>
        </p:txBody>
      </p:sp>
      <p:sp>
        <p:nvSpPr>
          <p:cNvPr id="4" name="Slide Number Placeholder 3"/>
          <p:cNvSpPr>
            <a:spLocks noGrp="1"/>
          </p:cNvSpPr>
          <p:nvPr>
            <p:ph type="sldNum" sz="quarter" idx="10"/>
          </p:nvPr>
        </p:nvSpPr>
        <p:spPr/>
        <p:txBody>
          <a:bodyPr/>
          <a:lstStyle/>
          <a:p>
            <a:pPr>
              <a:defRPr/>
            </a:pPr>
            <a:fld id="{06AAAE1B-F6B9-4FCD-B9AB-4A0AD0AFAC97}" type="slidenum">
              <a:rPr lang="en-US" altLang="en-US" smtClean="0"/>
              <a:pPr>
                <a:defRPr/>
              </a:pPr>
              <a:t>5</a:t>
            </a:fld>
            <a:endParaRPr lang="en-US" altLang="en-US" dirty="0"/>
          </a:p>
        </p:txBody>
      </p:sp>
    </p:spTree>
    <p:extLst>
      <p:ext uri="{BB962C8B-B14F-4D97-AF65-F5344CB8AC3E}">
        <p14:creationId xmlns:p14="http://schemas.microsoft.com/office/powerpoint/2010/main" val="153913881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Producer sends 3 records with different keys, as it is idempotent and transactional, producer id and sequence number are added to the records metadata.</a:t>
            </a:r>
          </a:p>
          <a:p>
            <a:r>
              <a:rPr lang="en-US"/>
              <a:t>partition leader keeps the producer id and last committed sequence number in a log, per topic - partition</a:t>
            </a:r>
          </a:p>
        </p:txBody>
      </p:sp>
      <p:sp>
        <p:nvSpPr>
          <p:cNvPr id="4" name="Slide Number Placeholder 3"/>
          <p:cNvSpPr>
            <a:spLocks noGrp="1"/>
          </p:cNvSpPr>
          <p:nvPr>
            <p:ph type="sldNum" sz="quarter" idx="5"/>
          </p:nvPr>
        </p:nvSpPr>
        <p:spPr/>
        <p:txBody>
          <a:bodyPr/>
          <a:lstStyle/>
          <a:p>
            <a:pPr>
              <a:defRPr/>
            </a:pPr>
            <a:fld id="{06AAAE1B-F6B9-4FCD-B9AB-4A0AD0AFAC97}" type="slidenum">
              <a:rPr lang="en-US" altLang="en-US" smtClean="0"/>
              <a:pPr>
                <a:defRPr/>
              </a:pPr>
              <a:t>34</a:t>
            </a:fld>
            <a:endParaRPr lang="en-US" altLang="en-US"/>
          </a:p>
        </p:txBody>
      </p:sp>
    </p:spTree>
    <p:extLst>
      <p:ext uri="{BB962C8B-B14F-4D97-AF65-F5344CB8AC3E}">
        <p14:creationId xmlns:p14="http://schemas.microsoft.com/office/powerpoint/2010/main" val="42298339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case of retries, the events that were not  committed are accepted, the ones with a sequence id &lt;= of the one in the log, are rejected.</a:t>
            </a:r>
          </a:p>
        </p:txBody>
      </p:sp>
      <p:sp>
        <p:nvSpPr>
          <p:cNvPr id="4" name="Slide Number Placeholder 3"/>
          <p:cNvSpPr>
            <a:spLocks noGrp="1"/>
          </p:cNvSpPr>
          <p:nvPr>
            <p:ph type="sldNum" sz="quarter" idx="5"/>
          </p:nvPr>
        </p:nvSpPr>
        <p:spPr/>
        <p:txBody>
          <a:bodyPr/>
          <a:lstStyle/>
          <a:p>
            <a:pPr>
              <a:defRPr/>
            </a:pPr>
            <a:fld id="{06AAAE1B-F6B9-4FCD-B9AB-4A0AD0AFAC97}" type="slidenum">
              <a:rPr lang="en-US" altLang="en-US" smtClean="0"/>
              <a:pPr>
                <a:defRPr/>
              </a:pPr>
              <a:t>35</a:t>
            </a:fld>
            <a:endParaRPr lang="en-US" altLang="en-US"/>
          </a:p>
        </p:txBody>
      </p:sp>
    </p:spTree>
    <p:extLst>
      <p:ext uri="{BB962C8B-B14F-4D97-AF65-F5344CB8AC3E}">
        <p14:creationId xmlns:p14="http://schemas.microsoft.com/office/powerpoint/2010/main" val="21041027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a:solidFill>
                  <a:schemeClr val="tx1"/>
                </a:solidFill>
                <a:effectLst/>
                <a:latin typeface="+mn-lt"/>
                <a:ea typeface="+mn-ea"/>
                <a:cs typeface="+mn-cs"/>
              </a:rPr>
              <a:t>In standalone mode all work is performed in a single process.</a:t>
            </a:r>
          </a:p>
          <a:p>
            <a:r>
              <a:rPr lang="en-US" sz="900" b="0" i="0" kern="1200">
                <a:solidFill>
                  <a:schemeClr val="tx1"/>
                </a:solidFill>
                <a:effectLst/>
                <a:latin typeface="+mn-lt"/>
                <a:ea typeface="+mn-ea"/>
                <a:cs typeface="+mn-cs"/>
              </a:rPr>
              <a:t>In distributed mode, a cluster of workers is used and task states are saved to topics</a:t>
            </a:r>
          </a:p>
          <a:p>
            <a:r>
              <a:rPr lang="en-US" sz="900" b="0" i="0" kern="1200">
                <a:solidFill>
                  <a:schemeClr val="tx1"/>
                </a:solidFill>
                <a:effectLst/>
                <a:latin typeface="+mn-lt"/>
                <a:ea typeface="+mn-ea"/>
                <a:cs typeface="+mn-cs"/>
              </a:rPr>
              <a:t>When a connector is first submitted to the cluster, the workers rebalance the full set of connectors in the cluster and their tasks so that each worker has approximately the same amount of work. </a:t>
            </a:r>
            <a:endParaRPr lang="en-US"/>
          </a:p>
        </p:txBody>
      </p:sp>
      <p:sp>
        <p:nvSpPr>
          <p:cNvPr id="4" name="Slide Number Placeholder 3"/>
          <p:cNvSpPr>
            <a:spLocks noGrp="1"/>
          </p:cNvSpPr>
          <p:nvPr>
            <p:ph type="sldNum" sz="quarter" idx="5"/>
          </p:nvPr>
        </p:nvSpPr>
        <p:spPr/>
        <p:txBody>
          <a:bodyPr/>
          <a:lstStyle/>
          <a:p>
            <a:fld id="{18D02FFD-07D4-5C4F-BD77-921008177348}" type="slidenum">
              <a:rPr lang="en-US" smtClean="0"/>
              <a:t>36</a:t>
            </a:fld>
            <a:endParaRPr lang="en-US"/>
          </a:p>
        </p:txBody>
      </p:sp>
    </p:spTree>
    <p:extLst>
      <p:ext uri="{BB962C8B-B14F-4D97-AF65-F5344CB8AC3E}">
        <p14:creationId xmlns:p14="http://schemas.microsoft.com/office/powerpoint/2010/main" val="13738470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a:solidFill>
                  <a:schemeClr val="tx1"/>
                </a:solidFill>
                <a:effectLst/>
                <a:latin typeface="+mn-lt"/>
                <a:ea typeface="+mn-ea"/>
                <a:cs typeface="+mn-cs"/>
              </a:rPr>
              <a:t>In standalone mode all work is performed in a single process.</a:t>
            </a:r>
          </a:p>
          <a:p>
            <a:r>
              <a:rPr lang="en-US" sz="900" b="0" i="0" kern="1200">
                <a:solidFill>
                  <a:schemeClr val="tx1"/>
                </a:solidFill>
                <a:effectLst/>
                <a:latin typeface="+mn-lt"/>
                <a:ea typeface="+mn-ea"/>
                <a:cs typeface="+mn-cs"/>
              </a:rPr>
              <a:t>In distributed mode, a cluster of workers is used and task states are saved to topics</a:t>
            </a:r>
          </a:p>
          <a:p>
            <a:r>
              <a:rPr lang="en-US" sz="900" b="0" i="0" kern="1200">
                <a:solidFill>
                  <a:schemeClr val="tx1"/>
                </a:solidFill>
                <a:effectLst/>
                <a:latin typeface="+mn-lt"/>
                <a:ea typeface="+mn-ea"/>
                <a:cs typeface="+mn-cs"/>
              </a:rPr>
              <a:t>When a connector is first submitted to the cluster, the workers rebalance the full set of connectors in the cluster and their tasks so that each worker has approximately the same amount of work. </a:t>
            </a:r>
            <a:endParaRPr lang="en-US"/>
          </a:p>
        </p:txBody>
      </p:sp>
      <p:sp>
        <p:nvSpPr>
          <p:cNvPr id="4" name="Slide Number Placeholder 3"/>
          <p:cNvSpPr>
            <a:spLocks noGrp="1"/>
          </p:cNvSpPr>
          <p:nvPr>
            <p:ph type="sldNum" sz="quarter" idx="5"/>
          </p:nvPr>
        </p:nvSpPr>
        <p:spPr/>
        <p:txBody>
          <a:bodyPr/>
          <a:lstStyle/>
          <a:p>
            <a:fld id="{18D02FFD-07D4-5C4F-BD77-921008177348}" type="slidenum">
              <a:rPr lang="en-US" smtClean="0"/>
              <a:t>37</a:t>
            </a:fld>
            <a:endParaRPr lang="en-US"/>
          </a:p>
        </p:txBody>
      </p:sp>
    </p:spTree>
    <p:extLst>
      <p:ext uri="{BB962C8B-B14F-4D97-AF65-F5344CB8AC3E}">
        <p14:creationId xmlns:p14="http://schemas.microsoft.com/office/powerpoint/2010/main" val="262243271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One topic, 2 partitions, 3 replicas, 1 consumer group with two consumers. </a:t>
            </a:r>
          </a:p>
        </p:txBody>
      </p:sp>
      <p:sp>
        <p:nvSpPr>
          <p:cNvPr id="4" name="Slide Number Placeholder 3"/>
          <p:cNvSpPr>
            <a:spLocks noGrp="1"/>
          </p:cNvSpPr>
          <p:nvPr>
            <p:ph type="sldNum" sz="quarter" idx="5"/>
          </p:nvPr>
        </p:nvSpPr>
        <p:spPr/>
        <p:txBody>
          <a:bodyPr/>
          <a:lstStyle/>
          <a:p>
            <a:fld id="{18D02FFD-07D4-5C4F-BD77-921008177348}" type="slidenum">
              <a:rPr lang="en-US" smtClean="0"/>
              <a:t>45</a:t>
            </a:fld>
            <a:endParaRPr lang="en-US"/>
          </a:p>
        </p:txBody>
      </p:sp>
    </p:spTree>
    <p:extLst>
      <p:ext uri="{BB962C8B-B14F-4D97-AF65-F5344CB8AC3E}">
        <p14:creationId xmlns:p14="http://schemas.microsoft.com/office/powerpoint/2010/main" val="240582855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 event added to the dc1-order-topic is consumed locally, but mirrored to the second data center</a:t>
            </a:r>
          </a:p>
        </p:txBody>
      </p:sp>
      <p:sp>
        <p:nvSpPr>
          <p:cNvPr id="4" name="Slide Number Placeholder 3"/>
          <p:cNvSpPr>
            <a:spLocks noGrp="1"/>
          </p:cNvSpPr>
          <p:nvPr>
            <p:ph type="sldNum" sz="quarter" idx="5"/>
          </p:nvPr>
        </p:nvSpPr>
        <p:spPr/>
        <p:txBody>
          <a:bodyPr/>
          <a:lstStyle/>
          <a:p>
            <a:fld id="{18D02FFD-07D4-5C4F-BD77-921008177348}" type="slidenum">
              <a:rPr lang="en-US" smtClean="0"/>
              <a:t>46</a:t>
            </a:fld>
            <a:endParaRPr lang="en-US"/>
          </a:p>
        </p:txBody>
      </p:sp>
    </p:spTree>
    <p:extLst>
      <p:ext uri="{BB962C8B-B14F-4D97-AF65-F5344CB8AC3E}">
        <p14:creationId xmlns:p14="http://schemas.microsoft.com/office/powerpoint/2010/main" val="300720762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 event added to the dc1-order-topic is consumed locally, but mirrored to the second data center</a:t>
            </a:r>
          </a:p>
        </p:txBody>
      </p:sp>
      <p:sp>
        <p:nvSpPr>
          <p:cNvPr id="4" name="Slide Number Placeholder 3"/>
          <p:cNvSpPr>
            <a:spLocks noGrp="1"/>
          </p:cNvSpPr>
          <p:nvPr>
            <p:ph type="sldNum" sz="quarter" idx="5"/>
          </p:nvPr>
        </p:nvSpPr>
        <p:spPr/>
        <p:txBody>
          <a:bodyPr/>
          <a:lstStyle/>
          <a:p>
            <a:fld id="{18D02FFD-07D4-5C4F-BD77-921008177348}" type="slidenum">
              <a:rPr lang="en-US" smtClean="0"/>
              <a:t>47</a:t>
            </a:fld>
            <a:endParaRPr lang="en-US"/>
          </a:p>
        </p:txBody>
      </p:sp>
    </p:spTree>
    <p:extLst>
      <p:ext uri="{BB962C8B-B14F-4D97-AF65-F5344CB8AC3E}">
        <p14:creationId xmlns:p14="http://schemas.microsoft.com/office/powerpoint/2010/main" val="417369697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06AAAE1B-F6B9-4FCD-B9AB-4A0AD0AFAC97}" type="slidenum">
              <a:rPr lang="en-US" altLang="en-US" smtClean="0"/>
              <a:pPr>
                <a:defRPr/>
              </a:pPr>
              <a:t>48</a:t>
            </a:fld>
            <a:endParaRPr lang="en-US" altLang="en-US"/>
          </a:p>
        </p:txBody>
      </p:sp>
    </p:spTree>
    <p:extLst>
      <p:ext uri="{BB962C8B-B14F-4D97-AF65-F5344CB8AC3E}">
        <p14:creationId xmlns:p14="http://schemas.microsoft.com/office/powerpoint/2010/main" val="44075609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06AAAE1B-F6B9-4FCD-B9AB-4A0AD0AFAC97}" type="slidenum">
              <a:rPr lang="en-US" altLang="en-US" smtClean="0"/>
              <a:pPr>
                <a:defRPr/>
              </a:pPr>
              <a:t>49</a:t>
            </a:fld>
            <a:endParaRPr lang="en-US" altLang="en-US"/>
          </a:p>
        </p:txBody>
      </p:sp>
    </p:spTree>
    <p:extLst>
      <p:ext uri="{BB962C8B-B14F-4D97-AF65-F5344CB8AC3E}">
        <p14:creationId xmlns:p14="http://schemas.microsoft.com/office/powerpoint/2010/main" val="373452875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What to consider:</a:t>
            </a:r>
          </a:p>
          <a:p>
            <a:r>
              <a:rPr lang="en-US"/>
              <a:t>- </a:t>
            </a:r>
          </a:p>
        </p:txBody>
      </p:sp>
      <p:sp>
        <p:nvSpPr>
          <p:cNvPr id="4" name="Slide Number Placeholder 3"/>
          <p:cNvSpPr>
            <a:spLocks noGrp="1"/>
          </p:cNvSpPr>
          <p:nvPr>
            <p:ph type="sldNum" sz="quarter" idx="5"/>
          </p:nvPr>
        </p:nvSpPr>
        <p:spPr/>
        <p:txBody>
          <a:bodyPr/>
          <a:lstStyle/>
          <a:p>
            <a:pPr>
              <a:defRPr/>
            </a:pPr>
            <a:fld id="{06AAAE1B-F6B9-4FCD-B9AB-4A0AD0AFAC97}" type="slidenum">
              <a:rPr lang="en-US" altLang="en-US" smtClean="0"/>
              <a:pPr>
                <a:defRPr/>
              </a:pPr>
              <a:t>58</a:t>
            </a:fld>
            <a:endParaRPr lang="en-US" altLang="en-US"/>
          </a:p>
        </p:txBody>
      </p:sp>
    </p:spTree>
    <p:extLst>
      <p:ext uri="{BB962C8B-B14F-4D97-AF65-F5344CB8AC3E}">
        <p14:creationId xmlns:p14="http://schemas.microsoft.com/office/powerpoint/2010/main" val="13475455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traditional modern architecture with some focus on API and channels</a:t>
            </a:r>
          </a:p>
        </p:txBody>
      </p:sp>
      <p:sp>
        <p:nvSpPr>
          <p:cNvPr id="4" name="Slide Number Placeholder 3"/>
          <p:cNvSpPr>
            <a:spLocks noGrp="1"/>
          </p:cNvSpPr>
          <p:nvPr>
            <p:ph type="sldNum" sz="quarter" idx="10"/>
          </p:nvPr>
        </p:nvSpPr>
        <p:spPr/>
        <p:txBody>
          <a:bodyPr/>
          <a:lstStyle/>
          <a:p>
            <a:pPr>
              <a:defRPr/>
            </a:pPr>
            <a:fld id="{06AAAE1B-F6B9-4FCD-B9AB-4A0AD0AFAC97}" type="slidenum">
              <a:rPr lang="en-US" altLang="en-US" smtClean="0"/>
              <a:pPr>
                <a:defRPr/>
              </a:pPr>
              <a:t>6</a:t>
            </a:fld>
            <a:endParaRPr lang="en-US" altLang="en-US" dirty="0"/>
          </a:p>
        </p:txBody>
      </p:sp>
    </p:spTree>
    <p:extLst>
      <p:ext uri="{BB962C8B-B14F-4D97-AF65-F5344CB8AC3E}">
        <p14:creationId xmlns:p14="http://schemas.microsoft.com/office/powerpoint/2010/main" val="303305721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Representing DB2 table to distinct Kafka topic</a:t>
            </a:r>
          </a:p>
          <a:p>
            <a:r>
              <a:rPr lang="en-US" dirty="0"/>
              <a:t>A unique row in a DB2 table is represented by the Kafka record’s “Key”</a:t>
            </a:r>
          </a:p>
          <a:p>
            <a:r>
              <a:rPr lang="en-US" dirty="0"/>
              <a:t>The “Kafka Key” is comprised of a subset of the columns in the DB2 table which make the row unique</a:t>
            </a:r>
          </a:p>
          <a:p>
            <a:r>
              <a:rPr lang="en-US" dirty="0"/>
              <a:t>The “Kafka Key” is comprised of a subset of the columns in the DB2 table which make the row unique</a:t>
            </a:r>
          </a:p>
          <a:p>
            <a:pPr lvl="1"/>
            <a:r>
              <a:rPr lang="en-US" dirty="0"/>
              <a:t>Could be a unique index or the primary index defined on the DB2 table </a:t>
            </a:r>
          </a:p>
          <a:p>
            <a:pPr lvl="1"/>
            <a:r>
              <a:rPr lang="en-US" dirty="0"/>
              <a:t>Also possible for the rows to logically be unique, needn’t be a created index</a:t>
            </a:r>
          </a:p>
          <a:p>
            <a:r>
              <a:rPr lang="en-US" dirty="0"/>
              <a:t>The Kafka record’s “Value” contains the current values for all columns in the row </a:t>
            </a:r>
          </a:p>
          <a:p>
            <a:r>
              <a:rPr lang="en-US" dirty="0"/>
              <a:t>The messages in a topic represent the changes to the rows of a table over time</a:t>
            </a:r>
          </a:p>
          <a:p>
            <a:r>
              <a:rPr lang="en-US" dirty="0"/>
              <a:t>At any given sample offset in the topic, taking the most recent value up to that point for each unique key in the topic gives the original DB2 table at that point</a:t>
            </a:r>
          </a:p>
          <a:p>
            <a:pPr lvl="1"/>
            <a:r>
              <a:rPr lang="en-US" dirty="0"/>
              <a:t>Sample offset most useful if at a transaction boundary</a:t>
            </a:r>
          </a:p>
          <a:p>
            <a:r>
              <a:rPr lang="en-US" dirty="0"/>
              <a:t>For table orders ( orderID int, </a:t>
            </a:r>
            <a:r>
              <a:rPr lang="en-US" dirty="0" err="1"/>
              <a:t>anAttribute</a:t>
            </a:r>
            <a:r>
              <a:rPr lang="en-US" dirty="0"/>
              <a:t> varchar (30))</a:t>
            </a:r>
          </a:p>
          <a:p>
            <a:pPr lvl="1"/>
            <a:r>
              <a:rPr lang="en-US" dirty="0"/>
              <a:t>A Kafka mapping might use orderID=24 as the key value. </a:t>
            </a:r>
          </a:p>
          <a:p>
            <a:pPr lvl="1"/>
            <a:r>
              <a:rPr lang="en-US" dirty="0"/>
              <a:t>The Topic for orders (</a:t>
            </a:r>
            <a:r>
              <a:rPr lang="en-US" dirty="0" err="1"/>
              <a:t>Topic_orders</a:t>
            </a:r>
            <a:r>
              <a:rPr lang="en-US" dirty="0"/>
              <a:t>) might consist of the following (</a:t>
            </a:r>
            <a:r>
              <a:rPr lang="en-US" dirty="0" err="1"/>
              <a:t>key,value</a:t>
            </a:r>
            <a:r>
              <a:rPr lang="en-US" dirty="0"/>
              <a:t>) pairs: (24, (24, “</a:t>
            </a:r>
            <a:r>
              <a:rPr lang="en-US" dirty="0" err="1"/>
              <a:t>abc</a:t>
            </a:r>
            <a:r>
              <a:rPr lang="en-US" dirty="0"/>
              <a:t>”)), (25,(25, “def”)), (24, (24, “</a:t>
            </a:r>
            <a:r>
              <a:rPr lang="en-US" dirty="0" err="1"/>
              <a:t>ghi</a:t>
            </a:r>
            <a:r>
              <a:rPr lang="en-US" dirty="0"/>
              <a:t>”))</a:t>
            </a:r>
          </a:p>
          <a:p>
            <a:pPr lvl="1"/>
            <a:r>
              <a:rPr lang="en-US" dirty="0"/>
              <a:t>The aggregate result of these records would be a table with 2 rows: (24, “</a:t>
            </a:r>
            <a:r>
              <a:rPr lang="en-US" dirty="0" err="1"/>
              <a:t>ghi</a:t>
            </a:r>
            <a:r>
              <a:rPr lang="en-US" dirty="0"/>
              <a:t>”), (25, “def”)</a:t>
            </a:r>
          </a:p>
          <a:p>
            <a:endParaRPr lang="en-US" sz="900" kern="1200" dirty="0">
              <a:solidFill>
                <a:schemeClr val="tx1"/>
              </a:solidFill>
              <a:effectLst/>
              <a:latin typeface="+mn-lt"/>
              <a:ea typeface="+mn-ea"/>
              <a:cs typeface="+mn-cs"/>
            </a:endParaRPr>
          </a:p>
          <a:p>
            <a:r>
              <a:rPr lang="en-US" sz="900" kern="1200" dirty="0">
                <a:solidFill>
                  <a:schemeClr val="tx1"/>
                </a:solidFill>
                <a:effectLst/>
                <a:latin typeface="+mn-lt"/>
                <a:ea typeface="+mn-ea"/>
                <a:cs typeface="+mn-cs"/>
              </a:rPr>
              <a:t>Operations are implemented by record writes to a Kafka topic</a:t>
            </a:r>
            <a:br>
              <a:rPr lang="en-US" sz="900" kern="1200" dirty="0">
                <a:solidFill>
                  <a:schemeClr val="tx1"/>
                </a:solidFill>
                <a:effectLst/>
                <a:latin typeface="+mn-lt"/>
                <a:ea typeface="+mn-ea"/>
                <a:cs typeface="+mn-cs"/>
              </a:rPr>
            </a:br>
            <a:endParaRPr lang="en-US" sz="900" kern="1200" dirty="0">
              <a:solidFill>
                <a:schemeClr val="tx1"/>
              </a:solidFill>
              <a:effectLst/>
              <a:latin typeface="+mn-lt"/>
              <a:ea typeface="+mn-ea"/>
              <a:cs typeface="+mn-cs"/>
            </a:endParaRPr>
          </a:p>
          <a:p>
            <a:r>
              <a:rPr lang="en-US" sz="900" kern="1200" dirty="0">
                <a:solidFill>
                  <a:schemeClr val="tx1"/>
                </a:solidFill>
                <a:effectLst/>
                <a:latin typeface="+mn-lt"/>
                <a:ea typeface="+mn-ea"/>
                <a:cs typeface="+mn-cs"/>
              </a:rPr>
              <a:t>Deletes</a:t>
            </a:r>
          </a:p>
          <a:p>
            <a:r>
              <a:rPr lang="en-US" sz="900" kern="1200" dirty="0">
                <a:solidFill>
                  <a:schemeClr val="tx1"/>
                </a:solidFill>
                <a:effectLst/>
                <a:latin typeface="+mn-lt"/>
                <a:ea typeface="+mn-ea"/>
                <a:cs typeface="+mn-cs"/>
              </a:rPr>
              <a:t>•Kafka represents a delete as a record with a key and null for the value.</a:t>
            </a:r>
          </a:p>
          <a:p>
            <a:r>
              <a:rPr lang="en-US" sz="900" kern="1200" dirty="0">
                <a:solidFill>
                  <a:schemeClr val="tx1"/>
                </a:solidFill>
                <a:effectLst/>
                <a:latin typeface="+mn-lt"/>
                <a:ea typeface="+mn-ea"/>
                <a:cs typeface="+mn-cs"/>
              </a:rPr>
              <a:t>•To represent a delete of the row with i1 value 1, send the (key, value) pair (1, null)</a:t>
            </a:r>
          </a:p>
          <a:p>
            <a:r>
              <a:rPr lang="en-US" sz="900" kern="1200" dirty="0">
                <a:solidFill>
                  <a:schemeClr val="tx1"/>
                </a:solidFill>
                <a:effectLst/>
                <a:latin typeface="+mn-lt"/>
                <a:ea typeface="+mn-ea"/>
                <a:cs typeface="+mn-cs"/>
              </a:rPr>
              <a:t>•New users often confused when they view values and simply see null. </a:t>
            </a:r>
          </a:p>
          <a:p>
            <a:r>
              <a:rPr lang="en-US" sz="900" kern="1200" dirty="0">
                <a:solidFill>
                  <a:schemeClr val="tx1"/>
                </a:solidFill>
                <a:effectLst/>
                <a:latin typeface="+mn-lt"/>
                <a:ea typeface="+mn-ea"/>
                <a:cs typeface="+mn-cs"/>
              </a:rPr>
              <a:t>•Displaying the key portion of the record is useful. (</a:t>
            </a:r>
            <a:r>
              <a:rPr lang="en-US" sz="900" kern="1200" dirty="0" err="1">
                <a:solidFill>
                  <a:schemeClr val="tx1"/>
                </a:solidFill>
                <a:effectLst/>
                <a:latin typeface="+mn-lt"/>
                <a:ea typeface="+mn-ea"/>
                <a:cs typeface="+mn-cs"/>
              </a:rPr>
              <a:t>print.key</a:t>
            </a:r>
            <a:r>
              <a:rPr lang="en-US" sz="900" kern="1200" dirty="0">
                <a:solidFill>
                  <a:schemeClr val="tx1"/>
                </a:solidFill>
                <a:effectLst/>
                <a:latin typeface="+mn-lt"/>
                <a:ea typeface="+mn-ea"/>
                <a:cs typeface="+mn-cs"/>
              </a:rPr>
              <a:t>=true)</a:t>
            </a:r>
            <a:br>
              <a:rPr lang="en-US" sz="900" kern="1200" dirty="0">
                <a:solidFill>
                  <a:schemeClr val="tx1"/>
                </a:solidFill>
                <a:effectLst/>
                <a:latin typeface="+mn-lt"/>
                <a:ea typeface="+mn-ea"/>
                <a:cs typeface="+mn-cs"/>
              </a:rPr>
            </a:br>
            <a:endParaRPr lang="en-US" sz="900" kern="1200" dirty="0">
              <a:solidFill>
                <a:schemeClr val="tx1"/>
              </a:solidFill>
              <a:effectLst/>
              <a:latin typeface="+mn-lt"/>
              <a:ea typeface="+mn-ea"/>
              <a:cs typeface="+mn-cs"/>
            </a:endParaRPr>
          </a:p>
          <a:p>
            <a:r>
              <a:rPr lang="en-US" sz="900" kern="1200" dirty="0">
                <a:solidFill>
                  <a:schemeClr val="tx1"/>
                </a:solidFill>
                <a:effectLst/>
                <a:latin typeface="+mn-lt"/>
                <a:ea typeface="+mn-ea"/>
                <a:cs typeface="+mn-cs"/>
              </a:rPr>
              <a:t>Updates</a:t>
            </a:r>
          </a:p>
          <a:p>
            <a:r>
              <a:rPr lang="en-US" sz="900" kern="1200" dirty="0">
                <a:solidFill>
                  <a:schemeClr val="tx1"/>
                </a:solidFill>
                <a:effectLst/>
                <a:latin typeface="+mn-lt"/>
                <a:ea typeface="+mn-ea"/>
                <a:cs typeface="+mn-cs"/>
              </a:rPr>
              <a:t>•If the value being updated is not part of the key, an update is simply an insert.</a:t>
            </a:r>
          </a:p>
          <a:p>
            <a:r>
              <a:rPr lang="en-US" sz="900" kern="1200" dirty="0">
                <a:solidFill>
                  <a:schemeClr val="tx1"/>
                </a:solidFill>
                <a:effectLst/>
                <a:latin typeface="+mn-lt"/>
                <a:ea typeface="+mn-ea"/>
                <a:cs typeface="+mn-cs"/>
              </a:rPr>
              <a:t>•To represent a row update of (1, “</a:t>
            </a:r>
            <a:r>
              <a:rPr lang="en-US" sz="900" kern="1200" dirty="0" err="1">
                <a:solidFill>
                  <a:schemeClr val="tx1"/>
                </a:solidFill>
                <a:effectLst/>
                <a:latin typeface="+mn-lt"/>
                <a:ea typeface="+mn-ea"/>
                <a:cs typeface="+mn-cs"/>
              </a:rPr>
              <a:t>abc</a:t>
            </a:r>
            <a:r>
              <a:rPr lang="en-US" sz="900" kern="1200" dirty="0">
                <a:solidFill>
                  <a:schemeClr val="tx1"/>
                </a:solidFill>
                <a:effectLst/>
                <a:latin typeface="+mn-lt"/>
                <a:ea typeface="+mn-ea"/>
                <a:cs typeface="+mn-cs"/>
              </a:rPr>
              <a:t>”) to (1, “</a:t>
            </a:r>
            <a:r>
              <a:rPr lang="en-US" sz="900" kern="1200" dirty="0" err="1">
                <a:solidFill>
                  <a:schemeClr val="tx1"/>
                </a:solidFill>
                <a:effectLst/>
                <a:latin typeface="+mn-lt"/>
                <a:ea typeface="+mn-ea"/>
                <a:cs typeface="+mn-cs"/>
              </a:rPr>
              <a:t>ghi</a:t>
            </a:r>
            <a:r>
              <a:rPr lang="en-US" sz="900" kern="1200" dirty="0">
                <a:solidFill>
                  <a:schemeClr val="tx1"/>
                </a:solidFill>
                <a:effectLst/>
                <a:latin typeface="+mn-lt"/>
                <a:ea typeface="+mn-ea"/>
                <a:cs typeface="+mn-cs"/>
              </a:rPr>
              <a:t>) send the (key, value) pair (1,(1, “</a:t>
            </a:r>
            <a:r>
              <a:rPr lang="en-US" sz="900" kern="1200" dirty="0" err="1">
                <a:solidFill>
                  <a:schemeClr val="tx1"/>
                </a:solidFill>
                <a:effectLst/>
                <a:latin typeface="+mn-lt"/>
                <a:ea typeface="+mn-ea"/>
                <a:cs typeface="+mn-cs"/>
              </a:rPr>
              <a:t>ghi</a:t>
            </a:r>
            <a:r>
              <a:rPr lang="en-US" sz="900" kern="1200" dirty="0">
                <a:solidFill>
                  <a:schemeClr val="tx1"/>
                </a:solidFill>
                <a:effectLst/>
                <a:latin typeface="+mn-lt"/>
                <a:ea typeface="+mn-ea"/>
                <a:cs typeface="+mn-cs"/>
              </a:rPr>
              <a:t>”))</a:t>
            </a:r>
          </a:p>
          <a:p>
            <a:r>
              <a:rPr lang="en-US" sz="900" kern="1200" dirty="0">
                <a:solidFill>
                  <a:schemeClr val="tx1"/>
                </a:solidFill>
                <a:effectLst/>
                <a:latin typeface="+mn-lt"/>
                <a:ea typeface="+mn-ea"/>
                <a:cs typeface="+mn-cs"/>
              </a:rPr>
              <a:t>•If the value being updated is a key, it is represented by a delete record and an insert record.</a:t>
            </a:r>
          </a:p>
          <a:p>
            <a:r>
              <a:rPr lang="en-US" sz="900" kern="1200" dirty="0">
                <a:solidFill>
                  <a:schemeClr val="tx1"/>
                </a:solidFill>
                <a:effectLst/>
                <a:latin typeface="+mn-lt"/>
                <a:ea typeface="+mn-ea"/>
                <a:cs typeface="+mn-cs"/>
              </a:rPr>
              <a:t>•To represent the update of row (1, “</a:t>
            </a:r>
            <a:r>
              <a:rPr lang="en-US" sz="900" kern="1200" dirty="0" err="1">
                <a:solidFill>
                  <a:schemeClr val="tx1"/>
                </a:solidFill>
                <a:effectLst/>
                <a:latin typeface="+mn-lt"/>
                <a:ea typeface="+mn-ea"/>
                <a:cs typeface="+mn-cs"/>
              </a:rPr>
              <a:t>abc</a:t>
            </a:r>
            <a:r>
              <a:rPr lang="en-US" sz="900" kern="1200" dirty="0">
                <a:solidFill>
                  <a:schemeClr val="tx1"/>
                </a:solidFill>
                <a:effectLst/>
                <a:latin typeface="+mn-lt"/>
                <a:ea typeface="+mn-ea"/>
                <a:cs typeface="+mn-cs"/>
              </a:rPr>
              <a:t>”) to (5, “</a:t>
            </a:r>
            <a:r>
              <a:rPr lang="en-US" sz="900" kern="1200" dirty="0" err="1">
                <a:solidFill>
                  <a:schemeClr val="tx1"/>
                </a:solidFill>
                <a:effectLst/>
                <a:latin typeface="+mn-lt"/>
                <a:ea typeface="+mn-ea"/>
                <a:cs typeface="+mn-cs"/>
              </a:rPr>
              <a:t>abc</a:t>
            </a:r>
            <a:r>
              <a:rPr lang="en-US" sz="900" kern="1200" dirty="0">
                <a:solidFill>
                  <a:schemeClr val="tx1"/>
                </a:solidFill>
                <a:effectLst/>
                <a:latin typeface="+mn-lt"/>
                <a:ea typeface="+mn-ea"/>
                <a:cs typeface="+mn-cs"/>
              </a:rPr>
              <a:t>”) send two (key, value) pair records (1, null) , (5, (5,“abc”))</a:t>
            </a:r>
          </a:p>
          <a:p>
            <a:endParaRPr lang="en-US" sz="900" kern="1200" dirty="0">
              <a:solidFill>
                <a:schemeClr val="tx1"/>
              </a:solidFill>
              <a:effectLst/>
              <a:latin typeface="+mn-lt"/>
              <a:ea typeface="+mn-ea"/>
              <a:cs typeface="+mn-cs"/>
            </a:endParaRPr>
          </a:p>
          <a:p>
            <a:endParaRPr lang="en-US" sz="900" kern="1200" dirty="0">
              <a:solidFill>
                <a:schemeClr val="tx1"/>
              </a:solidFill>
              <a:effectLst/>
              <a:latin typeface="+mn-lt"/>
              <a:ea typeface="+mn-ea"/>
              <a:cs typeface="+mn-cs"/>
            </a:endParaRPr>
          </a:p>
          <a:p>
            <a:endParaRPr lang="en-US" dirty="0"/>
          </a:p>
          <a:p>
            <a:endParaRPr lang="en-US" dirty="0"/>
          </a:p>
        </p:txBody>
      </p:sp>
      <p:sp>
        <p:nvSpPr>
          <p:cNvPr id="4" name="Slide Number Placeholder 3"/>
          <p:cNvSpPr>
            <a:spLocks noGrp="1"/>
          </p:cNvSpPr>
          <p:nvPr>
            <p:ph type="sldNum" sz="quarter" idx="5"/>
          </p:nvPr>
        </p:nvSpPr>
        <p:spPr/>
        <p:txBody>
          <a:bodyPr/>
          <a:lstStyle/>
          <a:p>
            <a:fld id="{18D02FFD-07D4-5C4F-BD77-921008177348}" type="slidenum">
              <a:rPr lang="en-US" smtClean="0"/>
              <a:t>64</a:t>
            </a:fld>
            <a:endParaRPr lang="en-US"/>
          </a:p>
        </p:txBody>
      </p:sp>
    </p:spTree>
    <p:extLst>
      <p:ext uri="{BB962C8B-B14F-4D97-AF65-F5344CB8AC3E}">
        <p14:creationId xmlns:p14="http://schemas.microsoft.com/office/powerpoint/2010/main" val="101733237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8D02FFD-07D4-5C4F-BD77-921008177348}" type="slidenum">
              <a:rPr lang="en-US" smtClean="0"/>
              <a:t>65</a:t>
            </a:fld>
            <a:endParaRPr lang="en-US"/>
          </a:p>
        </p:txBody>
      </p:sp>
    </p:spTree>
    <p:extLst>
      <p:ext uri="{BB962C8B-B14F-4D97-AF65-F5344CB8AC3E}">
        <p14:creationId xmlns:p14="http://schemas.microsoft.com/office/powerpoint/2010/main" val="280739325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8D02FFD-07D4-5C4F-BD77-921008177348}" type="slidenum">
              <a:rPr lang="en-US" smtClean="0"/>
              <a:t>66</a:t>
            </a:fld>
            <a:endParaRPr lang="en-US"/>
          </a:p>
        </p:txBody>
      </p:sp>
    </p:spTree>
    <p:extLst>
      <p:ext uri="{BB962C8B-B14F-4D97-AF65-F5344CB8AC3E}">
        <p14:creationId xmlns:p14="http://schemas.microsoft.com/office/powerpoint/2010/main" val="166534049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8D02FFD-07D4-5C4F-BD77-921008177348}" type="slidenum">
              <a:rPr lang="en-US" smtClean="0"/>
              <a:t>67</a:t>
            </a:fld>
            <a:endParaRPr lang="en-US"/>
          </a:p>
        </p:txBody>
      </p:sp>
    </p:spTree>
    <p:extLst>
      <p:ext uri="{BB962C8B-B14F-4D97-AF65-F5344CB8AC3E}">
        <p14:creationId xmlns:p14="http://schemas.microsoft.com/office/powerpoint/2010/main" val="401806975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6AAAE1B-F6B9-4FCD-B9AB-4A0AD0AFAC97}" type="slidenum">
              <a:rPr lang="en-US" altLang="en-US" smtClean="0"/>
              <a:pPr>
                <a:defRPr/>
              </a:pPr>
              <a:t>69</a:t>
            </a:fld>
            <a:endParaRPr lang="en-US" altLang="en-US"/>
          </a:p>
        </p:txBody>
      </p:sp>
    </p:spTree>
    <p:extLst>
      <p:ext uri="{BB962C8B-B14F-4D97-AF65-F5344CB8AC3E}">
        <p14:creationId xmlns:p14="http://schemas.microsoft.com/office/powerpoint/2010/main" val="348453705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6AAAE1B-F6B9-4FCD-B9AB-4A0AD0AFAC97}" type="slidenum">
              <a:rPr lang="en-US" altLang="en-US" smtClean="0"/>
              <a:pPr>
                <a:defRPr/>
              </a:pPr>
              <a:t>70</a:t>
            </a:fld>
            <a:endParaRPr lang="en-US" altLang="en-US"/>
          </a:p>
        </p:txBody>
      </p:sp>
    </p:spTree>
    <p:extLst>
      <p:ext uri="{BB962C8B-B14F-4D97-AF65-F5344CB8AC3E}">
        <p14:creationId xmlns:p14="http://schemas.microsoft.com/office/powerpoint/2010/main" val="138603074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Each stores is sending shopping cart transaction to </a:t>
            </a:r>
            <a:endParaRPr dirty="0"/>
          </a:p>
        </p:txBody>
      </p:sp>
      <p:sp>
        <p:nvSpPr>
          <p:cNvPr id="4" name="Slide Number Placeholder 3"/>
          <p:cNvSpPr>
            <a:spLocks noGrp="1"/>
          </p:cNvSpPr>
          <p:nvPr>
            <p:ph type="sldNum" sz="quarter" idx="5"/>
          </p:nvPr>
        </p:nvSpPr>
        <p:spPr/>
        <p:txBody>
          <a:bodyPr/>
          <a:lstStyle/>
          <a:p>
            <a:fld id="{18D02FFD-07D4-5C4F-BD77-921008177348}" type="slidenum">
              <a:rPr lang="en-US" smtClean="0"/>
              <a:t>72</a:t>
            </a:fld>
            <a:endParaRPr lang="en-US"/>
          </a:p>
        </p:txBody>
      </p:sp>
    </p:spTree>
    <p:extLst>
      <p:ext uri="{BB962C8B-B14F-4D97-AF65-F5344CB8AC3E}">
        <p14:creationId xmlns:p14="http://schemas.microsoft.com/office/powerpoint/2010/main" val="224066841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Each stores is sending shopping cart transaction to </a:t>
            </a:r>
            <a:endParaRPr dirty="0"/>
          </a:p>
        </p:txBody>
      </p:sp>
      <p:sp>
        <p:nvSpPr>
          <p:cNvPr id="4" name="Slide Number Placeholder 3"/>
          <p:cNvSpPr>
            <a:spLocks noGrp="1"/>
          </p:cNvSpPr>
          <p:nvPr>
            <p:ph type="sldNum" sz="quarter" idx="5"/>
          </p:nvPr>
        </p:nvSpPr>
        <p:spPr/>
        <p:txBody>
          <a:bodyPr/>
          <a:lstStyle/>
          <a:p>
            <a:fld id="{18D02FFD-07D4-5C4F-BD77-921008177348}" type="slidenum">
              <a:rPr lang="en-US" smtClean="0"/>
              <a:t>73</a:t>
            </a:fld>
            <a:endParaRPr lang="en-US"/>
          </a:p>
        </p:txBody>
      </p:sp>
    </p:spTree>
    <p:extLst>
      <p:ext uri="{BB962C8B-B14F-4D97-AF65-F5344CB8AC3E}">
        <p14:creationId xmlns:p14="http://schemas.microsoft.com/office/powerpoint/2010/main" val="74746434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diagram is a revisited reference architecture for integration.</a:t>
            </a:r>
          </a:p>
        </p:txBody>
      </p:sp>
      <p:sp>
        <p:nvSpPr>
          <p:cNvPr id="4" name="Slide Number Placeholder 3"/>
          <p:cNvSpPr>
            <a:spLocks noGrp="1"/>
          </p:cNvSpPr>
          <p:nvPr>
            <p:ph type="sldNum" sz="quarter" idx="5"/>
          </p:nvPr>
        </p:nvSpPr>
        <p:spPr/>
        <p:txBody>
          <a:bodyPr/>
          <a:lstStyle/>
          <a:p>
            <a:pPr>
              <a:defRPr/>
            </a:pPr>
            <a:fld id="{06AAAE1B-F6B9-4FCD-B9AB-4A0AD0AFAC97}" type="slidenum">
              <a:rPr lang="en-US" altLang="en-US" smtClean="0"/>
              <a:pPr>
                <a:defRPr/>
              </a:pPr>
              <a:t>78</a:t>
            </a:fld>
            <a:endParaRPr lang="en-US" altLang="en-US"/>
          </a:p>
        </p:txBody>
      </p:sp>
    </p:spTree>
    <p:extLst>
      <p:ext uri="{BB962C8B-B14F-4D97-AF65-F5344CB8AC3E}">
        <p14:creationId xmlns:p14="http://schemas.microsoft.com/office/powerpoint/2010/main" val="337401415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829B00C-73AA-4145-8D89-18934B00791C}" type="slidenum">
              <a:rPr lang="en-US" smtClean="0"/>
              <a:t>93</a:t>
            </a:fld>
            <a:endParaRPr lang="en-US"/>
          </a:p>
        </p:txBody>
      </p:sp>
    </p:spTree>
    <p:extLst>
      <p:ext uri="{BB962C8B-B14F-4D97-AF65-F5344CB8AC3E}">
        <p14:creationId xmlns:p14="http://schemas.microsoft.com/office/powerpoint/2010/main" val="26002168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traditional modern architecture with some focus on API and channels</a:t>
            </a:r>
          </a:p>
        </p:txBody>
      </p:sp>
      <p:sp>
        <p:nvSpPr>
          <p:cNvPr id="4" name="Slide Number Placeholder 3"/>
          <p:cNvSpPr>
            <a:spLocks noGrp="1"/>
          </p:cNvSpPr>
          <p:nvPr>
            <p:ph type="sldNum" sz="quarter" idx="10"/>
          </p:nvPr>
        </p:nvSpPr>
        <p:spPr/>
        <p:txBody>
          <a:bodyPr/>
          <a:lstStyle/>
          <a:p>
            <a:pPr>
              <a:defRPr/>
            </a:pPr>
            <a:fld id="{06AAAE1B-F6B9-4FCD-B9AB-4A0AD0AFAC97}" type="slidenum">
              <a:rPr lang="en-US" altLang="en-US" smtClean="0"/>
              <a:pPr>
                <a:defRPr/>
              </a:pPr>
              <a:t>7</a:t>
            </a:fld>
            <a:endParaRPr lang="en-US" altLang="en-US" dirty="0"/>
          </a:p>
        </p:txBody>
      </p:sp>
    </p:spTree>
    <p:extLst>
      <p:ext uri="{BB962C8B-B14F-4D97-AF65-F5344CB8AC3E}">
        <p14:creationId xmlns:p14="http://schemas.microsoft.com/office/powerpoint/2010/main" val="265321130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Map geographic</a:t>
            </a:r>
          </a:p>
          <a:p>
            <a:r>
              <a:rPr lang="en-US"/>
              <a:t>Multiple ships </a:t>
            </a:r>
          </a:p>
          <a:p>
            <a:r>
              <a:rPr lang="en-US"/>
              <a:t>Ship</a:t>
            </a:r>
          </a:p>
        </p:txBody>
      </p:sp>
      <p:sp>
        <p:nvSpPr>
          <p:cNvPr id="4" name="Slide Number Placeholder 3"/>
          <p:cNvSpPr>
            <a:spLocks noGrp="1"/>
          </p:cNvSpPr>
          <p:nvPr>
            <p:ph type="sldNum" sz="quarter" idx="5"/>
          </p:nvPr>
        </p:nvSpPr>
        <p:spPr/>
        <p:txBody>
          <a:bodyPr/>
          <a:lstStyle/>
          <a:p>
            <a:fld id="{3E588AFF-6FEE-DA49-9FEF-8507A408CA7C}" type="slidenum">
              <a:rPr lang="en-US" smtClean="0"/>
              <a:t>98</a:t>
            </a:fld>
            <a:endParaRPr lang="en-US"/>
          </a:p>
        </p:txBody>
      </p:sp>
    </p:spTree>
    <p:extLst>
      <p:ext uri="{BB962C8B-B14F-4D97-AF65-F5344CB8AC3E}">
        <p14:creationId xmlns:p14="http://schemas.microsoft.com/office/powerpoint/2010/main" val="23251889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Here is a traditional modern architecture with some focus on API and channels</a:t>
            </a:r>
          </a:p>
        </p:txBody>
      </p:sp>
      <p:sp>
        <p:nvSpPr>
          <p:cNvPr id="4" name="Slide Number Placeholder 3"/>
          <p:cNvSpPr>
            <a:spLocks noGrp="1"/>
          </p:cNvSpPr>
          <p:nvPr>
            <p:ph type="sldNum" sz="quarter" idx="10"/>
          </p:nvPr>
        </p:nvSpPr>
        <p:spPr/>
        <p:txBody>
          <a:bodyPr/>
          <a:lstStyle/>
          <a:p>
            <a:pPr>
              <a:defRPr/>
            </a:pPr>
            <a:fld id="{06AAAE1B-F6B9-4FCD-B9AB-4A0AD0AFAC97}" type="slidenum">
              <a:rPr lang="en-US" altLang="en-US" smtClean="0"/>
              <a:pPr>
                <a:defRPr/>
              </a:pPr>
              <a:t>12</a:t>
            </a:fld>
            <a:endParaRPr lang="en-US" altLang="en-US"/>
          </a:p>
        </p:txBody>
      </p:sp>
    </p:spTree>
    <p:extLst>
      <p:ext uri="{BB962C8B-B14F-4D97-AF65-F5344CB8AC3E}">
        <p14:creationId xmlns:p14="http://schemas.microsoft.com/office/powerpoint/2010/main" val="14553044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Here is a traditional modern architecture with some focus on API and channels</a:t>
            </a:r>
          </a:p>
        </p:txBody>
      </p:sp>
      <p:sp>
        <p:nvSpPr>
          <p:cNvPr id="4" name="Slide Number Placeholder 3"/>
          <p:cNvSpPr>
            <a:spLocks noGrp="1"/>
          </p:cNvSpPr>
          <p:nvPr>
            <p:ph type="sldNum" sz="quarter" idx="10"/>
          </p:nvPr>
        </p:nvSpPr>
        <p:spPr/>
        <p:txBody>
          <a:bodyPr/>
          <a:lstStyle/>
          <a:p>
            <a:pPr>
              <a:defRPr/>
            </a:pPr>
            <a:fld id="{06AAAE1B-F6B9-4FCD-B9AB-4A0AD0AFAC97}" type="slidenum">
              <a:rPr lang="en-US" altLang="en-US" smtClean="0"/>
              <a:pPr>
                <a:defRPr/>
              </a:pPr>
              <a:t>13</a:t>
            </a:fld>
            <a:endParaRPr lang="en-US" altLang="en-US"/>
          </a:p>
        </p:txBody>
      </p:sp>
    </p:spTree>
    <p:extLst>
      <p:ext uri="{BB962C8B-B14F-4D97-AF65-F5344CB8AC3E}">
        <p14:creationId xmlns:p14="http://schemas.microsoft.com/office/powerpoint/2010/main" val="32789974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Map geographic</a:t>
            </a:r>
          </a:p>
          <a:p>
            <a:r>
              <a:rPr lang="en-US"/>
              <a:t>Multiple ships </a:t>
            </a:r>
          </a:p>
          <a:p>
            <a:r>
              <a:rPr lang="en-US"/>
              <a:t>Ship</a:t>
            </a:r>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E588AFF-6FEE-DA49-9FEF-8507A408CA7C}" type="slidenum">
              <a:rPr kumimoji="0" 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27535032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Map geographic</a:t>
            </a:r>
          </a:p>
          <a:p>
            <a:r>
              <a:rPr lang="en-US" dirty="0"/>
              <a:t>Multiple ships </a:t>
            </a:r>
          </a:p>
          <a:p>
            <a:r>
              <a:rPr lang="en-US" dirty="0"/>
              <a:t>Ship</a:t>
            </a:r>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E588AFF-6FEE-DA49-9FEF-8507A408CA7C}" type="slidenum">
              <a:rPr kumimoji="0" 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6719242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Map geographic</a:t>
            </a:r>
          </a:p>
          <a:p>
            <a:r>
              <a:rPr lang="en-US" dirty="0"/>
              <a:t>Multiple ships </a:t>
            </a:r>
          </a:p>
          <a:p>
            <a:r>
              <a:rPr lang="en-US" dirty="0"/>
              <a:t>Ship</a:t>
            </a:r>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E588AFF-6FEE-DA49-9FEF-8507A408CA7C}" type="slidenum">
              <a:rPr kumimoji="0" 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18637034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eaLnBrk="1" fontAlgn="auto" hangingPunct="1">
              <a:spcBef>
                <a:spcPts val="0"/>
              </a:spcBef>
              <a:spcAft>
                <a:spcPts val="0"/>
              </a:spcAft>
            </a:pPr>
            <a:endParaRPr lang="en-US">
              <a:solidFill>
                <a:srgbClr val="FFFFFF"/>
              </a:solidFill>
            </a:endParaRPr>
          </a:p>
        </p:txBody>
      </p:sp>
      <p:sp>
        <p:nvSpPr>
          <p:cNvPr id="6" name="Slide Number Placeholder 5"/>
          <p:cNvSpPr>
            <a:spLocks noGrp="1"/>
          </p:cNvSpPr>
          <p:nvPr>
            <p:ph type="sldNum" sz="quarter" idx="12"/>
          </p:nvPr>
        </p:nvSpPr>
        <p:spPr/>
        <p:txBody>
          <a:bodyPr/>
          <a:lstStyle/>
          <a:p>
            <a:fld id="{E9549862-13E2-C34D-815E-8545BD36FC59}" type="slidenum">
              <a:rPr lang="en-US" smtClean="0">
                <a:solidFill>
                  <a:srgbClr val="6D7777"/>
                </a:solidFill>
              </a:rPr>
              <a:pPr/>
              <a:t>‹#›</a:t>
            </a:fld>
            <a:endParaRPr lang="en-US">
              <a:solidFill>
                <a:srgbClr val="6D7777"/>
              </a:solidFill>
            </a:endParaRPr>
          </a:p>
        </p:txBody>
      </p:sp>
      <p:sp>
        <p:nvSpPr>
          <p:cNvPr id="2" name="Title 1"/>
          <p:cNvSpPr>
            <a:spLocks noGrp="1"/>
          </p:cNvSpPr>
          <p:nvPr>
            <p:ph type="ctrTitle"/>
          </p:nvPr>
        </p:nvSpPr>
        <p:spPr>
          <a:xfrm>
            <a:off x="338670" y="2868320"/>
            <a:ext cx="7913511" cy="1235229"/>
          </a:xfrm>
        </p:spPr>
        <p:txBody>
          <a:bodyPr anchor="b" anchorCtr="0">
            <a:noAutofit/>
          </a:bodyPr>
          <a:lstStyle>
            <a:lvl1pPr algn="l">
              <a:lnSpc>
                <a:spcPct val="85000"/>
              </a:lnSpc>
              <a:defRPr sz="4533">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338668" y="4126481"/>
            <a:ext cx="7924800" cy="864179"/>
          </a:xfrm>
        </p:spPr>
        <p:txBody>
          <a:bodyPr tIns="0"/>
          <a:lstStyle>
            <a:lvl1pPr marL="0" indent="0" algn="l">
              <a:buNone/>
              <a:defRPr>
                <a:solidFill>
                  <a:schemeClr val="accent6"/>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a:t>Click to edit Master subtitle style</a:t>
            </a:r>
          </a:p>
        </p:txBody>
      </p:sp>
      <p:pic>
        <p:nvPicPr>
          <p:cNvPr id="8" name="Picture 7" descr="title slide-graphic imag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06204" y="0"/>
            <a:ext cx="3997085" cy="6858000"/>
          </a:xfrm>
          <a:prstGeom prst="rect">
            <a:avLst/>
          </a:prstGeom>
        </p:spPr>
      </p:pic>
      <p:pic>
        <p:nvPicPr>
          <p:cNvPr id="9" name="Picture 8" descr="ibm logo-white-rotate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657574" y="206902"/>
            <a:ext cx="327812" cy="834737"/>
          </a:xfrm>
          <a:prstGeom prst="rect">
            <a:avLst/>
          </a:prstGeom>
        </p:spPr>
      </p:pic>
      <p:pic>
        <p:nvPicPr>
          <p:cNvPr id="4" name="Picture 3"/>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9048519" y="3870391"/>
            <a:ext cx="3074791" cy="759379"/>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353571"/>
            <a:ext cx="11582400" cy="5964767"/>
          </a:xfrm>
        </p:spPr>
        <p:txBody>
          <a:bodyPr/>
          <a:lstStyle>
            <a:lvl1pPr>
              <a:lnSpc>
                <a:spcPct val="90000"/>
              </a:lnSpc>
              <a:defRPr sz="128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Confidential / InnerCircle / Think 2018 / DOC ID / Month XX, 2018 / © 2018 IBM Corporation</a:t>
            </a:r>
            <a:endParaRPr lang="en-US"/>
          </a:p>
        </p:txBody>
      </p:sp>
    </p:spTree>
    <p:extLst>
      <p:ext uri="{BB962C8B-B14F-4D97-AF65-F5344CB8AC3E}">
        <p14:creationId xmlns:p14="http://schemas.microsoft.com/office/powerpoint/2010/main" val="33407447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5"/>
          <p:cNvSpPr>
            <a:spLocks noGrp="1"/>
          </p:cNvSpPr>
          <p:nvPr>
            <p:ph type="sldNum" sz="quarter" idx="10"/>
          </p:nvPr>
        </p:nvSpPr>
        <p:spPr/>
        <p:txBody>
          <a:bodyPr/>
          <a:lstStyle>
            <a:lvl1pPr>
              <a:defRPr/>
            </a:lvl1pPr>
          </a:lstStyle>
          <a:p>
            <a:fld id="{2F63A97E-D605-DC42-8452-C14CD1FA87FA}" type="slidenum">
              <a:rPr lang="en-US">
                <a:solidFill>
                  <a:srgbClr val="5AAAFA"/>
                </a:solidFill>
              </a:rPr>
              <a:pPr/>
              <a:t>‹#›</a:t>
            </a:fld>
            <a:endParaRPr lang="en-US">
              <a:solidFill>
                <a:srgbClr val="5AAAFA"/>
              </a:solidFill>
            </a:endParaRPr>
          </a:p>
        </p:txBody>
      </p:sp>
      <p:sp>
        <p:nvSpPr>
          <p:cNvPr id="5" name="Footer Placeholder 4">
            <a:extLst>
              <a:ext uri="{FF2B5EF4-FFF2-40B4-BE49-F238E27FC236}">
                <a16:creationId xmlns:a16="http://schemas.microsoft.com/office/drawing/2014/main" id="{0DFDE45A-B8C1-EA45-B13B-756A2F077198}"/>
              </a:ext>
            </a:extLst>
          </p:cNvPr>
          <p:cNvSpPr>
            <a:spLocks noGrp="1"/>
          </p:cNvSpPr>
          <p:nvPr>
            <p:ph type="ftr" sz="quarter" idx="11"/>
          </p:nvPr>
        </p:nvSpPr>
        <p:spPr>
          <a:xfrm>
            <a:off x="391584" y="6388102"/>
            <a:ext cx="4114800" cy="366183"/>
          </a:xfrm>
          <a:prstGeom prst="rect">
            <a:avLst/>
          </a:prstGeom>
        </p:spPr>
        <p:txBody>
          <a:bodyPr/>
          <a:lstStyle/>
          <a:p>
            <a:r>
              <a:rPr lang="en-US"/>
              <a:t>IBM </a:t>
            </a:r>
            <a:r>
              <a:rPr lang="en-US" b="1"/>
              <a:t>Garage</a:t>
            </a:r>
            <a:r>
              <a:rPr lang="en-US"/>
              <a:t> for Cloud</a:t>
            </a:r>
          </a:p>
        </p:txBody>
      </p:sp>
    </p:spTree>
    <p:extLst>
      <p:ext uri="{BB962C8B-B14F-4D97-AF65-F5344CB8AC3E}">
        <p14:creationId xmlns:p14="http://schemas.microsoft.com/office/powerpoint/2010/main" val="9740442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667"/>
            </a:lvl1pPr>
            <a:lvl2pPr>
              <a:defRPr sz="2400"/>
            </a:lvl2pPr>
            <a:lvl3pPr>
              <a:defRPr sz="2133"/>
            </a:lvl3pPr>
            <a:lvl4pPr>
              <a:defRPr sz="1600"/>
            </a:lvl4pPr>
            <a:lvl5pPr>
              <a:defRPr sz="1600"/>
            </a:lvl5pPr>
            <a:lvl6pPr>
              <a:defRPr sz="2400"/>
            </a:lvl6pPr>
            <a:lvl7pPr>
              <a:defRPr sz="2400"/>
            </a:lvl7pPr>
            <a:lvl8pPr>
              <a:defRPr sz="2400"/>
            </a:lvl8pPr>
            <a:lvl9pPr>
              <a:defRPr sz="2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97600" y="1600201"/>
            <a:ext cx="5384800" cy="4525963"/>
          </a:xfrm>
        </p:spPr>
        <p:txBody>
          <a:bodyPr/>
          <a:lstStyle>
            <a:lvl1pPr>
              <a:defRPr sz="2667"/>
            </a:lvl1pPr>
            <a:lvl2pPr>
              <a:defRPr sz="2400"/>
            </a:lvl2pPr>
            <a:lvl3pPr>
              <a:defRPr sz="2133"/>
            </a:lvl3pPr>
            <a:lvl4pPr>
              <a:defRPr sz="1600"/>
            </a:lvl4pPr>
            <a:lvl5pPr>
              <a:defRPr sz="1600"/>
            </a:lvl5pPr>
            <a:lvl6pPr>
              <a:defRPr sz="2400"/>
            </a:lvl6pPr>
            <a:lvl7pPr>
              <a:defRPr sz="2400"/>
            </a:lvl7pPr>
            <a:lvl8pPr>
              <a:defRPr sz="2400"/>
            </a:lvl8pPr>
            <a:lvl9pPr>
              <a:defRPr sz="2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p:cNvSpPr>
            <a:spLocks noGrp="1"/>
          </p:cNvSpPr>
          <p:nvPr>
            <p:ph type="sldNum" sz="quarter" idx="10"/>
          </p:nvPr>
        </p:nvSpPr>
        <p:spPr/>
        <p:txBody>
          <a:bodyPr/>
          <a:lstStyle>
            <a:lvl1pPr>
              <a:defRPr/>
            </a:lvl1pPr>
          </a:lstStyle>
          <a:p>
            <a:fld id="{8A158888-7CA9-084D-A641-EC66ACF9DB3C}" type="slidenum">
              <a:rPr lang="en-US">
                <a:solidFill>
                  <a:srgbClr val="5AAAFA"/>
                </a:solidFill>
              </a:rPr>
              <a:pPr/>
              <a:t>‹#›</a:t>
            </a:fld>
            <a:endParaRPr lang="en-US">
              <a:solidFill>
                <a:srgbClr val="5AAAFA"/>
              </a:solidFill>
            </a:endParaRPr>
          </a:p>
        </p:txBody>
      </p:sp>
      <p:sp>
        <p:nvSpPr>
          <p:cNvPr id="7" name="Footer Placeholder 6">
            <a:extLst>
              <a:ext uri="{FF2B5EF4-FFF2-40B4-BE49-F238E27FC236}">
                <a16:creationId xmlns:a16="http://schemas.microsoft.com/office/drawing/2014/main" id="{AB844537-9AEC-1E4F-B2D7-2A8E0564CF0B}"/>
              </a:ext>
            </a:extLst>
          </p:cNvPr>
          <p:cNvSpPr>
            <a:spLocks noGrp="1"/>
          </p:cNvSpPr>
          <p:nvPr>
            <p:ph type="ftr" sz="quarter" idx="11"/>
          </p:nvPr>
        </p:nvSpPr>
        <p:spPr>
          <a:xfrm>
            <a:off x="391584" y="6388102"/>
            <a:ext cx="4114800" cy="366183"/>
          </a:xfrm>
          <a:prstGeom prst="rect">
            <a:avLst/>
          </a:prstGeom>
        </p:spPr>
        <p:txBody>
          <a:bodyPr/>
          <a:lstStyle/>
          <a:p>
            <a:r>
              <a:rPr lang="en-US"/>
              <a:t>IBM </a:t>
            </a:r>
            <a:r>
              <a:rPr lang="en-US" b="1"/>
              <a:t>Garage</a:t>
            </a:r>
            <a:r>
              <a:rPr lang="en-US"/>
              <a:t> for Cloud</a:t>
            </a:r>
          </a:p>
        </p:txBody>
      </p:sp>
    </p:spTree>
    <p:extLst>
      <p:ext uri="{BB962C8B-B14F-4D97-AF65-F5344CB8AC3E}">
        <p14:creationId xmlns:p14="http://schemas.microsoft.com/office/powerpoint/2010/main" val="412319203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3"/>
          </a:xfrm>
        </p:spPr>
        <p:txBody>
          <a:bodyPr anchor="b">
            <a:normAutofit/>
          </a:bodyPr>
          <a:lstStyle>
            <a:lvl1pPr marL="0" indent="0">
              <a:buNone/>
              <a:defRPr sz="2667" b="1"/>
            </a:lvl1pPr>
            <a:lvl2pPr marL="609570" indent="0">
              <a:buNone/>
              <a:defRPr sz="2667" b="1"/>
            </a:lvl2pPr>
            <a:lvl3pPr marL="1219140" indent="0">
              <a:buNone/>
              <a:defRPr sz="2400" b="1"/>
            </a:lvl3pPr>
            <a:lvl4pPr marL="1828709" indent="0">
              <a:buNone/>
              <a:defRPr sz="2133" b="1"/>
            </a:lvl4pPr>
            <a:lvl5pPr marL="2438278" indent="0">
              <a:buNone/>
              <a:defRPr sz="2133" b="1"/>
            </a:lvl5pPr>
            <a:lvl6pPr marL="3047848" indent="0">
              <a:buNone/>
              <a:defRPr sz="2133" b="1"/>
            </a:lvl6pPr>
            <a:lvl7pPr marL="3657418" indent="0">
              <a:buNone/>
              <a:defRPr sz="2133" b="1"/>
            </a:lvl7pPr>
            <a:lvl8pPr marL="4266987" indent="0">
              <a:buNone/>
              <a:defRPr sz="2133" b="1"/>
            </a:lvl8pPr>
            <a:lvl9pPr marL="4876557" indent="0">
              <a:buNone/>
              <a:defRPr sz="2133" b="1"/>
            </a:lvl9pPr>
          </a:lstStyle>
          <a:p>
            <a:pPr lvl="0"/>
            <a:r>
              <a:rPr lang="en-US" dirty="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133"/>
            </a:lvl2pPr>
            <a:lvl3pPr>
              <a:defRPr sz="1867"/>
            </a:lvl3pPr>
            <a:lvl4pPr>
              <a:defRPr sz="1867"/>
            </a:lvl4pPr>
            <a:lvl5pPr>
              <a:defRPr sz="1867"/>
            </a:lvl5pPr>
            <a:lvl6pPr>
              <a:defRPr sz="2133"/>
            </a:lvl6pPr>
            <a:lvl7pPr>
              <a:defRPr sz="2133"/>
            </a:lvl7pPr>
            <a:lvl8pPr>
              <a:defRPr sz="2133"/>
            </a:lvl8pPr>
            <a:lvl9pPr>
              <a:defRPr sz="2133"/>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93370" y="1535113"/>
            <a:ext cx="5389033" cy="639763"/>
          </a:xfrm>
        </p:spPr>
        <p:txBody>
          <a:bodyPr anchor="b">
            <a:normAutofit/>
          </a:bodyPr>
          <a:lstStyle>
            <a:lvl1pPr marL="0" indent="0">
              <a:buNone/>
              <a:defRPr sz="2667" b="1"/>
            </a:lvl1pPr>
            <a:lvl2pPr marL="609570" indent="0">
              <a:buNone/>
              <a:defRPr sz="2667" b="1"/>
            </a:lvl2pPr>
            <a:lvl3pPr marL="1219140" indent="0">
              <a:buNone/>
              <a:defRPr sz="2400" b="1"/>
            </a:lvl3pPr>
            <a:lvl4pPr marL="1828709" indent="0">
              <a:buNone/>
              <a:defRPr sz="2133" b="1"/>
            </a:lvl4pPr>
            <a:lvl5pPr marL="2438278" indent="0">
              <a:buNone/>
              <a:defRPr sz="2133" b="1"/>
            </a:lvl5pPr>
            <a:lvl6pPr marL="3047848" indent="0">
              <a:buNone/>
              <a:defRPr sz="2133" b="1"/>
            </a:lvl6pPr>
            <a:lvl7pPr marL="3657418" indent="0">
              <a:buNone/>
              <a:defRPr sz="2133" b="1"/>
            </a:lvl7pPr>
            <a:lvl8pPr marL="4266987" indent="0">
              <a:buNone/>
              <a:defRPr sz="2133" b="1"/>
            </a:lvl8pPr>
            <a:lvl9pPr marL="4876557" indent="0">
              <a:buNone/>
              <a:defRPr sz="2133" b="1"/>
            </a:lvl9pPr>
          </a:lstStyle>
          <a:p>
            <a:pPr lvl="0"/>
            <a:r>
              <a:rPr lang="en-US" dirty="0"/>
              <a:t>Click to edit Master text styles</a:t>
            </a:r>
          </a:p>
        </p:txBody>
      </p:sp>
      <p:sp>
        <p:nvSpPr>
          <p:cNvPr id="6" name="Content Placeholder 5"/>
          <p:cNvSpPr>
            <a:spLocks noGrp="1"/>
          </p:cNvSpPr>
          <p:nvPr>
            <p:ph sz="quarter" idx="4"/>
          </p:nvPr>
        </p:nvSpPr>
        <p:spPr>
          <a:xfrm>
            <a:off x="6193370" y="2174875"/>
            <a:ext cx="5389033" cy="3951288"/>
          </a:xfrm>
        </p:spPr>
        <p:txBody>
          <a:bodyPr/>
          <a:lstStyle>
            <a:lvl1pPr>
              <a:defRPr sz="2400"/>
            </a:lvl1pPr>
            <a:lvl2pPr>
              <a:defRPr sz="2133"/>
            </a:lvl2pPr>
            <a:lvl3pPr>
              <a:defRPr sz="1867"/>
            </a:lvl3pPr>
            <a:lvl4pPr>
              <a:defRPr sz="1867"/>
            </a:lvl4pPr>
            <a:lvl5pPr>
              <a:defRPr sz="1867"/>
            </a:lvl5pPr>
            <a:lvl6pPr>
              <a:defRPr sz="2133"/>
            </a:lvl6pPr>
            <a:lvl7pPr>
              <a:defRPr sz="2133"/>
            </a:lvl7pPr>
            <a:lvl8pPr>
              <a:defRPr sz="2133"/>
            </a:lvl8pPr>
            <a:lvl9pPr>
              <a:defRPr sz="2133"/>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5"/>
          <p:cNvSpPr>
            <a:spLocks noGrp="1"/>
          </p:cNvSpPr>
          <p:nvPr>
            <p:ph type="sldNum" sz="quarter" idx="10"/>
          </p:nvPr>
        </p:nvSpPr>
        <p:spPr/>
        <p:txBody>
          <a:bodyPr/>
          <a:lstStyle>
            <a:lvl1pPr>
              <a:defRPr/>
            </a:lvl1pPr>
          </a:lstStyle>
          <a:p>
            <a:fld id="{6B6C0E0B-1EAF-3342-8522-13EE906CD0E4}" type="slidenum">
              <a:rPr lang="en-US">
                <a:solidFill>
                  <a:srgbClr val="5AAAFA"/>
                </a:solidFill>
              </a:rPr>
              <a:pPr/>
              <a:t>‹#›</a:t>
            </a:fld>
            <a:endParaRPr lang="en-US">
              <a:solidFill>
                <a:srgbClr val="5AAAFA"/>
              </a:solidFill>
            </a:endParaRPr>
          </a:p>
        </p:txBody>
      </p:sp>
      <p:sp>
        <p:nvSpPr>
          <p:cNvPr id="9" name="Footer Placeholder 8">
            <a:extLst>
              <a:ext uri="{FF2B5EF4-FFF2-40B4-BE49-F238E27FC236}">
                <a16:creationId xmlns:a16="http://schemas.microsoft.com/office/drawing/2014/main" id="{2A30AC8F-7E57-784F-9862-A1209A120597}"/>
              </a:ext>
            </a:extLst>
          </p:cNvPr>
          <p:cNvSpPr>
            <a:spLocks noGrp="1"/>
          </p:cNvSpPr>
          <p:nvPr>
            <p:ph type="ftr" sz="quarter" idx="11"/>
          </p:nvPr>
        </p:nvSpPr>
        <p:spPr>
          <a:xfrm>
            <a:off x="391584" y="6388102"/>
            <a:ext cx="4114800" cy="366183"/>
          </a:xfrm>
          <a:prstGeom prst="rect">
            <a:avLst/>
          </a:prstGeom>
        </p:spPr>
        <p:txBody>
          <a:bodyPr/>
          <a:lstStyle/>
          <a:p>
            <a:r>
              <a:rPr lang="en-US"/>
              <a:t>IBM </a:t>
            </a:r>
            <a:r>
              <a:rPr lang="en-US" b="1"/>
              <a:t>Garage</a:t>
            </a:r>
            <a:r>
              <a:rPr lang="en-US"/>
              <a:t> for Cloud</a:t>
            </a:r>
          </a:p>
        </p:txBody>
      </p:sp>
    </p:spTree>
    <p:extLst>
      <p:ext uri="{BB962C8B-B14F-4D97-AF65-F5344CB8AC3E}">
        <p14:creationId xmlns:p14="http://schemas.microsoft.com/office/powerpoint/2010/main" val="15719441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5"/>
          <p:cNvSpPr>
            <a:spLocks noGrp="1"/>
          </p:cNvSpPr>
          <p:nvPr>
            <p:ph type="sldNum" sz="quarter" idx="10"/>
          </p:nvPr>
        </p:nvSpPr>
        <p:spPr/>
        <p:txBody>
          <a:bodyPr/>
          <a:lstStyle>
            <a:lvl1pPr>
              <a:defRPr/>
            </a:lvl1pPr>
          </a:lstStyle>
          <a:p>
            <a:fld id="{5B450290-23D3-2D4F-AB87-780AA41C0D26}" type="slidenum">
              <a:rPr lang="en-US">
                <a:solidFill>
                  <a:srgbClr val="5AAAFA"/>
                </a:solidFill>
              </a:rPr>
              <a:pPr/>
              <a:t>‹#›</a:t>
            </a:fld>
            <a:endParaRPr lang="en-US">
              <a:solidFill>
                <a:srgbClr val="5AAAFA"/>
              </a:solidFill>
            </a:endParaRPr>
          </a:p>
        </p:txBody>
      </p:sp>
      <p:sp>
        <p:nvSpPr>
          <p:cNvPr id="5" name="Footer Placeholder 4">
            <a:extLst>
              <a:ext uri="{FF2B5EF4-FFF2-40B4-BE49-F238E27FC236}">
                <a16:creationId xmlns:a16="http://schemas.microsoft.com/office/drawing/2014/main" id="{E3B174D3-E532-7D49-A765-441D5FE46C78}"/>
              </a:ext>
            </a:extLst>
          </p:cNvPr>
          <p:cNvSpPr>
            <a:spLocks noGrp="1"/>
          </p:cNvSpPr>
          <p:nvPr>
            <p:ph type="ftr" sz="quarter" idx="11"/>
          </p:nvPr>
        </p:nvSpPr>
        <p:spPr>
          <a:xfrm>
            <a:off x="391584" y="6388102"/>
            <a:ext cx="4114800" cy="366183"/>
          </a:xfrm>
          <a:prstGeom prst="rect">
            <a:avLst/>
          </a:prstGeom>
        </p:spPr>
        <p:txBody>
          <a:bodyPr/>
          <a:lstStyle/>
          <a:p>
            <a:r>
              <a:rPr lang="en-US"/>
              <a:t>IBM </a:t>
            </a:r>
            <a:r>
              <a:rPr lang="en-US" b="1"/>
              <a:t>Garage</a:t>
            </a:r>
            <a:r>
              <a:rPr lang="en-US"/>
              <a:t> for Cloud</a:t>
            </a:r>
          </a:p>
        </p:txBody>
      </p:sp>
    </p:spTree>
    <p:extLst>
      <p:ext uri="{BB962C8B-B14F-4D97-AF65-F5344CB8AC3E}">
        <p14:creationId xmlns:p14="http://schemas.microsoft.com/office/powerpoint/2010/main" val="232255044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5"/>
          <p:cNvSpPr>
            <a:spLocks noGrp="1"/>
          </p:cNvSpPr>
          <p:nvPr>
            <p:ph type="sldNum" sz="quarter" idx="10"/>
          </p:nvPr>
        </p:nvSpPr>
        <p:spPr/>
        <p:txBody>
          <a:bodyPr/>
          <a:lstStyle>
            <a:lvl1pPr>
              <a:defRPr/>
            </a:lvl1pPr>
          </a:lstStyle>
          <a:p>
            <a:fld id="{88DBF8E4-D7CA-8142-B0BF-A723FD026DE7}" type="slidenum">
              <a:rPr lang="en-US">
                <a:solidFill>
                  <a:srgbClr val="5AAAFA"/>
                </a:solidFill>
              </a:rPr>
              <a:pPr/>
              <a:t>‹#›</a:t>
            </a:fld>
            <a:endParaRPr lang="en-US">
              <a:solidFill>
                <a:srgbClr val="5AAAFA"/>
              </a:solidFill>
            </a:endParaRPr>
          </a:p>
        </p:txBody>
      </p:sp>
      <p:sp>
        <p:nvSpPr>
          <p:cNvPr id="4" name="Footer Placeholder 3">
            <a:extLst>
              <a:ext uri="{FF2B5EF4-FFF2-40B4-BE49-F238E27FC236}">
                <a16:creationId xmlns:a16="http://schemas.microsoft.com/office/drawing/2014/main" id="{62EC6C3C-0787-A445-9A6E-799792E2DBE3}"/>
              </a:ext>
            </a:extLst>
          </p:cNvPr>
          <p:cNvSpPr>
            <a:spLocks noGrp="1"/>
          </p:cNvSpPr>
          <p:nvPr>
            <p:ph type="ftr" sz="quarter" idx="11"/>
          </p:nvPr>
        </p:nvSpPr>
        <p:spPr>
          <a:xfrm>
            <a:off x="391584" y="6388102"/>
            <a:ext cx="4114800" cy="366183"/>
          </a:xfrm>
          <a:prstGeom prst="rect">
            <a:avLst/>
          </a:prstGeom>
        </p:spPr>
        <p:txBody>
          <a:bodyPr/>
          <a:lstStyle/>
          <a:p>
            <a:r>
              <a:rPr lang="en-US"/>
              <a:t>IBM </a:t>
            </a:r>
            <a:r>
              <a:rPr lang="en-US" b="1"/>
              <a:t>Garage</a:t>
            </a:r>
            <a:r>
              <a:rPr lang="en-US"/>
              <a:t> for Cloud</a:t>
            </a:r>
          </a:p>
        </p:txBody>
      </p:sp>
    </p:spTree>
    <p:extLst>
      <p:ext uri="{BB962C8B-B14F-4D97-AF65-F5344CB8AC3E}">
        <p14:creationId xmlns:p14="http://schemas.microsoft.com/office/powerpoint/2010/main" val="9285386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11582400" cy="508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a:extLst>
              <a:ext uri="{FF2B5EF4-FFF2-40B4-BE49-F238E27FC236}">
                <a16:creationId xmlns:a16="http://schemas.microsoft.com/office/drawing/2014/main" id="{6A118ADF-A453-BA46-8320-DFA26CC6F012}"/>
              </a:ext>
            </a:extLst>
          </p:cNvPr>
          <p:cNvSpPr>
            <a:spLocks noGrp="1"/>
          </p:cNvSpPr>
          <p:nvPr>
            <p:ph type="ftr" sz="quarter" idx="11"/>
          </p:nvPr>
        </p:nvSpPr>
        <p:spPr>
          <a:xfrm>
            <a:off x="391584" y="6388102"/>
            <a:ext cx="4114800" cy="366183"/>
          </a:xfrm>
          <a:prstGeom prst="rect">
            <a:avLst/>
          </a:prstGeom>
        </p:spPr>
        <p:txBody>
          <a:bodyPr/>
          <a:lstStyle/>
          <a:p>
            <a:r>
              <a:rPr lang="en-US"/>
              <a:t>IBM </a:t>
            </a:r>
            <a:r>
              <a:rPr lang="en-US" b="1"/>
              <a:t>Garage</a:t>
            </a:r>
            <a:r>
              <a:rPr lang="en-US"/>
              <a:t> for Cloud</a:t>
            </a:r>
          </a:p>
        </p:txBody>
      </p:sp>
    </p:spTree>
    <p:extLst>
      <p:ext uri="{BB962C8B-B14F-4D97-AF65-F5344CB8AC3E}">
        <p14:creationId xmlns:p14="http://schemas.microsoft.com/office/powerpoint/2010/main" val="165835391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itle (above) + content (1-column)">
    <p:spTree>
      <p:nvGrpSpPr>
        <p:cNvPr id="1" name=""/>
        <p:cNvGrpSpPr/>
        <p:nvPr/>
      </p:nvGrpSpPr>
      <p:grpSpPr>
        <a:xfrm>
          <a:off x="0" y="0"/>
          <a:ext cx="0" cy="0"/>
          <a:chOff x="0" y="0"/>
          <a:chExt cx="0" cy="0"/>
        </a:xfrm>
      </p:grpSpPr>
      <p:sp>
        <p:nvSpPr>
          <p:cNvPr id="3" name="Content Placeholder 2"/>
          <p:cNvSpPr>
            <a:spLocks noGrp="1"/>
          </p:cNvSpPr>
          <p:nvPr>
            <p:ph idx="1"/>
          </p:nvPr>
        </p:nvSpPr>
        <p:spPr>
          <a:xfrm>
            <a:off x="530345" y="1589193"/>
            <a:ext cx="11388513" cy="4322656"/>
          </a:xfrm>
        </p:spPr>
        <p:txBody>
          <a:bodyPr/>
          <a:lstStyle>
            <a:lvl1pPr>
              <a:defRPr sz="2000" b="0" i="0">
                <a:latin typeface="Helvetica Neue Light" charset="0"/>
                <a:ea typeface="Helvetica Neue Light" charset="0"/>
                <a:cs typeface="Helvetica Neue Light" charset="0"/>
              </a:defRPr>
            </a:lvl1pPr>
            <a:lvl2pPr>
              <a:defRPr sz="2000" b="0" i="0">
                <a:latin typeface="Helvetica Neue Light" charset="0"/>
                <a:ea typeface="Helvetica Neue Light" charset="0"/>
                <a:cs typeface="Helvetica Neue Light" charset="0"/>
              </a:defRPr>
            </a:lvl2pPr>
            <a:lvl3pPr>
              <a:defRPr sz="2000" b="0" i="0">
                <a:latin typeface="Helvetica Neue Light" charset="0"/>
                <a:ea typeface="Helvetica Neue Light" charset="0"/>
                <a:cs typeface="Helvetica Neue Light" charset="0"/>
              </a:defRPr>
            </a:lvl3pPr>
            <a:lvl4pPr>
              <a:defRPr sz="2000" b="0" i="0">
                <a:latin typeface="Helvetica Neue Light" charset="0"/>
                <a:ea typeface="Helvetica Neue Light" charset="0"/>
                <a:cs typeface="Helvetica Neue Light" charset="0"/>
              </a:defRPr>
            </a:lvl4pPr>
            <a:lvl5pPr>
              <a:defRPr sz="2000" b="0" i="0">
                <a:latin typeface="Helvetica Neue Light" charset="0"/>
                <a:ea typeface="Helvetica Neue Light" charset="0"/>
                <a:cs typeface="Helvetica Neue Light" charset="0"/>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Title 6"/>
          <p:cNvSpPr>
            <a:spLocks noGrp="1"/>
          </p:cNvSpPr>
          <p:nvPr>
            <p:ph type="title"/>
          </p:nvPr>
        </p:nvSpPr>
        <p:spPr>
          <a:xfrm>
            <a:off x="530345" y="360428"/>
            <a:ext cx="11388513" cy="1219200"/>
          </a:xfrm>
        </p:spPr>
        <p:txBody>
          <a:bodyPr/>
          <a:lstStyle>
            <a:lvl1pPr>
              <a:defRPr sz="4000" b="0" i="0">
                <a:latin typeface="Helvetica Neue Thin" charset="0"/>
                <a:ea typeface="Helvetica Neue Thin" charset="0"/>
                <a:cs typeface="Helvetica Neue Thin" charset="0"/>
              </a:defRPr>
            </a:lvl1pPr>
          </a:lstStyle>
          <a:p>
            <a:r>
              <a:rPr lang="en-US" noProof="0" dirty="0"/>
              <a:t>Click to edit Master title style</a:t>
            </a:r>
          </a:p>
        </p:txBody>
      </p:sp>
      <p:sp>
        <p:nvSpPr>
          <p:cNvPr id="47" name="Rectangle 6"/>
          <p:cNvSpPr>
            <a:spLocks noChangeArrowheads="1"/>
          </p:cNvSpPr>
          <p:nvPr userDrawn="1"/>
        </p:nvSpPr>
        <p:spPr bwMode="black">
          <a:xfrm>
            <a:off x="8864507" y="6472537"/>
            <a:ext cx="3054351" cy="2314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2075" tIns="46039" rIns="92075" bIns="46039">
            <a:spAutoFit/>
          </a:bodyPr>
          <a:lstStyle/>
          <a:p>
            <a:pPr algn="r"/>
            <a:r>
              <a:rPr lang="en-US" sz="900">
                <a:solidFill>
                  <a:schemeClr val="bg1"/>
                </a:solidFill>
              </a:rPr>
              <a:t>© 2017 IBM Corporation</a:t>
            </a:r>
          </a:p>
        </p:txBody>
      </p:sp>
      <p:sp>
        <p:nvSpPr>
          <p:cNvPr id="48" name="Rectangle 6"/>
          <p:cNvSpPr>
            <a:spLocks noChangeArrowheads="1"/>
          </p:cNvSpPr>
          <p:nvPr userDrawn="1"/>
        </p:nvSpPr>
        <p:spPr bwMode="auto">
          <a:xfrm>
            <a:off x="190500" y="6456363"/>
            <a:ext cx="552451" cy="24765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fld id="{35981CAD-D717-E041-9EB6-AABBDF800876}" type="slidenum">
              <a:rPr lang="en-US" sz="1000">
                <a:solidFill>
                  <a:schemeClr val="bg1"/>
                </a:solidFill>
                <a:cs typeface="+mn-cs"/>
              </a:rPr>
              <a:pPr>
                <a:defRPr/>
              </a:pPr>
              <a:t>‹#›</a:t>
            </a:fld>
            <a:endParaRPr lang="en-US" sz="1000">
              <a:solidFill>
                <a:schemeClr val="bg1"/>
              </a:solidFill>
              <a:cs typeface="+mn-cs"/>
            </a:endParaRPr>
          </a:p>
        </p:txBody>
      </p:sp>
      <p:sp>
        <p:nvSpPr>
          <p:cNvPr id="6" name="Footer Placeholder 2">
            <a:extLst>
              <a:ext uri="{FF2B5EF4-FFF2-40B4-BE49-F238E27FC236}">
                <a16:creationId xmlns:a16="http://schemas.microsoft.com/office/drawing/2014/main" id="{3C0A6CD8-0E77-2441-A76C-FEBFA356B6ED}"/>
              </a:ext>
            </a:extLst>
          </p:cNvPr>
          <p:cNvSpPr>
            <a:spLocks noGrp="1"/>
          </p:cNvSpPr>
          <p:nvPr>
            <p:ph type="ftr" sz="quarter" idx="3"/>
          </p:nvPr>
        </p:nvSpPr>
        <p:spPr>
          <a:xfrm>
            <a:off x="306021" y="6445253"/>
            <a:ext cx="4114800" cy="366183"/>
          </a:xfrm>
          <a:prstGeom prst="rect">
            <a:avLst/>
          </a:prstGeom>
        </p:spPr>
        <p:txBody>
          <a:bodyPr vert="horz" lIns="91440" tIns="45720" rIns="91440" bIns="45720" rtlCol="0" anchor="ctr"/>
          <a:lstStyle>
            <a:lvl1pPr algn="l">
              <a:defRPr sz="1333">
                <a:solidFill>
                  <a:schemeClr val="tx1"/>
                </a:solidFill>
                <a:latin typeface="IBM Plex Sans" panose="020B0503050203000203" pitchFamily="34" charset="77"/>
              </a:defRPr>
            </a:lvl1pPr>
          </a:lstStyle>
          <a:p>
            <a:r>
              <a:rPr lang="en-US"/>
              <a:t>IBM </a:t>
            </a:r>
            <a:r>
              <a:rPr lang="en-US" b="1"/>
              <a:t>Garage </a:t>
            </a:r>
            <a:r>
              <a:rPr lang="en-US"/>
              <a:t>for Cloud</a:t>
            </a:r>
            <a:endParaRPr lang="en-US" b="1"/>
          </a:p>
        </p:txBody>
      </p:sp>
    </p:spTree>
    <p:extLst>
      <p:ext uri="{BB962C8B-B14F-4D97-AF65-F5344CB8AC3E}">
        <p14:creationId xmlns:p14="http://schemas.microsoft.com/office/powerpoint/2010/main" val="69707617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Title and Vertical Text">
    <p:spTree>
      <p:nvGrpSpPr>
        <p:cNvPr id="1" name=""/>
        <p:cNvGrpSpPr/>
        <p:nvPr/>
      </p:nvGrpSpPr>
      <p:grpSpPr>
        <a:xfrm>
          <a:off x="0" y="0"/>
          <a:ext cx="0" cy="0"/>
          <a:chOff x="0" y="0"/>
          <a:chExt cx="0" cy="0"/>
        </a:xfrm>
      </p:grpSpPr>
      <p:sp>
        <p:nvSpPr>
          <p:cNvPr id="96" name="Shape 96"/>
          <p:cNvSpPr>
            <a:spLocks noGrp="1"/>
          </p:cNvSpPr>
          <p:nvPr>
            <p:ph type="title"/>
          </p:nvPr>
        </p:nvSpPr>
        <p:spPr>
          <a:prstGeom prst="rect">
            <a:avLst/>
          </a:prstGeom>
        </p:spPr>
        <p:txBody>
          <a:bodyPr/>
          <a:lstStyle/>
          <a:p>
            <a:r>
              <a:rPr lang="en-US"/>
              <a:t>Click to edit Master title style</a:t>
            </a:r>
            <a:endParaRPr/>
          </a:p>
        </p:txBody>
      </p:sp>
      <p:sp>
        <p:nvSpPr>
          <p:cNvPr id="97" name="Shape 97"/>
          <p:cNvSpPr>
            <a:spLocks noGrp="1"/>
          </p:cNvSpPr>
          <p:nvPr>
            <p:ph type="body" idx="1"/>
          </p:nvPr>
        </p:nvSpPr>
        <p:spPr>
          <a:xfrm>
            <a:off x="185737" y="1044575"/>
            <a:ext cx="11874501" cy="5132388"/>
          </a:xfrm>
          <a:prstGeom prst="rect">
            <a:avLst/>
          </a:prstGeom>
        </p:spPr>
        <p:txBody>
          <a:bodyP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98" name="Shape 98"/>
          <p:cNvSpPr>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3516790233"/>
      </p:ext>
    </p:extLst>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548640"/>
            <a:ext cx="5486400" cy="853440"/>
          </a:xfrm>
        </p:spPr>
        <p:txBody>
          <a:bodyPr/>
          <a:lstStyle/>
          <a:p>
            <a:r>
              <a:rPr lang="en-US" dirty="0"/>
              <a:t>Click to edit Master title style</a:t>
            </a:r>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63040"/>
            <a:ext cx="5486400" cy="4781127"/>
          </a:xfrm>
        </p:spPr>
        <p:txBody>
          <a:bodyPr/>
          <a:lstStyle>
            <a:lvl1pPr>
              <a:defRPr sz="2133"/>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a:extLst>
              <a:ext uri="{FF2B5EF4-FFF2-40B4-BE49-F238E27FC236}">
                <a16:creationId xmlns:a16="http://schemas.microsoft.com/office/drawing/2014/main" id="{2C8B78BE-A1C1-C040-9EC2-32558A1F8DA0}"/>
              </a:ext>
            </a:extLst>
          </p:cNvPr>
          <p:cNvSpPr>
            <a:spLocks noGrp="1"/>
          </p:cNvSpPr>
          <p:nvPr>
            <p:ph type="ftr" sz="quarter" idx="16"/>
          </p:nvPr>
        </p:nvSpPr>
        <p:spPr>
          <a:xfrm>
            <a:off x="391584" y="6388102"/>
            <a:ext cx="4114800" cy="366183"/>
          </a:xfrm>
          <a:prstGeom prst="rect">
            <a:avLst/>
          </a:prstGeom>
        </p:spPr>
        <p:txBody>
          <a:bodyPr/>
          <a:lstStyle/>
          <a:p>
            <a:r>
              <a:rPr lang="en-US"/>
              <a:t>IBM </a:t>
            </a:r>
            <a:r>
              <a:rPr lang="en-US" b="1"/>
              <a:t>Garage</a:t>
            </a:r>
            <a:r>
              <a:rPr lang="en-US"/>
              <a:t> for Cloud</a:t>
            </a:r>
          </a:p>
        </p:txBody>
      </p:sp>
      <p:sp>
        <p:nvSpPr>
          <p:cNvPr id="4" name="Slide Number Placeholder 3">
            <a:extLst>
              <a:ext uri="{FF2B5EF4-FFF2-40B4-BE49-F238E27FC236}">
                <a16:creationId xmlns:a16="http://schemas.microsoft.com/office/drawing/2014/main" id="{BA5187CF-0467-984C-9664-57988E5767C0}"/>
              </a:ext>
            </a:extLst>
          </p:cNvPr>
          <p:cNvSpPr>
            <a:spLocks noGrp="1"/>
          </p:cNvSpPr>
          <p:nvPr>
            <p:ph type="sldNum" sz="quarter" idx="17"/>
          </p:nvPr>
        </p:nvSpPr>
        <p:spPr/>
        <p:txBody>
          <a:bodyPr/>
          <a:lstStyle/>
          <a:p>
            <a:pPr defTabSz="609570"/>
            <a:fld id="{BD0AB609-994D-1C4A-AFB2-93F690D7CF98}" type="slidenum">
              <a:rPr lang="en-US" smtClean="0">
                <a:solidFill>
                  <a:srgbClr val="5AAAFA"/>
                </a:solidFill>
                <a:ea typeface="ＭＳ Ｐゴシック" charset="0"/>
                <a:cs typeface="Arial" charset="0"/>
              </a:rPr>
              <a:pPr defTabSz="609570"/>
              <a:t>‹#›</a:t>
            </a:fld>
            <a:endParaRPr lang="en-US">
              <a:solidFill>
                <a:srgbClr val="5AAAFA"/>
              </a:solidFill>
              <a:ea typeface="ＭＳ Ｐゴシック" charset="0"/>
              <a:cs typeface="Arial" charset="0"/>
            </a:endParaRPr>
          </a:p>
        </p:txBody>
      </p:sp>
    </p:spTree>
    <p:extLst>
      <p:ext uri="{BB962C8B-B14F-4D97-AF65-F5344CB8AC3E}">
        <p14:creationId xmlns:p14="http://schemas.microsoft.com/office/powerpoint/2010/main" val="20730822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200">
                <a:solidFill>
                  <a:srgbClr val="325C80"/>
                </a:solidFill>
              </a:defRPr>
            </a:lvl1pPr>
          </a:lstStyle>
          <a:p>
            <a:r>
              <a:rPr lang="en-US" dirty="0"/>
              <a:t>Click to edit Master title style</a:t>
            </a:r>
          </a:p>
        </p:txBody>
      </p:sp>
      <p:sp>
        <p:nvSpPr>
          <p:cNvPr id="3" name="Content Placeholder 2"/>
          <p:cNvSpPr>
            <a:spLocks noGrp="1"/>
          </p:cNvSpPr>
          <p:nvPr>
            <p:ph idx="1"/>
          </p:nvPr>
        </p:nvSpPr>
        <p:spPr>
          <a:xfrm>
            <a:off x="458518" y="1040290"/>
            <a:ext cx="11191615" cy="5142021"/>
          </a:xfrm>
        </p:spPr>
        <p:txBody>
          <a:bodyPr/>
          <a:lstStyle>
            <a:lvl1pPr>
              <a:defRPr>
                <a:solidFill>
                  <a:srgbClr val="595959"/>
                </a:solidFill>
              </a:defRPr>
            </a:lvl1pPr>
            <a:lvl2pPr>
              <a:defRPr>
                <a:solidFill>
                  <a:srgbClr val="595959"/>
                </a:solidFill>
              </a:defRPr>
            </a:lvl2pPr>
            <a:lvl3pPr>
              <a:defRPr>
                <a:solidFill>
                  <a:srgbClr val="595959"/>
                </a:solidFill>
              </a:defRPr>
            </a:lvl3pPr>
            <a:lvl4pPr>
              <a:defRPr>
                <a:solidFill>
                  <a:srgbClr val="595959"/>
                </a:solidFill>
              </a:defRPr>
            </a:lvl4pPr>
            <a:lvl5pPr>
              <a:defRPr>
                <a:solidFill>
                  <a:srgbClr val="595959"/>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p>
            <a:fld id="{E9549862-13E2-C34D-815E-8545BD36FC59}" type="slidenum">
              <a:rPr lang="en-US" smtClean="0">
                <a:solidFill>
                  <a:srgbClr val="6D7777"/>
                </a:solidFill>
              </a:rPr>
              <a:pPr/>
              <a:t>‹#›</a:t>
            </a:fld>
            <a:endParaRPr lang="en-US">
              <a:solidFill>
                <a:srgbClr val="6D7777"/>
              </a:solidFil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667"/>
            </a:lvl1pPr>
            <a:lvl2pPr>
              <a:defRPr sz="2400"/>
            </a:lvl2pPr>
            <a:lvl3pPr>
              <a:defRPr sz="2133"/>
            </a:lvl3pPr>
            <a:lvl4pPr>
              <a:defRPr sz="1600"/>
            </a:lvl4pPr>
            <a:lvl5pPr>
              <a:defRPr sz="1600"/>
            </a:lvl5pPr>
            <a:lvl6pPr>
              <a:defRPr sz="2400"/>
            </a:lvl6pPr>
            <a:lvl7pPr>
              <a:defRPr sz="2400"/>
            </a:lvl7pPr>
            <a:lvl8pPr>
              <a:defRPr sz="2400"/>
            </a:lvl8pPr>
            <a:lvl9pPr>
              <a:defRPr sz="2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97600" y="1600201"/>
            <a:ext cx="5384800" cy="4525963"/>
          </a:xfrm>
        </p:spPr>
        <p:txBody>
          <a:bodyPr/>
          <a:lstStyle>
            <a:lvl1pPr>
              <a:defRPr sz="2667"/>
            </a:lvl1pPr>
            <a:lvl2pPr>
              <a:defRPr sz="2400"/>
            </a:lvl2pPr>
            <a:lvl3pPr>
              <a:defRPr sz="2133"/>
            </a:lvl3pPr>
            <a:lvl4pPr>
              <a:defRPr sz="1600"/>
            </a:lvl4pPr>
            <a:lvl5pPr>
              <a:defRPr sz="1600"/>
            </a:lvl5pPr>
            <a:lvl6pPr>
              <a:defRPr sz="2400"/>
            </a:lvl6pPr>
            <a:lvl7pPr>
              <a:defRPr sz="2400"/>
            </a:lvl7pPr>
            <a:lvl8pPr>
              <a:defRPr sz="2400"/>
            </a:lvl8pPr>
            <a:lvl9pPr>
              <a:defRPr sz="2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p:cNvSpPr>
            <a:spLocks noGrp="1"/>
          </p:cNvSpPr>
          <p:nvPr>
            <p:ph type="sldNum" sz="quarter" idx="10"/>
          </p:nvPr>
        </p:nvSpPr>
        <p:spPr/>
        <p:txBody>
          <a:bodyPr/>
          <a:lstStyle>
            <a:lvl1pPr>
              <a:defRPr/>
            </a:lvl1pPr>
          </a:lstStyle>
          <a:p>
            <a:fld id="{8A158888-7CA9-084D-A641-EC66ACF9DB3C}" type="slidenum">
              <a:rPr lang="en-US">
                <a:solidFill>
                  <a:srgbClr val="5AAAFA"/>
                </a:solidFill>
              </a:rPr>
              <a:pPr/>
              <a:t>‹#›</a:t>
            </a:fld>
            <a:endParaRPr lang="en-US">
              <a:solidFill>
                <a:srgbClr val="5AAAFA"/>
              </a:solidFill>
            </a:endParaRPr>
          </a:p>
        </p:txBody>
      </p:sp>
    </p:spTree>
    <p:extLst>
      <p:ext uri="{BB962C8B-B14F-4D97-AF65-F5344CB8AC3E}">
        <p14:creationId xmlns:p14="http://schemas.microsoft.com/office/powerpoint/2010/main" val="303134173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5"/>
          <p:cNvSpPr>
            <a:spLocks noGrp="1"/>
          </p:cNvSpPr>
          <p:nvPr>
            <p:ph type="sldNum" sz="quarter" idx="10"/>
          </p:nvPr>
        </p:nvSpPr>
        <p:spPr/>
        <p:txBody>
          <a:bodyPr/>
          <a:lstStyle>
            <a:lvl1pPr>
              <a:defRPr/>
            </a:lvl1pPr>
          </a:lstStyle>
          <a:p>
            <a:fld id="{2F63A97E-D605-DC42-8452-C14CD1FA87FA}" type="slidenum">
              <a:rPr lang="en-US">
                <a:solidFill>
                  <a:srgbClr val="5AAAFA"/>
                </a:solidFill>
              </a:rPr>
              <a:pPr/>
              <a:t>‹#›</a:t>
            </a:fld>
            <a:endParaRPr lang="en-US">
              <a:solidFill>
                <a:srgbClr val="5AAAFA"/>
              </a:solidFill>
            </a:endParaRPr>
          </a:p>
        </p:txBody>
      </p:sp>
    </p:spTree>
    <p:extLst>
      <p:ext uri="{BB962C8B-B14F-4D97-AF65-F5344CB8AC3E}">
        <p14:creationId xmlns:p14="http://schemas.microsoft.com/office/powerpoint/2010/main" val="269438288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3"/>
          </a:xfrm>
        </p:spPr>
        <p:txBody>
          <a:bodyPr anchor="b">
            <a:normAutofit/>
          </a:bodyPr>
          <a:lstStyle>
            <a:lvl1pPr marL="0" indent="0">
              <a:buNone/>
              <a:defRPr sz="2667" b="1"/>
            </a:lvl1pPr>
            <a:lvl2pPr marL="609570" indent="0">
              <a:buNone/>
              <a:defRPr sz="2667" b="1"/>
            </a:lvl2pPr>
            <a:lvl3pPr marL="1219140" indent="0">
              <a:buNone/>
              <a:defRPr sz="2400" b="1"/>
            </a:lvl3pPr>
            <a:lvl4pPr marL="1828709" indent="0">
              <a:buNone/>
              <a:defRPr sz="2133" b="1"/>
            </a:lvl4pPr>
            <a:lvl5pPr marL="2438278" indent="0">
              <a:buNone/>
              <a:defRPr sz="2133" b="1"/>
            </a:lvl5pPr>
            <a:lvl6pPr marL="3047848" indent="0">
              <a:buNone/>
              <a:defRPr sz="2133" b="1"/>
            </a:lvl6pPr>
            <a:lvl7pPr marL="3657418" indent="0">
              <a:buNone/>
              <a:defRPr sz="2133" b="1"/>
            </a:lvl7pPr>
            <a:lvl8pPr marL="4266987" indent="0">
              <a:buNone/>
              <a:defRPr sz="2133" b="1"/>
            </a:lvl8pPr>
            <a:lvl9pPr marL="4876557" indent="0">
              <a:buNone/>
              <a:defRPr sz="2133" b="1"/>
            </a:lvl9pPr>
          </a:lstStyle>
          <a:p>
            <a:pPr lvl="0"/>
            <a:r>
              <a:rPr lang="en-US" dirty="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133"/>
            </a:lvl2pPr>
            <a:lvl3pPr>
              <a:defRPr sz="1867"/>
            </a:lvl3pPr>
            <a:lvl4pPr>
              <a:defRPr sz="1867"/>
            </a:lvl4pPr>
            <a:lvl5pPr>
              <a:defRPr sz="1867"/>
            </a:lvl5pPr>
            <a:lvl6pPr>
              <a:defRPr sz="2133"/>
            </a:lvl6pPr>
            <a:lvl7pPr>
              <a:defRPr sz="2133"/>
            </a:lvl7pPr>
            <a:lvl8pPr>
              <a:defRPr sz="2133"/>
            </a:lvl8pPr>
            <a:lvl9pPr>
              <a:defRPr sz="2133"/>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93370" y="1535113"/>
            <a:ext cx="5389033" cy="639763"/>
          </a:xfrm>
        </p:spPr>
        <p:txBody>
          <a:bodyPr anchor="b">
            <a:normAutofit/>
          </a:bodyPr>
          <a:lstStyle>
            <a:lvl1pPr marL="0" indent="0">
              <a:buNone/>
              <a:defRPr sz="2667" b="1"/>
            </a:lvl1pPr>
            <a:lvl2pPr marL="609570" indent="0">
              <a:buNone/>
              <a:defRPr sz="2667" b="1"/>
            </a:lvl2pPr>
            <a:lvl3pPr marL="1219140" indent="0">
              <a:buNone/>
              <a:defRPr sz="2400" b="1"/>
            </a:lvl3pPr>
            <a:lvl4pPr marL="1828709" indent="0">
              <a:buNone/>
              <a:defRPr sz="2133" b="1"/>
            </a:lvl4pPr>
            <a:lvl5pPr marL="2438278" indent="0">
              <a:buNone/>
              <a:defRPr sz="2133" b="1"/>
            </a:lvl5pPr>
            <a:lvl6pPr marL="3047848" indent="0">
              <a:buNone/>
              <a:defRPr sz="2133" b="1"/>
            </a:lvl6pPr>
            <a:lvl7pPr marL="3657418" indent="0">
              <a:buNone/>
              <a:defRPr sz="2133" b="1"/>
            </a:lvl7pPr>
            <a:lvl8pPr marL="4266987" indent="0">
              <a:buNone/>
              <a:defRPr sz="2133" b="1"/>
            </a:lvl8pPr>
            <a:lvl9pPr marL="4876557" indent="0">
              <a:buNone/>
              <a:defRPr sz="2133" b="1"/>
            </a:lvl9pPr>
          </a:lstStyle>
          <a:p>
            <a:pPr lvl="0"/>
            <a:r>
              <a:rPr lang="en-US" dirty="0"/>
              <a:t>Click to edit Master text styles</a:t>
            </a:r>
          </a:p>
        </p:txBody>
      </p:sp>
      <p:sp>
        <p:nvSpPr>
          <p:cNvPr id="6" name="Content Placeholder 5"/>
          <p:cNvSpPr>
            <a:spLocks noGrp="1"/>
          </p:cNvSpPr>
          <p:nvPr>
            <p:ph sz="quarter" idx="4"/>
          </p:nvPr>
        </p:nvSpPr>
        <p:spPr>
          <a:xfrm>
            <a:off x="6193370" y="2174875"/>
            <a:ext cx="5389033" cy="3951288"/>
          </a:xfrm>
        </p:spPr>
        <p:txBody>
          <a:bodyPr/>
          <a:lstStyle>
            <a:lvl1pPr>
              <a:defRPr sz="2400"/>
            </a:lvl1pPr>
            <a:lvl2pPr>
              <a:defRPr sz="2133"/>
            </a:lvl2pPr>
            <a:lvl3pPr>
              <a:defRPr sz="1867"/>
            </a:lvl3pPr>
            <a:lvl4pPr>
              <a:defRPr sz="1867"/>
            </a:lvl4pPr>
            <a:lvl5pPr>
              <a:defRPr sz="1867"/>
            </a:lvl5pPr>
            <a:lvl6pPr>
              <a:defRPr sz="2133"/>
            </a:lvl6pPr>
            <a:lvl7pPr>
              <a:defRPr sz="2133"/>
            </a:lvl7pPr>
            <a:lvl8pPr>
              <a:defRPr sz="2133"/>
            </a:lvl8pPr>
            <a:lvl9pPr>
              <a:defRPr sz="2133"/>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5"/>
          <p:cNvSpPr>
            <a:spLocks noGrp="1"/>
          </p:cNvSpPr>
          <p:nvPr>
            <p:ph type="sldNum" sz="quarter" idx="10"/>
          </p:nvPr>
        </p:nvSpPr>
        <p:spPr/>
        <p:txBody>
          <a:bodyPr/>
          <a:lstStyle>
            <a:lvl1pPr>
              <a:defRPr/>
            </a:lvl1pPr>
          </a:lstStyle>
          <a:p>
            <a:fld id="{6B6C0E0B-1EAF-3342-8522-13EE906CD0E4}" type="slidenum">
              <a:rPr lang="en-US">
                <a:solidFill>
                  <a:srgbClr val="5AAAFA"/>
                </a:solidFill>
              </a:rPr>
              <a:pPr/>
              <a:t>‹#›</a:t>
            </a:fld>
            <a:endParaRPr lang="en-US">
              <a:solidFill>
                <a:srgbClr val="5AAAFA"/>
              </a:solidFill>
            </a:endParaRPr>
          </a:p>
        </p:txBody>
      </p:sp>
    </p:spTree>
    <p:extLst>
      <p:ext uri="{BB962C8B-B14F-4D97-AF65-F5344CB8AC3E}">
        <p14:creationId xmlns:p14="http://schemas.microsoft.com/office/powerpoint/2010/main" val="17109920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5"/>
          <p:cNvSpPr>
            <a:spLocks noGrp="1"/>
          </p:cNvSpPr>
          <p:nvPr>
            <p:ph type="sldNum" sz="quarter" idx="10"/>
          </p:nvPr>
        </p:nvSpPr>
        <p:spPr/>
        <p:txBody>
          <a:bodyPr/>
          <a:lstStyle>
            <a:lvl1pPr>
              <a:defRPr/>
            </a:lvl1pPr>
          </a:lstStyle>
          <a:p>
            <a:fld id="{5B450290-23D3-2D4F-AB87-780AA41C0D26}" type="slidenum">
              <a:rPr lang="en-US">
                <a:solidFill>
                  <a:srgbClr val="5AAAFA"/>
                </a:solidFill>
              </a:rPr>
              <a:pPr/>
              <a:t>‹#›</a:t>
            </a:fld>
            <a:endParaRPr lang="en-US">
              <a:solidFill>
                <a:srgbClr val="5AAAFA"/>
              </a:solidFill>
            </a:endParaRPr>
          </a:p>
        </p:txBody>
      </p:sp>
    </p:spTree>
    <p:extLst>
      <p:ext uri="{BB962C8B-B14F-4D97-AF65-F5344CB8AC3E}">
        <p14:creationId xmlns:p14="http://schemas.microsoft.com/office/powerpoint/2010/main" val="367842772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5"/>
          <p:cNvSpPr>
            <a:spLocks noGrp="1"/>
          </p:cNvSpPr>
          <p:nvPr>
            <p:ph type="sldNum" sz="quarter" idx="10"/>
          </p:nvPr>
        </p:nvSpPr>
        <p:spPr/>
        <p:txBody>
          <a:bodyPr/>
          <a:lstStyle>
            <a:lvl1pPr>
              <a:defRPr/>
            </a:lvl1pPr>
          </a:lstStyle>
          <a:p>
            <a:fld id="{88DBF8E4-D7CA-8142-B0BF-A723FD026DE7}" type="slidenum">
              <a:rPr lang="en-US">
                <a:solidFill>
                  <a:srgbClr val="5AAAFA"/>
                </a:solidFill>
              </a:rPr>
              <a:pPr/>
              <a:t>‹#›</a:t>
            </a:fld>
            <a:endParaRPr lang="en-US">
              <a:solidFill>
                <a:srgbClr val="5AAAFA"/>
              </a:solidFill>
            </a:endParaRPr>
          </a:p>
        </p:txBody>
      </p:sp>
    </p:spTree>
    <p:extLst>
      <p:ext uri="{BB962C8B-B14F-4D97-AF65-F5344CB8AC3E}">
        <p14:creationId xmlns:p14="http://schemas.microsoft.com/office/powerpoint/2010/main" val="92176179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above) + content (1-column)">
    <p:spTree>
      <p:nvGrpSpPr>
        <p:cNvPr id="1" name=""/>
        <p:cNvGrpSpPr/>
        <p:nvPr/>
      </p:nvGrpSpPr>
      <p:grpSpPr>
        <a:xfrm>
          <a:off x="0" y="0"/>
          <a:ext cx="0" cy="0"/>
          <a:chOff x="0" y="0"/>
          <a:chExt cx="0" cy="0"/>
        </a:xfrm>
      </p:grpSpPr>
      <p:sp>
        <p:nvSpPr>
          <p:cNvPr id="3" name="Content Placeholder 2"/>
          <p:cNvSpPr>
            <a:spLocks noGrp="1"/>
          </p:cNvSpPr>
          <p:nvPr>
            <p:ph idx="1"/>
          </p:nvPr>
        </p:nvSpPr>
        <p:spPr>
          <a:xfrm>
            <a:off x="530345" y="1589193"/>
            <a:ext cx="11388513" cy="4322656"/>
          </a:xfrm>
        </p:spPr>
        <p:txBody>
          <a:bodyPr/>
          <a:lstStyle>
            <a:lvl1pPr>
              <a:defRPr sz="2000" b="0" i="0">
                <a:latin typeface="Helvetica Neue Light" charset="0"/>
                <a:ea typeface="Helvetica Neue Light" charset="0"/>
                <a:cs typeface="Helvetica Neue Light" charset="0"/>
              </a:defRPr>
            </a:lvl1pPr>
            <a:lvl2pPr>
              <a:defRPr sz="2000" b="0" i="0">
                <a:latin typeface="Helvetica Neue Light" charset="0"/>
                <a:ea typeface="Helvetica Neue Light" charset="0"/>
                <a:cs typeface="Helvetica Neue Light" charset="0"/>
              </a:defRPr>
            </a:lvl2pPr>
            <a:lvl3pPr>
              <a:defRPr sz="2000" b="0" i="0">
                <a:latin typeface="Helvetica Neue Light" charset="0"/>
                <a:ea typeface="Helvetica Neue Light" charset="0"/>
                <a:cs typeface="Helvetica Neue Light" charset="0"/>
              </a:defRPr>
            </a:lvl3pPr>
            <a:lvl4pPr>
              <a:defRPr sz="2000" b="0" i="0">
                <a:latin typeface="Helvetica Neue Light" charset="0"/>
                <a:ea typeface="Helvetica Neue Light" charset="0"/>
                <a:cs typeface="Helvetica Neue Light" charset="0"/>
              </a:defRPr>
            </a:lvl4pPr>
            <a:lvl5pPr>
              <a:defRPr sz="2000" b="0" i="0">
                <a:latin typeface="Helvetica Neue Light" charset="0"/>
                <a:ea typeface="Helvetica Neue Light" charset="0"/>
                <a:cs typeface="Helvetica Neue Light" charset="0"/>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Title 6"/>
          <p:cNvSpPr>
            <a:spLocks noGrp="1"/>
          </p:cNvSpPr>
          <p:nvPr>
            <p:ph type="title"/>
          </p:nvPr>
        </p:nvSpPr>
        <p:spPr>
          <a:xfrm>
            <a:off x="530345" y="360428"/>
            <a:ext cx="11388513" cy="1219200"/>
          </a:xfrm>
        </p:spPr>
        <p:txBody>
          <a:bodyPr/>
          <a:lstStyle>
            <a:lvl1pPr>
              <a:defRPr sz="4000" b="0" i="0">
                <a:latin typeface="Helvetica Neue Thin" charset="0"/>
                <a:ea typeface="Helvetica Neue Thin" charset="0"/>
                <a:cs typeface="Helvetica Neue Thin" charset="0"/>
              </a:defRPr>
            </a:lvl1pPr>
          </a:lstStyle>
          <a:p>
            <a:r>
              <a:rPr lang="en-US" noProof="0" dirty="0"/>
              <a:t>Click to edit Master title style</a:t>
            </a:r>
          </a:p>
        </p:txBody>
      </p:sp>
      <p:sp>
        <p:nvSpPr>
          <p:cNvPr id="47" name="Rectangle 6"/>
          <p:cNvSpPr>
            <a:spLocks noChangeArrowheads="1"/>
          </p:cNvSpPr>
          <p:nvPr userDrawn="1"/>
        </p:nvSpPr>
        <p:spPr bwMode="black">
          <a:xfrm>
            <a:off x="8864507" y="6472537"/>
            <a:ext cx="3054351" cy="2314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2075" tIns="46039" rIns="92075" bIns="46039">
            <a:spAutoFit/>
          </a:bodyPr>
          <a:lstStyle/>
          <a:p>
            <a:pPr algn="r"/>
            <a:r>
              <a:rPr lang="en-US" sz="900" dirty="0">
                <a:solidFill>
                  <a:schemeClr val="bg1"/>
                </a:solidFill>
              </a:rPr>
              <a:t>© 2017 IBM Corporation</a:t>
            </a:r>
          </a:p>
        </p:txBody>
      </p:sp>
      <p:sp>
        <p:nvSpPr>
          <p:cNvPr id="48" name="Rectangle 6"/>
          <p:cNvSpPr>
            <a:spLocks noChangeArrowheads="1"/>
          </p:cNvSpPr>
          <p:nvPr userDrawn="1"/>
        </p:nvSpPr>
        <p:spPr bwMode="auto">
          <a:xfrm>
            <a:off x="190500" y="6456363"/>
            <a:ext cx="552451" cy="24765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fld id="{35981CAD-D717-E041-9EB6-AABBDF800876}" type="slidenum">
              <a:rPr lang="en-US" sz="1000">
                <a:solidFill>
                  <a:schemeClr val="bg1"/>
                </a:solidFill>
                <a:cs typeface="+mn-cs"/>
              </a:rPr>
              <a:pPr>
                <a:defRPr/>
              </a:pPr>
              <a:t>‹#›</a:t>
            </a:fld>
            <a:endParaRPr lang="en-US" sz="1000" dirty="0">
              <a:solidFill>
                <a:schemeClr val="bg1"/>
              </a:solidFill>
              <a:cs typeface="+mn-cs"/>
            </a:endParaRPr>
          </a:p>
        </p:txBody>
      </p:sp>
    </p:spTree>
    <p:extLst>
      <p:ext uri="{BB962C8B-B14F-4D97-AF65-F5344CB8AC3E}">
        <p14:creationId xmlns:p14="http://schemas.microsoft.com/office/powerpoint/2010/main" val="334718949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
  <p:cSld name="Title and Vertical Text">
    <p:spTree>
      <p:nvGrpSpPr>
        <p:cNvPr id="1" name=""/>
        <p:cNvGrpSpPr/>
        <p:nvPr/>
      </p:nvGrpSpPr>
      <p:grpSpPr>
        <a:xfrm>
          <a:off x="0" y="0"/>
          <a:ext cx="0" cy="0"/>
          <a:chOff x="0" y="0"/>
          <a:chExt cx="0" cy="0"/>
        </a:xfrm>
      </p:grpSpPr>
      <p:sp>
        <p:nvSpPr>
          <p:cNvPr id="96" name="Shape 96"/>
          <p:cNvSpPr>
            <a:spLocks noGrp="1"/>
          </p:cNvSpPr>
          <p:nvPr>
            <p:ph type="title"/>
          </p:nvPr>
        </p:nvSpPr>
        <p:spPr>
          <a:prstGeom prst="rect">
            <a:avLst/>
          </a:prstGeom>
        </p:spPr>
        <p:txBody>
          <a:bodyPr/>
          <a:lstStyle/>
          <a:p>
            <a:r>
              <a:rPr lang="en-US"/>
              <a:t>Click to edit Master title style</a:t>
            </a:r>
            <a:endParaRPr/>
          </a:p>
        </p:txBody>
      </p:sp>
      <p:sp>
        <p:nvSpPr>
          <p:cNvPr id="97" name="Shape 97"/>
          <p:cNvSpPr>
            <a:spLocks noGrp="1"/>
          </p:cNvSpPr>
          <p:nvPr>
            <p:ph type="body" idx="1"/>
          </p:nvPr>
        </p:nvSpPr>
        <p:spPr>
          <a:xfrm>
            <a:off x="185737" y="1044575"/>
            <a:ext cx="11874501" cy="5132388"/>
          </a:xfrm>
          <a:prstGeom prst="rect">
            <a:avLst/>
          </a:prstGeom>
        </p:spPr>
        <p:txBody>
          <a:bodyP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98" name="Shape 98"/>
          <p:cNvSpPr>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1263675154"/>
      </p:ext>
    </p:extLst>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11582400" cy="508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a:extLst>
              <a:ext uri="{FF2B5EF4-FFF2-40B4-BE49-F238E27FC236}">
                <a16:creationId xmlns:a16="http://schemas.microsoft.com/office/drawing/2014/main" id="{6A118ADF-A453-BA46-8320-DFA26CC6F012}"/>
              </a:ext>
            </a:extLst>
          </p:cNvPr>
          <p:cNvSpPr>
            <a:spLocks noGrp="1"/>
          </p:cNvSpPr>
          <p:nvPr>
            <p:ph type="ftr" sz="quarter" idx="11"/>
          </p:nvPr>
        </p:nvSpPr>
        <p:spPr/>
        <p:txBody>
          <a:bodyPr/>
          <a:lstStyle/>
          <a:p>
            <a:r>
              <a:rPr lang="en-US"/>
              <a:t>IBM </a:t>
            </a:r>
            <a:r>
              <a:rPr lang="en-US" b="1"/>
              <a:t>Garage</a:t>
            </a:r>
            <a:r>
              <a:rPr lang="en-US"/>
              <a:t> for Cloud</a:t>
            </a:r>
            <a:endParaRPr lang="en-US" dirty="0"/>
          </a:p>
        </p:txBody>
      </p:sp>
    </p:spTree>
    <p:extLst>
      <p:ext uri="{BB962C8B-B14F-4D97-AF65-F5344CB8AC3E}">
        <p14:creationId xmlns:p14="http://schemas.microsoft.com/office/powerpoint/2010/main" val="319746746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7033"/>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51"/>
            <a:ext cx="10363200" cy="1500187"/>
          </a:xfrm>
        </p:spPr>
        <p:txBody>
          <a:bodyPr anchor="b"/>
          <a:lstStyle>
            <a:lvl1pPr marL="0" indent="0">
              <a:buNone/>
              <a:defRPr sz="2000"/>
            </a:lvl1pPr>
            <a:lvl2pPr marL="455723" indent="0">
              <a:buNone/>
              <a:defRPr sz="1900"/>
            </a:lvl2pPr>
            <a:lvl3pPr marL="911463" indent="0">
              <a:buNone/>
              <a:defRPr sz="1600"/>
            </a:lvl3pPr>
            <a:lvl4pPr marL="1367200" indent="0">
              <a:buNone/>
              <a:defRPr sz="1500"/>
            </a:lvl4pPr>
            <a:lvl5pPr marL="1822930" indent="0">
              <a:buNone/>
              <a:defRPr sz="1500"/>
            </a:lvl5pPr>
            <a:lvl6pPr marL="2278666" indent="0">
              <a:buNone/>
              <a:defRPr sz="1500"/>
            </a:lvl6pPr>
            <a:lvl7pPr marL="2734397" indent="0">
              <a:buNone/>
              <a:defRPr sz="1500"/>
            </a:lvl7pPr>
            <a:lvl8pPr marL="3190119" indent="0">
              <a:buNone/>
              <a:defRPr sz="1500"/>
            </a:lvl8pPr>
            <a:lvl9pPr marL="3645857" indent="0">
              <a:buNone/>
              <a:defRPr sz="1500"/>
            </a:lvl9pPr>
          </a:lstStyle>
          <a:p>
            <a:pPr lvl="0"/>
            <a:r>
              <a:rPr lang="en-US"/>
              <a:t>Click to edit Master text styles</a:t>
            </a:r>
          </a:p>
        </p:txBody>
      </p:sp>
      <p:sp>
        <p:nvSpPr>
          <p:cNvPr id="4" name="Rectangle 6"/>
          <p:cNvSpPr>
            <a:spLocks noGrp="1" noChangeArrowheads="1"/>
          </p:cNvSpPr>
          <p:nvPr>
            <p:ph type="sldNum" sz="quarter" idx="10"/>
          </p:nvPr>
        </p:nvSpPr>
        <p:spPr>
          <a:xfrm>
            <a:off x="8839200" y="0"/>
            <a:ext cx="3352800" cy="304800"/>
          </a:xfrm>
          <a:prstGeom prst="rect">
            <a:avLst/>
          </a:prstGeom>
          <a:ln/>
        </p:spPr>
        <p:txBody>
          <a:bodyPr lIns="121797" tIns="60900" rIns="121797" bIns="60900"/>
          <a:lstStyle>
            <a:lvl1pPr>
              <a:defRPr/>
            </a:lvl1pPr>
          </a:lstStyle>
          <a:p>
            <a:pPr defTabSz="911231" eaLnBrk="1" fontAlgn="auto" hangingPunct="1">
              <a:spcBef>
                <a:spcPts val="0"/>
              </a:spcBef>
              <a:spcAft>
                <a:spcPts val="0"/>
              </a:spcAft>
              <a:defRPr/>
            </a:pPr>
            <a:r>
              <a:rPr lang="en-US" altLang="en-US">
                <a:solidFill>
                  <a:srgbClr val="FFFFFF"/>
                </a:solidFill>
                <a:latin typeface="Arial"/>
                <a:ea typeface="ＭＳ Ｐゴシック" charset="0"/>
                <a:cs typeface="Arial"/>
                <a:sym typeface="Helvetica" charset="0"/>
              </a:rPr>
              <a:t>IBM Confidential – Page </a:t>
            </a:r>
            <a:fld id="{90C1F791-ECB3-43BA-A459-16BED91E0200}"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a:t>
            </a:fld>
            <a:endParaRPr lang="en-US" altLang="en-US">
              <a:solidFill>
                <a:srgbClr val="FFFFFF"/>
              </a:solidFill>
              <a:latin typeface="Arial"/>
              <a:ea typeface="ＭＳ Ｐゴシック" charset="0"/>
              <a:cs typeface="Arial"/>
              <a:sym typeface="Helvetica" charset="0"/>
            </a:endParaRPr>
          </a:p>
        </p:txBody>
      </p:sp>
    </p:spTree>
    <p:extLst>
      <p:ext uri="{BB962C8B-B14F-4D97-AF65-F5344CB8AC3E}">
        <p14:creationId xmlns:p14="http://schemas.microsoft.com/office/powerpoint/2010/main" val="270888952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6"/>
          <p:cNvSpPr>
            <a:spLocks noGrp="1" noChangeArrowheads="1"/>
          </p:cNvSpPr>
          <p:nvPr>
            <p:ph type="sldNum" sz="quarter" idx="10"/>
          </p:nvPr>
        </p:nvSpPr>
        <p:spPr>
          <a:xfrm>
            <a:off x="8839200" y="0"/>
            <a:ext cx="3352800" cy="304800"/>
          </a:xfrm>
          <a:prstGeom prst="rect">
            <a:avLst/>
          </a:prstGeom>
          <a:ln/>
        </p:spPr>
        <p:txBody>
          <a:bodyPr lIns="121797" tIns="60900" rIns="121797" bIns="60900"/>
          <a:lstStyle>
            <a:lvl1pPr>
              <a:defRPr/>
            </a:lvl1pPr>
          </a:lstStyle>
          <a:p>
            <a:pPr defTabSz="911231" eaLnBrk="1" fontAlgn="auto" hangingPunct="1">
              <a:spcBef>
                <a:spcPts val="0"/>
              </a:spcBef>
              <a:spcAft>
                <a:spcPts val="0"/>
              </a:spcAft>
              <a:defRPr/>
            </a:pPr>
            <a:r>
              <a:rPr lang="en-US" altLang="en-US">
                <a:solidFill>
                  <a:srgbClr val="FFFFFF"/>
                </a:solidFill>
                <a:latin typeface="Arial"/>
                <a:ea typeface="ＭＳ Ｐゴシック" charset="0"/>
                <a:cs typeface="Arial"/>
                <a:sym typeface="Helvetica" charset="0"/>
              </a:rPr>
              <a:t>IBM Confidential – Page </a:t>
            </a:r>
            <a:fld id="{3AD35F64-7BFE-4AA6-B41F-771B1133FB22}"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a:t>
            </a:fld>
            <a:endParaRPr lang="en-US" altLang="en-US">
              <a:solidFill>
                <a:srgbClr val="FFFFFF"/>
              </a:solidFill>
              <a:latin typeface="Arial"/>
              <a:ea typeface="ＭＳ Ｐゴシック" charset="0"/>
              <a:cs typeface="Arial"/>
              <a:sym typeface="Helvetica" charset="0"/>
            </a:endParaRPr>
          </a:p>
        </p:txBody>
      </p:sp>
    </p:spTree>
    <p:extLst>
      <p:ext uri="{BB962C8B-B14F-4D97-AF65-F5344CB8AC3E}">
        <p14:creationId xmlns:p14="http://schemas.microsoft.com/office/powerpoint/2010/main" val="4997190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Section Header">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eaLnBrk="1" fontAlgn="auto" hangingPunct="1">
              <a:spcBef>
                <a:spcPts val="0"/>
              </a:spcBef>
              <a:spcAft>
                <a:spcPts val="0"/>
              </a:spcAft>
            </a:pPr>
            <a:endParaRPr lang="en-US">
              <a:solidFill>
                <a:srgbClr val="FFFFFF"/>
              </a:solidFil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04801" y="1447800"/>
            <a:ext cx="5689600" cy="5257800"/>
          </a:xfrm>
        </p:spPr>
        <p:txBody>
          <a:bodyPr/>
          <a:lstStyle>
            <a:lvl1pPr>
              <a:defRPr sz="2800"/>
            </a:lvl1pPr>
            <a:lvl2pPr>
              <a:defRPr sz="2400"/>
            </a:lvl2pPr>
            <a:lvl3pPr>
              <a:defRPr sz="2000"/>
            </a:lvl3pPr>
            <a:lvl4pPr>
              <a:defRPr sz="1900"/>
            </a:lvl4pPr>
            <a:lvl5pPr>
              <a:defRPr sz="19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447800"/>
            <a:ext cx="5689600" cy="5257800"/>
          </a:xfrm>
        </p:spPr>
        <p:txBody>
          <a:bodyPr/>
          <a:lstStyle>
            <a:lvl1pPr>
              <a:defRPr sz="2800"/>
            </a:lvl1pPr>
            <a:lvl2pPr>
              <a:defRPr sz="2400"/>
            </a:lvl2pPr>
            <a:lvl3pPr>
              <a:defRPr sz="2000"/>
            </a:lvl3pPr>
            <a:lvl4pPr>
              <a:defRPr sz="1900"/>
            </a:lvl4pPr>
            <a:lvl5pPr>
              <a:defRPr sz="19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6"/>
          <p:cNvSpPr>
            <a:spLocks noGrp="1" noChangeArrowheads="1"/>
          </p:cNvSpPr>
          <p:nvPr>
            <p:ph type="sldNum" sz="quarter" idx="10"/>
          </p:nvPr>
        </p:nvSpPr>
        <p:spPr>
          <a:xfrm>
            <a:off x="8839200" y="0"/>
            <a:ext cx="3352800" cy="304800"/>
          </a:xfrm>
          <a:prstGeom prst="rect">
            <a:avLst/>
          </a:prstGeom>
          <a:ln/>
        </p:spPr>
        <p:txBody>
          <a:bodyPr lIns="121797" tIns="60900" rIns="121797" bIns="60900"/>
          <a:lstStyle>
            <a:lvl1pPr>
              <a:defRPr/>
            </a:lvl1pPr>
          </a:lstStyle>
          <a:p>
            <a:pPr defTabSz="911231" eaLnBrk="1" fontAlgn="auto" hangingPunct="1">
              <a:spcBef>
                <a:spcPts val="0"/>
              </a:spcBef>
              <a:spcAft>
                <a:spcPts val="0"/>
              </a:spcAft>
              <a:defRPr/>
            </a:pPr>
            <a:r>
              <a:rPr lang="en-US" altLang="en-US">
                <a:solidFill>
                  <a:srgbClr val="FFFFFF"/>
                </a:solidFill>
                <a:latin typeface="Arial"/>
                <a:ea typeface="ＭＳ Ｐゴシック" charset="0"/>
                <a:cs typeface="Arial"/>
                <a:sym typeface="Helvetica" charset="0"/>
              </a:rPr>
              <a:t>IBM Confidential – Page </a:t>
            </a:r>
            <a:fld id="{6E14E4F0-9C75-4532-A9E2-FC7534F7F593}"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a:t>
            </a:fld>
            <a:endParaRPr lang="en-US" altLang="en-US">
              <a:solidFill>
                <a:srgbClr val="FFFFFF"/>
              </a:solidFill>
              <a:latin typeface="Arial"/>
              <a:ea typeface="ＭＳ Ｐゴシック" charset="0"/>
              <a:cs typeface="Arial"/>
              <a:sym typeface="Helvetica" charset="0"/>
            </a:endParaRPr>
          </a:p>
        </p:txBody>
      </p:sp>
    </p:spTree>
    <p:extLst>
      <p:ext uri="{BB962C8B-B14F-4D97-AF65-F5344CB8AC3E}">
        <p14:creationId xmlns:p14="http://schemas.microsoft.com/office/powerpoint/2010/main" val="142886999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7" y="274639"/>
            <a:ext cx="10972801"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8" y="1535117"/>
            <a:ext cx="5386917" cy="639763"/>
          </a:xfrm>
        </p:spPr>
        <p:txBody>
          <a:bodyPr anchor="b"/>
          <a:lstStyle>
            <a:lvl1pPr marL="0" indent="0">
              <a:buNone/>
              <a:defRPr sz="2400" b="1"/>
            </a:lvl1pPr>
            <a:lvl2pPr marL="455723" indent="0">
              <a:buNone/>
              <a:defRPr sz="2000" b="1"/>
            </a:lvl2pPr>
            <a:lvl3pPr marL="911463" indent="0">
              <a:buNone/>
              <a:defRPr sz="1900" b="1"/>
            </a:lvl3pPr>
            <a:lvl4pPr marL="1367200" indent="0">
              <a:buNone/>
              <a:defRPr sz="1600" b="1"/>
            </a:lvl4pPr>
            <a:lvl5pPr marL="1822930" indent="0">
              <a:buNone/>
              <a:defRPr sz="1600" b="1"/>
            </a:lvl5pPr>
            <a:lvl6pPr marL="2278666" indent="0">
              <a:buNone/>
              <a:defRPr sz="1600" b="1"/>
            </a:lvl6pPr>
            <a:lvl7pPr marL="2734397" indent="0">
              <a:buNone/>
              <a:defRPr sz="1600" b="1"/>
            </a:lvl7pPr>
            <a:lvl8pPr marL="3190119" indent="0">
              <a:buNone/>
              <a:defRPr sz="1600" b="1"/>
            </a:lvl8pPr>
            <a:lvl9pPr marL="3645857"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8" y="2174875"/>
            <a:ext cx="5386917" cy="3951288"/>
          </a:xfrm>
        </p:spPr>
        <p:txBody>
          <a:bodyPr/>
          <a:lstStyle>
            <a:lvl1pPr>
              <a:defRPr sz="2400"/>
            </a:lvl1pPr>
            <a:lvl2pPr>
              <a:defRPr sz="2000"/>
            </a:lvl2pPr>
            <a:lvl3pPr>
              <a:defRPr sz="19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456" y="1535117"/>
            <a:ext cx="5389033" cy="639763"/>
          </a:xfrm>
        </p:spPr>
        <p:txBody>
          <a:bodyPr anchor="b"/>
          <a:lstStyle>
            <a:lvl1pPr marL="0" indent="0">
              <a:buNone/>
              <a:defRPr sz="2400" b="1"/>
            </a:lvl1pPr>
            <a:lvl2pPr marL="455723" indent="0">
              <a:buNone/>
              <a:defRPr sz="2000" b="1"/>
            </a:lvl2pPr>
            <a:lvl3pPr marL="911463" indent="0">
              <a:buNone/>
              <a:defRPr sz="1900" b="1"/>
            </a:lvl3pPr>
            <a:lvl4pPr marL="1367200" indent="0">
              <a:buNone/>
              <a:defRPr sz="1600" b="1"/>
            </a:lvl4pPr>
            <a:lvl5pPr marL="1822930" indent="0">
              <a:buNone/>
              <a:defRPr sz="1600" b="1"/>
            </a:lvl5pPr>
            <a:lvl6pPr marL="2278666" indent="0">
              <a:buNone/>
              <a:defRPr sz="1600" b="1"/>
            </a:lvl6pPr>
            <a:lvl7pPr marL="2734397" indent="0">
              <a:buNone/>
              <a:defRPr sz="1600" b="1"/>
            </a:lvl7pPr>
            <a:lvl8pPr marL="3190119" indent="0">
              <a:buNone/>
              <a:defRPr sz="1600" b="1"/>
            </a:lvl8pPr>
            <a:lvl9pPr marL="3645857"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456" y="2174875"/>
            <a:ext cx="5389033" cy="3951288"/>
          </a:xfrm>
        </p:spPr>
        <p:txBody>
          <a:bodyPr/>
          <a:lstStyle>
            <a:lvl1pPr>
              <a:defRPr sz="2400"/>
            </a:lvl1pPr>
            <a:lvl2pPr>
              <a:defRPr sz="2000"/>
            </a:lvl2pPr>
            <a:lvl3pPr>
              <a:defRPr sz="19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noChangeArrowheads="1"/>
          </p:cNvSpPr>
          <p:nvPr>
            <p:ph type="sldNum" sz="quarter" idx="10"/>
          </p:nvPr>
        </p:nvSpPr>
        <p:spPr>
          <a:xfrm>
            <a:off x="8839200" y="0"/>
            <a:ext cx="3352800" cy="304800"/>
          </a:xfrm>
          <a:prstGeom prst="rect">
            <a:avLst/>
          </a:prstGeom>
          <a:ln/>
        </p:spPr>
        <p:txBody>
          <a:bodyPr lIns="121797" tIns="60900" rIns="121797" bIns="60900"/>
          <a:lstStyle>
            <a:lvl1pPr>
              <a:defRPr/>
            </a:lvl1pPr>
          </a:lstStyle>
          <a:p>
            <a:pPr defTabSz="911231" eaLnBrk="1" fontAlgn="auto" hangingPunct="1">
              <a:spcBef>
                <a:spcPts val="0"/>
              </a:spcBef>
              <a:spcAft>
                <a:spcPts val="0"/>
              </a:spcAft>
              <a:defRPr/>
            </a:pPr>
            <a:r>
              <a:rPr lang="en-US" altLang="en-US">
                <a:solidFill>
                  <a:srgbClr val="FFFFFF"/>
                </a:solidFill>
                <a:latin typeface="Arial"/>
                <a:ea typeface="ＭＳ Ｐゴシック" charset="0"/>
                <a:cs typeface="Arial"/>
                <a:sym typeface="Helvetica" charset="0"/>
              </a:rPr>
              <a:t>IBM Confidential – Page </a:t>
            </a:r>
            <a:fld id="{1F4179A8-4D4E-49FB-B644-5CD4825AC225}"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a:t>
            </a:fld>
            <a:endParaRPr lang="en-US" altLang="en-US">
              <a:solidFill>
                <a:srgbClr val="FFFFFF"/>
              </a:solidFill>
              <a:latin typeface="Arial"/>
              <a:ea typeface="ＭＳ Ｐゴシック" charset="0"/>
              <a:cs typeface="Arial"/>
              <a:sym typeface="Helvetica" charset="0"/>
            </a:endParaRPr>
          </a:p>
        </p:txBody>
      </p:sp>
    </p:spTree>
    <p:extLst>
      <p:ext uri="{BB962C8B-B14F-4D97-AF65-F5344CB8AC3E}">
        <p14:creationId xmlns:p14="http://schemas.microsoft.com/office/powerpoint/2010/main" val="6513868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6"/>
          <p:cNvSpPr>
            <a:spLocks noGrp="1" noChangeArrowheads="1"/>
          </p:cNvSpPr>
          <p:nvPr>
            <p:ph type="sldNum" sz="quarter" idx="10"/>
          </p:nvPr>
        </p:nvSpPr>
        <p:spPr>
          <a:xfrm>
            <a:off x="8839200" y="0"/>
            <a:ext cx="3352800" cy="304800"/>
          </a:xfrm>
          <a:prstGeom prst="rect">
            <a:avLst/>
          </a:prstGeom>
          <a:ln/>
        </p:spPr>
        <p:txBody>
          <a:bodyPr lIns="121797" tIns="60900" rIns="121797" bIns="60900"/>
          <a:lstStyle>
            <a:lvl1pPr>
              <a:defRPr/>
            </a:lvl1pPr>
          </a:lstStyle>
          <a:p>
            <a:pPr defTabSz="911231" eaLnBrk="1" fontAlgn="auto" hangingPunct="1">
              <a:spcBef>
                <a:spcPts val="0"/>
              </a:spcBef>
              <a:spcAft>
                <a:spcPts val="0"/>
              </a:spcAft>
              <a:defRPr/>
            </a:pPr>
            <a:r>
              <a:rPr lang="en-US" altLang="en-US">
                <a:solidFill>
                  <a:srgbClr val="FFFFFF"/>
                </a:solidFill>
                <a:latin typeface="Arial"/>
                <a:ea typeface="ＭＳ Ｐゴシック" charset="0"/>
                <a:cs typeface="Arial"/>
                <a:sym typeface="Helvetica" charset="0"/>
              </a:rPr>
              <a:t>IBM Confidential – Page </a:t>
            </a:r>
            <a:fld id="{E29CC0C0-E046-4664-B80A-AA818B18C835}"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a:t>
            </a:fld>
            <a:endParaRPr lang="en-US" altLang="en-US">
              <a:solidFill>
                <a:srgbClr val="FFFFFF"/>
              </a:solidFill>
              <a:latin typeface="Arial"/>
              <a:ea typeface="ＭＳ Ｐゴシック" charset="0"/>
              <a:cs typeface="Arial"/>
              <a:sym typeface="Helvetica" charset="0"/>
            </a:endParaRPr>
          </a:p>
        </p:txBody>
      </p:sp>
    </p:spTree>
    <p:extLst>
      <p:ext uri="{BB962C8B-B14F-4D97-AF65-F5344CB8AC3E}">
        <p14:creationId xmlns:p14="http://schemas.microsoft.com/office/powerpoint/2010/main" val="72029281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sldNum" sz="quarter" idx="10"/>
          </p:nvPr>
        </p:nvSpPr>
        <p:spPr>
          <a:xfrm>
            <a:off x="8839200" y="0"/>
            <a:ext cx="3352800" cy="304800"/>
          </a:xfrm>
          <a:prstGeom prst="rect">
            <a:avLst/>
          </a:prstGeom>
          <a:ln/>
        </p:spPr>
        <p:txBody>
          <a:bodyPr lIns="121797" tIns="60900" rIns="121797" bIns="60900"/>
          <a:lstStyle>
            <a:lvl1pPr>
              <a:defRPr/>
            </a:lvl1pPr>
          </a:lstStyle>
          <a:p>
            <a:pPr defTabSz="911231" eaLnBrk="1" fontAlgn="auto" hangingPunct="1">
              <a:spcBef>
                <a:spcPts val="0"/>
              </a:spcBef>
              <a:spcAft>
                <a:spcPts val="0"/>
              </a:spcAft>
              <a:defRPr/>
            </a:pPr>
            <a:r>
              <a:rPr lang="en-US" altLang="en-US">
                <a:solidFill>
                  <a:srgbClr val="FFFFFF"/>
                </a:solidFill>
                <a:latin typeface="Arial"/>
                <a:ea typeface="ＭＳ Ｐゴシック" charset="0"/>
                <a:cs typeface="Arial"/>
                <a:sym typeface="Helvetica" charset="0"/>
              </a:rPr>
              <a:t>IBM Confidential – Page </a:t>
            </a:r>
            <a:fld id="{2EA511B6-828F-475A-8F82-6101E4A3C276}"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a:t>
            </a:fld>
            <a:endParaRPr lang="en-US" altLang="en-US">
              <a:solidFill>
                <a:srgbClr val="FFFFFF"/>
              </a:solidFill>
              <a:latin typeface="Arial"/>
              <a:ea typeface="ＭＳ Ｐゴシック" charset="0"/>
              <a:cs typeface="Arial"/>
              <a:sym typeface="Helvetica" charset="0"/>
            </a:endParaRPr>
          </a:p>
        </p:txBody>
      </p:sp>
    </p:spTree>
    <p:extLst>
      <p:ext uri="{BB962C8B-B14F-4D97-AF65-F5344CB8AC3E}">
        <p14:creationId xmlns:p14="http://schemas.microsoft.com/office/powerpoint/2010/main" val="94416767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11" y="273055"/>
            <a:ext cx="4011084" cy="1162051"/>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49" y="273102"/>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11" y="1435104"/>
            <a:ext cx="4011084" cy="4691063"/>
          </a:xfrm>
        </p:spPr>
        <p:txBody>
          <a:bodyPr/>
          <a:lstStyle>
            <a:lvl1pPr marL="0" indent="0">
              <a:buNone/>
              <a:defRPr sz="1500"/>
            </a:lvl1pPr>
            <a:lvl2pPr marL="455723" indent="0">
              <a:buNone/>
              <a:defRPr sz="1200"/>
            </a:lvl2pPr>
            <a:lvl3pPr marL="911463" indent="0">
              <a:buNone/>
              <a:defRPr sz="1100"/>
            </a:lvl3pPr>
            <a:lvl4pPr marL="1367200" indent="0">
              <a:buNone/>
              <a:defRPr sz="900"/>
            </a:lvl4pPr>
            <a:lvl5pPr marL="1822930" indent="0">
              <a:buNone/>
              <a:defRPr sz="900"/>
            </a:lvl5pPr>
            <a:lvl6pPr marL="2278666" indent="0">
              <a:buNone/>
              <a:defRPr sz="900"/>
            </a:lvl6pPr>
            <a:lvl7pPr marL="2734397" indent="0">
              <a:buNone/>
              <a:defRPr sz="900"/>
            </a:lvl7pPr>
            <a:lvl8pPr marL="3190119" indent="0">
              <a:buNone/>
              <a:defRPr sz="900"/>
            </a:lvl8pPr>
            <a:lvl9pPr marL="3645857" indent="0">
              <a:buNone/>
              <a:defRPr sz="900"/>
            </a:lvl9pPr>
          </a:lstStyle>
          <a:p>
            <a:pPr lvl="0"/>
            <a:r>
              <a:rPr lang="en-US"/>
              <a:t>Click to edit Master text styles</a:t>
            </a:r>
          </a:p>
        </p:txBody>
      </p:sp>
      <p:sp>
        <p:nvSpPr>
          <p:cNvPr id="5" name="Rectangle 6"/>
          <p:cNvSpPr>
            <a:spLocks noGrp="1" noChangeArrowheads="1"/>
          </p:cNvSpPr>
          <p:nvPr>
            <p:ph type="sldNum" sz="quarter" idx="10"/>
          </p:nvPr>
        </p:nvSpPr>
        <p:spPr>
          <a:xfrm>
            <a:off x="8839200" y="0"/>
            <a:ext cx="3352800" cy="304800"/>
          </a:xfrm>
          <a:prstGeom prst="rect">
            <a:avLst/>
          </a:prstGeom>
          <a:ln/>
        </p:spPr>
        <p:txBody>
          <a:bodyPr lIns="121797" tIns="60900" rIns="121797" bIns="60900"/>
          <a:lstStyle>
            <a:lvl1pPr>
              <a:defRPr/>
            </a:lvl1pPr>
          </a:lstStyle>
          <a:p>
            <a:pPr defTabSz="911231" eaLnBrk="1" fontAlgn="auto" hangingPunct="1">
              <a:spcBef>
                <a:spcPts val="0"/>
              </a:spcBef>
              <a:spcAft>
                <a:spcPts val="0"/>
              </a:spcAft>
              <a:defRPr/>
            </a:pPr>
            <a:r>
              <a:rPr lang="en-US" altLang="en-US">
                <a:solidFill>
                  <a:srgbClr val="FFFFFF"/>
                </a:solidFill>
                <a:latin typeface="Arial"/>
                <a:ea typeface="ＭＳ Ｐゴシック" charset="0"/>
                <a:cs typeface="Arial"/>
                <a:sym typeface="Helvetica" charset="0"/>
              </a:rPr>
              <a:t>IBM Confidential – Page </a:t>
            </a:r>
            <a:fld id="{2FAA4C17-5FEF-496C-96A5-2C0E8947C3FF}"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a:t>
            </a:fld>
            <a:endParaRPr lang="en-US" altLang="en-US">
              <a:solidFill>
                <a:srgbClr val="FFFFFF"/>
              </a:solidFill>
              <a:latin typeface="Arial"/>
              <a:ea typeface="ＭＳ Ｐゴシック" charset="0"/>
              <a:cs typeface="Arial"/>
              <a:sym typeface="Helvetica" charset="0"/>
            </a:endParaRPr>
          </a:p>
        </p:txBody>
      </p:sp>
    </p:spTree>
    <p:extLst>
      <p:ext uri="{BB962C8B-B14F-4D97-AF65-F5344CB8AC3E}">
        <p14:creationId xmlns:p14="http://schemas.microsoft.com/office/powerpoint/2010/main" val="178818481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20" y="4800685"/>
            <a:ext cx="7315200" cy="566739"/>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20" y="612775"/>
            <a:ext cx="7315200" cy="4114800"/>
          </a:xfrm>
        </p:spPr>
        <p:txBody>
          <a:bodyPr/>
          <a:lstStyle>
            <a:lvl1pPr marL="0" indent="0">
              <a:buNone/>
              <a:defRPr sz="3200"/>
            </a:lvl1pPr>
            <a:lvl2pPr marL="455723" indent="0">
              <a:buNone/>
              <a:defRPr sz="2800"/>
            </a:lvl2pPr>
            <a:lvl3pPr marL="911463" indent="0">
              <a:buNone/>
              <a:defRPr sz="2400"/>
            </a:lvl3pPr>
            <a:lvl4pPr marL="1367200" indent="0">
              <a:buNone/>
              <a:defRPr sz="2000"/>
            </a:lvl4pPr>
            <a:lvl5pPr marL="1822930" indent="0">
              <a:buNone/>
              <a:defRPr sz="2000"/>
            </a:lvl5pPr>
            <a:lvl6pPr marL="2278666" indent="0">
              <a:buNone/>
              <a:defRPr sz="2000"/>
            </a:lvl6pPr>
            <a:lvl7pPr marL="2734397" indent="0">
              <a:buNone/>
              <a:defRPr sz="2000"/>
            </a:lvl7pPr>
            <a:lvl8pPr marL="3190119" indent="0">
              <a:buNone/>
              <a:defRPr sz="2000"/>
            </a:lvl8pPr>
            <a:lvl9pPr marL="3645857" indent="0">
              <a:buNone/>
              <a:defRPr sz="2000"/>
            </a:lvl9pPr>
          </a:lstStyle>
          <a:p>
            <a:pPr lvl="0"/>
            <a:endParaRPr lang="en-US" noProof="0"/>
          </a:p>
        </p:txBody>
      </p:sp>
      <p:sp>
        <p:nvSpPr>
          <p:cNvPr id="4" name="Text Placeholder 3"/>
          <p:cNvSpPr>
            <a:spLocks noGrp="1"/>
          </p:cNvSpPr>
          <p:nvPr>
            <p:ph type="body" sz="half" idx="2"/>
          </p:nvPr>
        </p:nvSpPr>
        <p:spPr>
          <a:xfrm>
            <a:off x="2389720" y="5367438"/>
            <a:ext cx="7315200" cy="804863"/>
          </a:xfrm>
        </p:spPr>
        <p:txBody>
          <a:bodyPr/>
          <a:lstStyle>
            <a:lvl1pPr marL="0" indent="0">
              <a:buNone/>
              <a:defRPr sz="1500"/>
            </a:lvl1pPr>
            <a:lvl2pPr marL="455723" indent="0">
              <a:buNone/>
              <a:defRPr sz="1200"/>
            </a:lvl2pPr>
            <a:lvl3pPr marL="911463" indent="0">
              <a:buNone/>
              <a:defRPr sz="1100"/>
            </a:lvl3pPr>
            <a:lvl4pPr marL="1367200" indent="0">
              <a:buNone/>
              <a:defRPr sz="900"/>
            </a:lvl4pPr>
            <a:lvl5pPr marL="1822930" indent="0">
              <a:buNone/>
              <a:defRPr sz="900"/>
            </a:lvl5pPr>
            <a:lvl6pPr marL="2278666" indent="0">
              <a:buNone/>
              <a:defRPr sz="900"/>
            </a:lvl6pPr>
            <a:lvl7pPr marL="2734397" indent="0">
              <a:buNone/>
              <a:defRPr sz="900"/>
            </a:lvl7pPr>
            <a:lvl8pPr marL="3190119" indent="0">
              <a:buNone/>
              <a:defRPr sz="900"/>
            </a:lvl8pPr>
            <a:lvl9pPr marL="3645857" indent="0">
              <a:buNone/>
              <a:defRPr sz="900"/>
            </a:lvl9pPr>
          </a:lstStyle>
          <a:p>
            <a:pPr lvl="0"/>
            <a:r>
              <a:rPr lang="en-US"/>
              <a:t>Click to edit Master text styles</a:t>
            </a:r>
          </a:p>
        </p:txBody>
      </p:sp>
      <p:sp>
        <p:nvSpPr>
          <p:cNvPr id="5" name="Rectangle 6"/>
          <p:cNvSpPr>
            <a:spLocks noGrp="1" noChangeArrowheads="1"/>
          </p:cNvSpPr>
          <p:nvPr>
            <p:ph type="sldNum" sz="quarter" idx="10"/>
          </p:nvPr>
        </p:nvSpPr>
        <p:spPr>
          <a:xfrm>
            <a:off x="8839200" y="0"/>
            <a:ext cx="3352800" cy="304800"/>
          </a:xfrm>
          <a:prstGeom prst="rect">
            <a:avLst/>
          </a:prstGeom>
          <a:ln/>
        </p:spPr>
        <p:txBody>
          <a:bodyPr lIns="121797" tIns="60900" rIns="121797" bIns="60900"/>
          <a:lstStyle>
            <a:lvl1pPr>
              <a:defRPr/>
            </a:lvl1pPr>
          </a:lstStyle>
          <a:p>
            <a:pPr defTabSz="911231" eaLnBrk="1" fontAlgn="auto" hangingPunct="1">
              <a:spcBef>
                <a:spcPts val="0"/>
              </a:spcBef>
              <a:spcAft>
                <a:spcPts val="0"/>
              </a:spcAft>
              <a:defRPr/>
            </a:pPr>
            <a:r>
              <a:rPr lang="en-US" altLang="en-US">
                <a:solidFill>
                  <a:srgbClr val="FFFFFF"/>
                </a:solidFill>
                <a:latin typeface="Arial"/>
                <a:ea typeface="ＭＳ Ｐゴシック" charset="0"/>
                <a:cs typeface="Arial"/>
                <a:sym typeface="Helvetica" charset="0"/>
              </a:rPr>
              <a:t>IBM Confidential – Page </a:t>
            </a:r>
            <a:fld id="{7ED0A513-BE44-4AAD-9DDD-EFDFFD03D7C9}"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a:t>
            </a:fld>
            <a:endParaRPr lang="en-US" altLang="en-US">
              <a:solidFill>
                <a:srgbClr val="FFFFFF"/>
              </a:solidFill>
              <a:latin typeface="Arial"/>
              <a:ea typeface="ＭＳ Ｐゴシック" charset="0"/>
              <a:cs typeface="Arial"/>
              <a:sym typeface="Helvetica" charset="0"/>
            </a:endParaRPr>
          </a:p>
        </p:txBody>
      </p:sp>
    </p:spTree>
    <p:extLst>
      <p:ext uri="{BB962C8B-B14F-4D97-AF65-F5344CB8AC3E}">
        <p14:creationId xmlns:p14="http://schemas.microsoft.com/office/powerpoint/2010/main" val="97989569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buClr>
                <a:srgbClr val="003F69"/>
              </a:buClr>
              <a:defRPr/>
            </a:lvl1pPr>
            <a:lvl2pPr>
              <a:buClr>
                <a:srgbClr val="993366"/>
              </a:buClr>
              <a:defRPr/>
            </a:lvl2pPr>
            <a:lvl3pPr>
              <a:buClr>
                <a:srgbClr val="003F69"/>
              </a:buClr>
              <a:defRPr/>
            </a:lvl3pPr>
            <a:lvl4pPr>
              <a:buClr>
                <a:srgbClr val="993366"/>
              </a:buClr>
              <a:defRPr/>
            </a:lvl4pPr>
            <a:lvl5pPr>
              <a:buClr>
                <a:srgbClr val="003F69"/>
              </a:buClr>
              <a:buFont typeface="Arial"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2"/>
          <p:cNvSpPr>
            <a:spLocks noGrp="1" noChangeArrowheads="1"/>
          </p:cNvSpPr>
          <p:nvPr>
            <p:ph type="title"/>
          </p:nvPr>
        </p:nvSpPr>
        <p:spPr bwMode="auto">
          <a:xfrm>
            <a:off x="388071" y="110069"/>
            <a:ext cx="11239500" cy="355600"/>
          </a:xfrm>
          <a:prstGeom prst="rect">
            <a:avLst/>
          </a:prstGeom>
          <a:noFill/>
          <a:ln w="9525">
            <a:noFill/>
            <a:miter lim="800000"/>
            <a:headEnd/>
            <a:tailEnd/>
          </a:ln>
        </p:spPr>
        <p:txBody>
          <a:bodyPr/>
          <a:lstStyle/>
          <a:p>
            <a:pPr lvl="0"/>
            <a:r>
              <a:rPr lang="en-US" altLang="en-US" dirty="0"/>
              <a:t>Click to edit Master title style</a:t>
            </a:r>
          </a:p>
        </p:txBody>
      </p:sp>
    </p:spTree>
    <p:extLst>
      <p:ext uri="{BB962C8B-B14F-4D97-AF65-F5344CB8AC3E}">
        <p14:creationId xmlns:p14="http://schemas.microsoft.com/office/powerpoint/2010/main" val="41083968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4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667"/>
            </a:lvl1pPr>
            <a:lvl2pPr>
              <a:defRPr sz="2400"/>
            </a:lvl2pPr>
            <a:lvl3pPr>
              <a:defRPr sz="2133"/>
            </a:lvl3pPr>
            <a:lvl4pPr>
              <a:defRPr sz="1600"/>
            </a:lvl4pPr>
            <a:lvl5pPr>
              <a:defRPr sz="1600"/>
            </a:lvl5pPr>
            <a:lvl6pPr>
              <a:defRPr sz="2400"/>
            </a:lvl6pPr>
            <a:lvl7pPr>
              <a:defRPr sz="2400"/>
            </a:lvl7pPr>
            <a:lvl8pPr>
              <a:defRPr sz="2400"/>
            </a:lvl8pPr>
            <a:lvl9pPr>
              <a:defRPr sz="2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97600" y="1600201"/>
            <a:ext cx="5384800" cy="4525963"/>
          </a:xfrm>
        </p:spPr>
        <p:txBody>
          <a:bodyPr/>
          <a:lstStyle>
            <a:lvl1pPr>
              <a:defRPr sz="2667"/>
            </a:lvl1pPr>
            <a:lvl2pPr>
              <a:defRPr sz="2400"/>
            </a:lvl2pPr>
            <a:lvl3pPr>
              <a:defRPr sz="2133"/>
            </a:lvl3pPr>
            <a:lvl4pPr>
              <a:defRPr sz="1600"/>
            </a:lvl4pPr>
            <a:lvl5pPr>
              <a:defRPr sz="1600"/>
            </a:lvl5pPr>
            <a:lvl6pPr>
              <a:defRPr sz="2400"/>
            </a:lvl6pPr>
            <a:lvl7pPr>
              <a:defRPr sz="2400"/>
            </a:lvl7pPr>
            <a:lvl8pPr>
              <a:defRPr sz="2400"/>
            </a:lvl8pPr>
            <a:lvl9pPr>
              <a:defRPr sz="2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p:cNvSpPr>
            <a:spLocks noGrp="1"/>
          </p:cNvSpPr>
          <p:nvPr>
            <p:ph type="sldNum" sz="quarter" idx="12"/>
          </p:nvPr>
        </p:nvSpPr>
        <p:spPr/>
        <p:txBody>
          <a:bodyPr/>
          <a:lstStyle/>
          <a:p>
            <a:fld id="{E9549862-13E2-C34D-815E-8545BD36FC59}" type="slidenum">
              <a:rPr lang="en-US" smtClean="0">
                <a:solidFill>
                  <a:srgbClr val="6D7777"/>
                </a:solidFill>
              </a:rPr>
              <a:pPr/>
              <a:t>‹#›</a:t>
            </a:fld>
            <a:endParaRPr lang="en-US">
              <a:solidFill>
                <a:srgbClr val="6D7777"/>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5_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a:t>Click to edit Master title style</a:t>
            </a:r>
          </a:p>
        </p:txBody>
      </p:sp>
      <p:sp>
        <p:nvSpPr>
          <p:cNvPr id="3" name="Text Placeholder 2"/>
          <p:cNvSpPr>
            <a:spLocks noGrp="1"/>
          </p:cNvSpPr>
          <p:nvPr>
            <p:ph type="body" idx="1"/>
          </p:nvPr>
        </p:nvSpPr>
        <p:spPr>
          <a:xfrm>
            <a:off x="609600" y="1535113"/>
            <a:ext cx="5386917" cy="639763"/>
          </a:xfrm>
        </p:spPr>
        <p:txBody>
          <a:bodyPr anchor="b">
            <a:normAutofit/>
          </a:bodyPr>
          <a:lstStyle>
            <a:lvl1pPr marL="0" indent="0">
              <a:buNone/>
              <a:defRPr sz="2667" b="0">
                <a:solidFill>
                  <a:schemeClr val="accent5"/>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133"/>
            </a:lvl2pPr>
            <a:lvl3pPr>
              <a:defRPr sz="1867"/>
            </a:lvl3pPr>
            <a:lvl4pPr>
              <a:defRPr sz="1867"/>
            </a:lvl4pPr>
            <a:lvl5pPr>
              <a:defRPr sz="1867"/>
            </a:lvl5pPr>
            <a:lvl6pPr>
              <a:defRPr sz="2133"/>
            </a:lvl6pPr>
            <a:lvl7pPr>
              <a:defRPr sz="2133"/>
            </a:lvl7pPr>
            <a:lvl8pPr>
              <a:defRPr sz="2133"/>
            </a:lvl8pPr>
            <a:lvl9pPr>
              <a:defRPr sz="2133"/>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93372" y="1535113"/>
            <a:ext cx="5389033" cy="639763"/>
          </a:xfrm>
        </p:spPr>
        <p:txBody>
          <a:bodyPr anchor="b">
            <a:normAutofit/>
          </a:bodyPr>
          <a:lstStyle>
            <a:lvl1pPr marL="0" indent="0">
              <a:buNone/>
              <a:defRPr sz="2667" b="0">
                <a:solidFill>
                  <a:srgbClr val="5596E6"/>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Master text styles</a:t>
            </a:r>
          </a:p>
        </p:txBody>
      </p:sp>
      <p:sp>
        <p:nvSpPr>
          <p:cNvPr id="6" name="Content Placeholder 5"/>
          <p:cNvSpPr>
            <a:spLocks noGrp="1"/>
          </p:cNvSpPr>
          <p:nvPr>
            <p:ph sz="quarter" idx="4"/>
          </p:nvPr>
        </p:nvSpPr>
        <p:spPr>
          <a:xfrm>
            <a:off x="6193372" y="2174875"/>
            <a:ext cx="5389033" cy="3951288"/>
          </a:xfrm>
        </p:spPr>
        <p:txBody>
          <a:bodyPr/>
          <a:lstStyle>
            <a:lvl1pPr>
              <a:defRPr sz="2400"/>
            </a:lvl1pPr>
            <a:lvl2pPr>
              <a:defRPr sz="2133"/>
            </a:lvl2pPr>
            <a:lvl3pPr>
              <a:defRPr sz="1867"/>
            </a:lvl3pPr>
            <a:lvl4pPr>
              <a:defRPr sz="1867"/>
            </a:lvl4pPr>
            <a:lvl5pPr>
              <a:defRPr sz="1867"/>
            </a:lvl5pPr>
            <a:lvl6pPr>
              <a:defRPr sz="2133"/>
            </a:lvl6pPr>
            <a:lvl7pPr>
              <a:defRPr sz="2133"/>
            </a:lvl7pPr>
            <a:lvl8pPr>
              <a:defRPr sz="2133"/>
            </a:lvl8pPr>
            <a:lvl9pPr>
              <a:defRPr sz="2133"/>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Slide Number Placeholder 8"/>
          <p:cNvSpPr>
            <a:spLocks noGrp="1"/>
          </p:cNvSpPr>
          <p:nvPr>
            <p:ph type="sldNum" sz="quarter" idx="12"/>
          </p:nvPr>
        </p:nvSpPr>
        <p:spPr/>
        <p:txBody>
          <a:bodyPr/>
          <a:lstStyle/>
          <a:p>
            <a:fld id="{E9549862-13E2-C34D-815E-8545BD36FC59}" type="slidenum">
              <a:rPr lang="en-US" smtClean="0">
                <a:solidFill>
                  <a:srgbClr val="6D7777"/>
                </a:solidFill>
              </a:rPr>
              <a:pPr/>
              <a:t>‹#›</a:t>
            </a:fld>
            <a:endParaRPr lang="en-US">
              <a:solidFill>
                <a:srgbClr val="6D7777"/>
              </a:solidFil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6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Slide Number Placeholder 4"/>
          <p:cNvSpPr>
            <a:spLocks noGrp="1"/>
          </p:cNvSpPr>
          <p:nvPr>
            <p:ph type="sldNum" sz="quarter" idx="12"/>
          </p:nvPr>
        </p:nvSpPr>
        <p:spPr/>
        <p:txBody>
          <a:bodyPr/>
          <a:lstStyle/>
          <a:p>
            <a:fld id="{E9549862-13E2-C34D-815E-8545BD36FC59}" type="slidenum">
              <a:rPr lang="en-US" smtClean="0">
                <a:solidFill>
                  <a:srgbClr val="6D7777"/>
                </a:solidFill>
              </a:rPr>
              <a:pPr/>
              <a:t>‹#›</a:t>
            </a:fld>
            <a:endParaRPr lang="en-US">
              <a:solidFill>
                <a:srgbClr val="6D7777"/>
              </a:solidFil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Text Placeholder 4"/>
          <p:cNvSpPr>
            <a:spLocks noGrp="1"/>
          </p:cNvSpPr>
          <p:nvPr>
            <p:ph type="body" sz="quarter" idx="10"/>
          </p:nvPr>
        </p:nvSpPr>
        <p:spPr>
          <a:xfrm>
            <a:off x="355599" y="1828802"/>
            <a:ext cx="11533632" cy="4499572"/>
          </a:xfrm>
        </p:spPr>
        <p:txBody>
          <a:bodyPr/>
          <a:lstStyle>
            <a:lvl1pPr>
              <a:spcBef>
                <a:spcPts val="1333"/>
              </a:spcBef>
              <a:defRPr/>
            </a:lvl1pPr>
            <a:lvl2pPr>
              <a:spcBef>
                <a:spcPts val="0"/>
              </a:spcBef>
              <a:defRPr/>
            </a:lvl2pPr>
          </a:lstStyle>
          <a:p>
            <a:pPr lvl="0"/>
            <a:r>
              <a:rPr lang="en-US"/>
              <a:t>Click to edit Master text styles</a:t>
            </a:r>
          </a:p>
          <a:p>
            <a:pPr lvl="1"/>
            <a:r>
              <a:rPr lang="en-US"/>
              <a:t>Second level</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25A31DC-1F10-454B-B0EB-A6701B91F8B2}"/>
              </a:ext>
            </a:extLst>
          </p:cNvPr>
          <p:cNvSpPr>
            <a:spLocks noGrp="1"/>
          </p:cNvSpPr>
          <p:nvPr>
            <p:ph type="dt" sz="half" idx="10"/>
          </p:nvPr>
        </p:nvSpPr>
        <p:spPr/>
        <p:txBody>
          <a:bodyPr/>
          <a:lstStyle/>
          <a:p>
            <a:fld id="{5FC39CF2-C652-4D61-A0C7-12EEBAD43262}" type="datetime1">
              <a:rPr lang="en-US" smtClean="0"/>
              <a:t>11/3/21</a:t>
            </a:fld>
            <a:endParaRPr lang="en-US"/>
          </a:p>
        </p:txBody>
      </p:sp>
      <p:sp>
        <p:nvSpPr>
          <p:cNvPr id="3" name="Footer Placeholder 2">
            <a:extLst>
              <a:ext uri="{FF2B5EF4-FFF2-40B4-BE49-F238E27FC236}">
                <a16:creationId xmlns:a16="http://schemas.microsoft.com/office/drawing/2014/main" id="{403D1E21-44BE-406E-B9A7-1E48FB63AD2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E5C5B01-907B-445E-96DB-C16BB9E5D852}"/>
              </a:ext>
            </a:extLst>
          </p:cNvPr>
          <p:cNvSpPr>
            <a:spLocks noGrp="1"/>
          </p:cNvSpPr>
          <p:nvPr>
            <p:ph type="sldNum" sz="quarter" idx="12"/>
          </p:nvPr>
        </p:nvSpPr>
        <p:spPr/>
        <p:txBody>
          <a:bodyPr/>
          <a:lstStyle/>
          <a:p>
            <a:fld id="{C565C23E-6D76-459C-BC14-A9049E4EE889}" type="slidenum">
              <a:rPr lang="en-US" smtClean="0"/>
              <a:t>‹#›</a:t>
            </a:fld>
            <a:endParaRPr lang="en-US"/>
          </a:p>
        </p:txBody>
      </p:sp>
    </p:spTree>
    <p:extLst>
      <p:ext uri="{BB962C8B-B14F-4D97-AF65-F5344CB8AC3E}">
        <p14:creationId xmlns:p14="http://schemas.microsoft.com/office/powerpoint/2010/main" val="18956191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7033"/>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51"/>
            <a:ext cx="10363200" cy="1500187"/>
          </a:xfrm>
        </p:spPr>
        <p:txBody>
          <a:bodyPr anchor="b"/>
          <a:lstStyle>
            <a:lvl1pPr marL="0" indent="0">
              <a:buNone/>
              <a:defRPr sz="2000"/>
            </a:lvl1pPr>
            <a:lvl2pPr marL="455723" indent="0">
              <a:buNone/>
              <a:defRPr sz="1900"/>
            </a:lvl2pPr>
            <a:lvl3pPr marL="911463" indent="0">
              <a:buNone/>
              <a:defRPr sz="1600"/>
            </a:lvl3pPr>
            <a:lvl4pPr marL="1367200" indent="0">
              <a:buNone/>
              <a:defRPr sz="1500"/>
            </a:lvl4pPr>
            <a:lvl5pPr marL="1822930" indent="0">
              <a:buNone/>
              <a:defRPr sz="1500"/>
            </a:lvl5pPr>
            <a:lvl6pPr marL="2278666" indent="0">
              <a:buNone/>
              <a:defRPr sz="1500"/>
            </a:lvl6pPr>
            <a:lvl7pPr marL="2734397" indent="0">
              <a:buNone/>
              <a:defRPr sz="1500"/>
            </a:lvl7pPr>
            <a:lvl8pPr marL="3190119" indent="0">
              <a:buNone/>
              <a:defRPr sz="1500"/>
            </a:lvl8pPr>
            <a:lvl9pPr marL="3645857" indent="0">
              <a:buNone/>
              <a:defRPr sz="1500"/>
            </a:lvl9pPr>
          </a:lstStyle>
          <a:p>
            <a:pPr lvl="0"/>
            <a:r>
              <a:rPr lang="en-US"/>
              <a:t>Click to edit Master text styles</a:t>
            </a:r>
          </a:p>
        </p:txBody>
      </p:sp>
      <p:sp>
        <p:nvSpPr>
          <p:cNvPr id="4" name="Rectangle 6"/>
          <p:cNvSpPr>
            <a:spLocks noGrp="1" noChangeArrowheads="1"/>
          </p:cNvSpPr>
          <p:nvPr>
            <p:ph type="sldNum" sz="quarter" idx="10"/>
          </p:nvPr>
        </p:nvSpPr>
        <p:spPr>
          <a:xfrm>
            <a:off x="8839200" y="0"/>
            <a:ext cx="3352800" cy="304800"/>
          </a:xfrm>
          <a:prstGeom prst="rect">
            <a:avLst/>
          </a:prstGeom>
          <a:ln/>
        </p:spPr>
        <p:txBody>
          <a:bodyPr lIns="121797" tIns="60900" rIns="121797" bIns="60900"/>
          <a:lstStyle>
            <a:lvl1pPr>
              <a:defRPr/>
            </a:lvl1pPr>
          </a:lstStyle>
          <a:p>
            <a:pPr defTabSz="911231" eaLnBrk="1" fontAlgn="auto" hangingPunct="1">
              <a:spcBef>
                <a:spcPts val="0"/>
              </a:spcBef>
              <a:spcAft>
                <a:spcPts val="0"/>
              </a:spcAft>
              <a:defRPr/>
            </a:pPr>
            <a:r>
              <a:rPr lang="en-US" altLang="en-US">
                <a:solidFill>
                  <a:srgbClr val="FFFFFF"/>
                </a:solidFill>
                <a:latin typeface="Arial"/>
                <a:ea typeface="ＭＳ Ｐゴシック" charset="0"/>
                <a:cs typeface="Arial"/>
                <a:sym typeface="Helvetica" charset="0"/>
              </a:rPr>
              <a:t>IBM Confidential – Page </a:t>
            </a:r>
            <a:fld id="{90C1F791-ECB3-43BA-A459-16BED91E0200}"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a:t>
            </a:fld>
            <a:endParaRPr lang="en-US" altLang="en-US">
              <a:solidFill>
                <a:srgbClr val="FFFFFF"/>
              </a:solidFill>
              <a:latin typeface="Arial"/>
              <a:ea typeface="ＭＳ Ｐゴシック" charset="0"/>
              <a:cs typeface="Arial"/>
              <a:sym typeface="Helvetica" charset="0"/>
            </a:endParaRPr>
          </a:p>
        </p:txBody>
      </p:sp>
    </p:spTree>
    <p:extLst>
      <p:ext uri="{BB962C8B-B14F-4D97-AF65-F5344CB8AC3E}">
        <p14:creationId xmlns:p14="http://schemas.microsoft.com/office/powerpoint/2010/main" val="20056952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slideLayout" Target="../slideLayouts/slideLayout13.xml"/><Relationship Id="rId7" Type="http://schemas.openxmlformats.org/officeDocument/2006/relationships/slideLayout" Target="../slideLayouts/slideLayout17.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image" Target="../media/image5.png"/><Relationship Id="rId5" Type="http://schemas.openxmlformats.org/officeDocument/2006/relationships/slideLayout" Target="../slideLayouts/slideLayout15.xml"/><Relationship Id="rId10" Type="http://schemas.openxmlformats.org/officeDocument/2006/relationships/theme" Target="../theme/theme2.xml"/><Relationship Id="rId4" Type="http://schemas.openxmlformats.org/officeDocument/2006/relationships/slideLayout" Target="../slideLayouts/slideLayout14.xml"/><Relationship Id="rId9"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7.xml"/><Relationship Id="rId3" Type="http://schemas.openxmlformats.org/officeDocument/2006/relationships/slideLayout" Target="../slideLayouts/slideLayout22.xml"/><Relationship Id="rId7" Type="http://schemas.openxmlformats.org/officeDocument/2006/relationships/slideLayout" Target="../slideLayouts/slideLayout26.xml"/><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slideLayout" Target="../slideLayouts/slideLayout25.xml"/><Relationship Id="rId5" Type="http://schemas.openxmlformats.org/officeDocument/2006/relationships/slideLayout" Target="../slideLayouts/slideLayout24.xml"/><Relationship Id="rId10" Type="http://schemas.openxmlformats.org/officeDocument/2006/relationships/image" Target="../media/image5.png"/><Relationship Id="rId4" Type="http://schemas.openxmlformats.org/officeDocument/2006/relationships/slideLayout" Target="../slideLayouts/slideLayout23.xml"/><Relationship Id="rId9"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5.xml"/><Relationship Id="rId3" Type="http://schemas.openxmlformats.org/officeDocument/2006/relationships/slideLayout" Target="../slideLayouts/slideLayout30.xml"/><Relationship Id="rId7" Type="http://schemas.openxmlformats.org/officeDocument/2006/relationships/slideLayout" Target="../slideLayouts/slideLayout34.xml"/><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slideLayout" Target="../slideLayouts/slideLayout33.xml"/><Relationship Id="rId5" Type="http://schemas.openxmlformats.org/officeDocument/2006/relationships/slideLayout" Target="../slideLayouts/slideLayout32.xml"/><Relationship Id="rId10" Type="http://schemas.openxmlformats.org/officeDocument/2006/relationships/theme" Target="../theme/theme4.xml"/><Relationship Id="rId4" Type="http://schemas.openxmlformats.org/officeDocument/2006/relationships/slideLayout" Target="../slideLayouts/slideLayout31.xml"/><Relationship Id="rId9" Type="http://schemas.openxmlformats.org/officeDocument/2006/relationships/slideLayout" Target="../slideLayouts/slideLayout3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90788" y="60119"/>
            <a:ext cx="10886813" cy="879207"/>
          </a:xfrm>
          <a:prstGeom prst="rect">
            <a:avLst/>
          </a:prstGeom>
        </p:spPr>
        <p:txBody>
          <a:bodyPr vert="horz" lIns="0" tIns="45720" rIns="91440" bIns="0" rtlCol="0" anchor="b" anchorCtr="0">
            <a:noAutofit/>
          </a:bodyPr>
          <a:lstStyle/>
          <a:p>
            <a:r>
              <a:rPr lang="en-US" dirty="0"/>
              <a:t>Click to edit Master title style</a:t>
            </a:r>
          </a:p>
        </p:txBody>
      </p:sp>
      <p:sp>
        <p:nvSpPr>
          <p:cNvPr id="3" name="Text Placeholder 2"/>
          <p:cNvSpPr>
            <a:spLocks noGrp="1"/>
          </p:cNvSpPr>
          <p:nvPr>
            <p:ph type="body" idx="1"/>
          </p:nvPr>
        </p:nvSpPr>
        <p:spPr>
          <a:xfrm>
            <a:off x="390790" y="1202336"/>
            <a:ext cx="11191615" cy="5142021"/>
          </a:xfrm>
          <a:prstGeom prst="rect">
            <a:avLst/>
          </a:prstGeom>
        </p:spPr>
        <p:txBody>
          <a:bodyPr vert="horz" lIns="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11383211" y="6441552"/>
            <a:ext cx="533845" cy="365125"/>
          </a:xfrm>
          <a:prstGeom prst="rect">
            <a:avLst/>
          </a:prstGeom>
        </p:spPr>
        <p:txBody>
          <a:bodyPr vert="horz" lIns="91440" tIns="45720" rIns="91440" bIns="45720" rtlCol="0" anchor="ctr"/>
          <a:lstStyle>
            <a:lvl1pPr algn="r">
              <a:defRPr sz="1200">
                <a:solidFill>
                  <a:schemeClr val="tx1"/>
                </a:solidFill>
              </a:defRPr>
            </a:lvl1pPr>
          </a:lstStyle>
          <a:p>
            <a:pPr defTabSz="609585" eaLnBrk="1" fontAlgn="auto" hangingPunct="1">
              <a:spcBef>
                <a:spcPts val="0"/>
              </a:spcBef>
              <a:spcAft>
                <a:spcPts val="0"/>
              </a:spcAft>
            </a:pPr>
            <a:fld id="{E9549862-13E2-C34D-815E-8545BD36FC59}" type="slidenum">
              <a:rPr lang="en-US" smtClean="0">
                <a:solidFill>
                  <a:srgbClr val="6D7777"/>
                </a:solidFill>
                <a:latin typeface="Arial"/>
                <a:cs typeface=""/>
              </a:rPr>
              <a:pPr defTabSz="609585" eaLnBrk="1" fontAlgn="auto" hangingPunct="1">
                <a:spcBef>
                  <a:spcPts val="0"/>
                </a:spcBef>
                <a:spcAft>
                  <a:spcPts val="0"/>
                </a:spcAft>
              </a:pPr>
              <a:t>‹#›</a:t>
            </a:fld>
            <a:endParaRPr lang="en-US">
              <a:solidFill>
                <a:srgbClr val="6D7777"/>
              </a:solidFill>
              <a:latin typeface="Arial"/>
              <a:cs typeface=""/>
            </a:endParaRPr>
          </a:p>
        </p:txBody>
      </p:sp>
      <p:pic>
        <p:nvPicPr>
          <p:cNvPr id="9" name="Picture 8" descr="Content Slide, graphic far right corner.png"/>
          <p:cNvPicPr>
            <a:picLocks noChangeAspect="1"/>
          </p:cNvPicPr>
          <p:nvPr userDrawn="1"/>
        </p:nvPicPr>
        <p:blipFill>
          <a:blip r:embed="rId12">
            <a:alphaModFix amt="43000"/>
            <a:extLst>
              <a:ext uri="{28A0092B-C50C-407E-A947-70E740481C1C}">
                <a14:useLocalDpi xmlns:a14="http://schemas.microsoft.com/office/drawing/2010/main" val="0"/>
              </a:ext>
            </a:extLst>
          </a:blip>
          <a:stretch>
            <a:fillRect/>
          </a:stretch>
        </p:blipFill>
        <p:spPr>
          <a:xfrm>
            <a:off x="11730084" y="3"/>
            <a:ext cx="473206" cy="939324"/>
          </a:xfrm>
          <a:prstGeom prst="rect">
            <a:avLst/>
          </a:prstGeom>
        </p:spPr>
      </p:pic>
    </p:spTree>
    <p:extLst>
      <p:ext uri="{BB962C8B-B14F-4D97-AF65-F5344CB8AC3E}">
        <p14:creationId xmlns:p14="http://schemas.microsoft.com/office/powerpoint/2010/main" val="739015993"/>
      </p:ext>
    </p:extLst>
  </p:cSld>
  <p:clrMap bg1="lt1" tx1="dk1" bg2="lt2" tx2="dk2" accent1="accent1" accent2="accent2" accent3="accent3" accent4="accent4" accent5="accent5" accent6="accent6" hlink="hlink" folHlink="folHlink"/>
  <p:sldLayoutIdLst>
    <p:sldLayoutId id="2147484309" r:id="rId1"/>
    <p:sldLayoutId id="2147484310" r:id="rId2"/>
    <p:sldLayoutId id="2147484311" r:id="rId3"/>
    <p:sldLayoutId id="2147484312" r:id="rId4"/>
    <p:sldLayoutId id="2147484313" r:id="rId5"/>
    <p:sldLayoutId id="2147484314" r:id="rId6"/>
    <p:sldLayoutId id="2147484318" r:id="rId7"/>
    <p:sldLayoutId id="2147484319" r:id="rId8"/>
    <p:sldLayoutId id="2147484351" r:id="rId9"/>
    <p:sldLayoutId id="2147484352" r:id="rId10"/>
  </p:sldLayoutIdLst>
  <p:hf hdr="0" ftr="0" dt="0"/>
  <p:txStyles>
    <p:titleStyle>
      <a:lvl1pPr algn="l" defTabSz="609585" rtl="0" eaLnBrk="1" latinLnBrk="0" hangingPunct="1">
        <a:lnSpc>
          <a:spcPct val="85000"/>
        </a:lnSpc>
        <a:spcBef>
          <a:spcPct val="0"/>
        </a:spcBef>
        <a:buNone/>
        <a:defRPr sz="3733" kern="1200">
          <a:solidFill>
            <a:schemeClr val="accent4"/>
          </a:solidFill>
          <a:latin typeface="+mj-lt"/>
          <a:ea typeface="+mj-ea"/>
          <a:cs typeface="+mj-cs"/>
        </a:defRPr>
      </a:lvl1pPr>
    </p:titleStyle>
    <p:bodyStyle>
      <a:lvl1pPr marL="0" indent="0" algn="l" defTabSz="609585" rtl="0" eaLnBrk="1" latinLnBrk="0" hangingPunct="1">
        <a:spcBef>
          <a:spcPts val="800"/>
        </a:spcBef>
        <a:buClr>
          <a:schemeClr val="tx1"/>
        </a:buClr>
        <a:buFontTx/>
        <a:buNone/>
        <a:defRPr sz="2667" kern="1200">
          <a:solidFill>
            <a:srgbClr val="595959"/>
          </a:solidFill>
          <a:latin typeface="+mn-lt"/>
          <a:ea typeface="+mn-ea"/>
          <a:cs typeface="+mn-cs"/>
        </a:defRPr>
      </a:lvl1pPr>
      <a:lvl2pPr marL="531271" indent="-211661" algn="l" defTabSz="609585" rtl="0" eaLnBrk="1" latinLnBrk="0" hangingPunct="1">
        <a:spcBef>
          <a:spcPts val="800"/>
        </a:spcBef>
        <a:buClr>
          <a:schemeClr val="accent5"/>
        </a:buClr>
        <a:buFont typeface="Arial"/>
        <a:buChar char="•"/>
        <a:defRPr sz="2400" kern="1200">
          <a:solidFill>
            <a:srgbClr val="595959"/>
          </a:solidFill>
          <a:latin typeface="+mn-lt"/>
          <a:ea typeface="+mn-ea"/>
          <a:cs typeface="+mn-cs"/>
        </a:defRPr>
      </a:lvl2pPr>
      <a:lvl3pPr marL="791614" indent="-230712" algn="l" defTabSz="609585" rtl="0" eaLnBrk="1" latinLnBrk="0" hangingPunct="1">
        <a:spcBef>
          <a:spcPts val="800"/>
        </a:spcBef>
        <a:buClr>
          <a:schemeClr val="tx1"/>
        </a:buClr>
        <a:buFont typeface="Lucida Grande"/>
        <a:buChar char="–"/>
        <a:defRPr sz="2133" kern="1200">
          <a:solidFill>
            <a:srgbClr val="595959"/>
          </a:solidFill>
          <a:latin typeface="+mn-lt"/>
          <a:ea typeface="+mn-ea"/>
          <a:cs typeface="+mn-cs"/>
        </a:defRPr>
      </a:lvl3pPr>
      <a:lvl4pPr marL="1191654" indent="-400041" algn="l" defTabSz="609585" rtl="0" eaLnBrk="1" latinLnBrk="0" hangingPunct="1">
        <a:spcBef>
          <a:spcPts val="800"/>
        </a:spcBef>
        <a:buClr>
          <a:schemeClr val="tx1"/>
        </a:buClr>
        <a:buFont typeface="Lucida Grande"/>
        <a:buChar char="–"/>
        <a:defRPr sz="1867" kern="1200">
          <a:solidFill>
            <a:srgbClr val="595959"/>
          </a:solidFill>
          <a:latin typeface="+mn-lt"/>
          <a:ea typeface="+mn-ea"/>
          <a:cs typeface="+mn-cs"/>
        </a:defRPr>
      </a:lvl4pPr>
      <a:lvl5pPr marL="1432948" indent="-241294" algn="l" defTabSz="609585" rtl="0" eaLnBrk="1" latinLnBrk="0" hangingPunct="1">
        <a:spcBef>
          <a:spcPts val="800"/>
        </a:spcBef>
        <a:buClr>
          <a:schemeClr val="tx1"/>
        </a:buClr>
        <a:buFont typeface="Lucida Grande"/>
        <a:buChar char="–"/>
        <a:defRPr sz="1867" kern="1200">
          <a:solidFill>
            <a:srgbClr val="595959"/>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391584" y="59268"/>
            <a:ext cx="11190816" cy="880533"/>
          </a:xfrm>
          <a:prstGeom prst="rect">
            <a:avLst/>
          </a:prstGeom>
          <a:noFill/>
          <a:ln w="9525">
            <a:noFill/>
            <a:miter lim="800000"/>
            <a:headEnd/>
            <a:tailEnd/>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Lst>
        </p:spPr>
        <p:txBody>
          <a:bodyPr vert="horz" wrap="square" lIns="91438" tIns="45719" rIns="91438" bIns="45719" numCol="1" anchor="ctr" anchorCtr="0" compatLnSpc="1">
            <a:prstTxWarp prst="textNoShape">
              <a:avLst/>
            </a:prstTxWarp>
          </a:bodyPr>
          <a:lstStyle/>
          <a:p>
            <a:pPr lvl="0"/>
            <a:r>
              <a:rPr lang="en-US"/>
              <a:t>Click to edit Master title style</a:t>
            </a:r>
          </a:p>
        </p:txBody>
      </p:sp>
      <p:sp>
        <p:nvSpPr>
          <p:cNvPr id="1027" name="Text Placeholder 2"/>
          <p:cNvSpPr>
            <a:spLocks noGrp="1"/>
          </p:cNvSpPr>
          <p:nvPr>
            <p:ph type="body" idx="1"/>
          </p:nvPr>
        </p:nvSpPr>
        <p:spPr bwMode="auto">
          <a:xfrm>
            <a:off x="391584" y="1202269"/>
            <a:ext cx="11190816" cy="4923367"/>
          </a:xfrm>
          <a:prstGeom prst="rect">
            <a:avLst/>
          </a:prstGeom>
          <a:noFill/>
          <a:ln w="9525">
            <a:noFill/>
            <a:miter lim="800000"/>
            <a:headEnd/>
            <a:tailEnd/>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Lst>
        </p:spPr>
        <p:txBody>
          <a:bodyPr vert="horz" wrap="square" lIns="91438" tIns="45719" rIns="91438" bIns="45719"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4"/>
          </p:nvPr>
        </p:nvSpPr>
        <p:spPr>
          <a:xfrm>
            <a:off x="11383433" y="6430433"/>
            <a:ext cx="533400" cy="366184"/>
          </a:xfrm>
          <a:prstGeom prst="rect">
            <a:avLst/>
          </a:prstGeom>
        </p:spPr>
        <p:txBody>
          <a:bodyPr vert="horz" wrap="square" lIns="91438" tIns="45719" rIns="91438" bIns="45719" numCol="1" anchor="ctr" anchorCtr="0" compatLnSpc="1">
            <a:prstTxWarp prst="textNoShape">
              <a:avLst/>
            </a:prstTxWarp>
          </a:bodyPr>
          <a:lstStyle>
            <a:lvl1pPr algn="r" eaLnBrk="1" hangingPunct="1">
              <a:defRPr sz="1200">
                <a:solidFill>
                  <a:schemeClr val="accent2"/>
                </a:solidFill>
              </a:defRPr>
            </a:lvl1pPr>
          </a:lstStyle>
          <a:p>
            <a:pPr defTabSz="609570"/>
            <a:fld id="{BD0AB609-994D-1C4A-AFB2-93F690D7CF98}" type="slidenum">
              <a:rPr lang="en-US" smtClean="0">
                <a:solidFill>
                  <a:srgbClr val="5AAAFA"/>
                </a:solidFill>
                <a:ea typeface="ＭＳ Ｐゴシック" charset="0"/>
                <a:cs typeface="Arial" charset="0"/>
              </a:rPr>
              <a:pPr defTabSz="609570"/>
              <a:t>‹#›</a:t>
            </a:fld>
            <a:endParaRPr lang="en-US">
              <a:solidFill>
                <a:srgbClr val="5AAAFA"/>
              </a:solidFill>
              <a:ea typeface="ＭＳ Ｐゴシック" charset="0"/>
              <a:cs typeface="Arial" charset="0"/>
            </a:endParaRPr>
          </a:p>
        </p:txBody>
      </p:sp>
      <p:pic>
        <p:nvPicPr>
          <p:cNvPr id="5" name="Picture 4"/>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43456" y="6516277"/>
            <a:ext cx="262565" cy="299651"/>
          </a:xfrm>
          <a:prstGeom prst="rect">
            <a:avLst/>
          </a:prstGeom>
        </p:spPr>
      </p:pic>
      <p:sp>
        <p:nvSpPr>
          <p:cNvPr id="7" name="Rectangle 6">
            <a:extLst>
              <a:ext uri="{FF2B5EF4-FFF2-40B4-BE49-F238E27FC236}">
                <a16:creationId xmlns:a16="http://schemas.microsoft.com/office/drawing/2014/main" id="{10AE824C-C2EA-A04B-8C3D-E7CD6D0BAB82}"/>
              </a:ext>
            </a:extLst>
          </p:cNvPr>
          <p:cNvSpPr/>
          <p:nvPr userDrawn="1"/>
        </p:nvSpPr>
        <p:spPr bwMode="auto">
          <a:xfrm>
            <a:off x="-1" y="1"/>
            <a:ext cx="72000" cy="964897"/>
          </a:xfrm>
          <a:prstGeom prst="rect">
            <a:avLst/>
          </a:prstGeom>
          <a:solidFill>
            <a:srgbClr val="7030A0"/>
          </a:solidFill>
          <a:ln>
            <a:solidFill>
              <a:srgbClr val="7030A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ctr" anchorCtr="0" compatLnSpc="1">
            <a:prstTxWarp prst="textNoShape">
              <a:avLst/>
            </a:prstTxWarp>
          </a:bodyPr>
          <a:lstStyle/>
          <a:p>
            <a:pPr marL="0" marR="0" lvl="0" indent="0" algn="ctr" defTabSz="1219170" rtl="0" eaLnBrk="1" fontAlgn="base" latinLnBrk="0" hangingPunct="1">
              <a:lnSpc>
                <a:spcPct val="90000"/>
              </a:lnSpc>
              <a:spcBef>
                <a:spcPct val="0"/>
              </a:spcBef>
              <a:spcAft>
                <a:spcPct val="0"/>
              </a:spcAft>
              <a:buClrTx/>
              <a:buSzTx/>
              <a:buFontTx/>
              <a:buNone/>
              <a:tabLst/>
              <a:defRPr/>
            </a:pPr>
            <a:endParaRPr kumimoji="0" lang="en-GB" sz="2933" b="0" i="0" u="none" strike="noStrike" kern="1200" cap="none" spc="0" normalizeH="0" baseline="0" noProof="0">
              <a:ln>
                <a:noFill/>
              </a:ln>
              <a:solidFill>
                <a:srgbClr val="0064FF"/>
              </a:solidFill>
              <a:effectLst/>
              <a:uLnTx/>
              <a:uFillTx/>
              <a:latin typeface="IBM Plex Sans" charset="0"/>
              <a:ea typeface="IBM Plex Sans" charset="0"/>
              <a:cs typeface="IBM Plex Sans" charset="0"/>
            </a:endParaRPr>
          </a:p>
        </p:txBody>
      </p:sp>
      <p:sp>
        <p:nvSpPr>
          <p:cNvPr id="8" name="Rectangle 7">
            <a:extLst>
              <a:ext uri="{FF2B5EF4-FFF2-40B4-BE49-F238E27FC236}">
                <a16:creationId xmlns:a16="http://schemas.microsoft.com/office/drawing/2014/main" id="{6929B290-76D7-F043-ABD6-D504C5E5BC70}"/>
              </a:ext>
            </a:extLst>
          </p:cNvPr>
          <p:cNvSpPr/>
          <p:nvPr userDrawn="1"/>
        </p:nvSpPr>
        <p:spPr>
          <a:xfrm>
            <a:off x="4828059" y="6527727"/>
            <a:ext cx="2432076" cy="297454"/>
          </a:xfrm>
          <a:prstGeom prst="rect">
            <a:avLst/>
          </a:prstGeom>
        </p:spPr>
        <p:txBody>
          <a:bodyPr wrap="none">
            <a:spAutoFit/>
          </a:bodyPr>
          <a:lstStyle/>
          <a:p>
            <a:r>
              <a:rPr lang="en-US" sz="1333"/>
              <a:t>© Copyright IBM Corporation </a:t>
            </a:r>
          </a:p>
        </p:txBody>
      </p:sp>
    </p:spTree>
    <p:extLst>
      <p:ext uri="{BB962C8B-B14F-4D97-AF65-F5344CB8AC3E}">
        <p14:creationId xmlns:p14="http://schemas.microsoft.com/office/powerpoint/2010/main" val="3298815542"/>
      </p:ext>
    </p:extLst>
  </p:cSld>
  <p:clrMap bg1="lt1" tx1="dk1" bg2="lt2" tx2="dk2" accent1="accent1" accent2="accent2" accent3="accent3" accent4="accent4" accent5="accent5" accent6="accent6" hlink="hlink" folHlink="folHlink"/>
  <p:sldLayoutIdLst>
    <p:sldLayoutId id="2147484321" r:id="rId1"/>
    <p:sldLayoutId id="2147484322" r:id="rId2"/>
    <p:sldLayoutId id="2147484323" r:id="rId3"/>
    <p:sldLayoutId id="2147484324" r:id="rId4"/>
    <p:sldLayoutId id="2147484325" r:id="rId5"/>
    <p:sldLayoutId id="2147484326" r:id="rId6"/>
    <p:sldLayoutId id="2147484327" r:id="rId7"/>
    <p:sldLayoutId id="2147484328" r:id="rId8"/>
    <p:sldLayoutId id="2147484329" r:id="rId9"/>
  </p:sldLayoutIdLst>
  <p:hf hdr="0" ftr="0" dt="0"/>
  <p:txStyles>
    <p:titleStyle>
      <a:lvl1pPr algn="l" defTabSz="609570" rtl="0" eaLnBrk="0" fontAlgn="base" hangingPunct="0">
        <a:spcBef>
          <a:spcPct val="0"/>
        </a:spcBef>
        <a:spcAft>
          <a:spcPct val="0"/>
        </a:spcAft>
        <a:defRPr sz="3733" kern="1200">
          <a:solidFill>
            <a:schemeClr val="accent1"/>
          </a:solidFill>
          <a:latin typeface="+mj-lt"/>
          <a:ea typeface="ＭＳ Ｐゴシック" charset="0"/>
          <a:cs typeface="+mj-cs"/>
        </a:defRPr>
      </a:lvl1pPr>
      <a:lvl2pPr algn="l" defTabSz="609570" rtl="0" eaLnBrk="0" fontAlgn="base" hangingPunct="0">
        <a:spcBef>
          <a:spcPct val="0"/>
        </a:spcBef>
        <a:spcAft>
          <a:spcPct val="0"/>
        </a:spcAft>
        <a:defRPr sz="3733">
          <a:solidFill>
            <a:schemeClr val="accent1"/>
          </a:solidFill>
          <a:latin typeface="Arial" panose="020B0604020202020204" pitchFamily="34" charset="0"/>
          <a:ea typeface="ＭＳ Ｐゴシック" charset="0"/>
        </a:defRPr>
      </a:lvl2pPr>
      <a:lvl3pPr algn="l" defTabSz="609570" rtl="0" eaLnBrk="0" fontAlgn="base" hangingPunct="0">
        <a:spcBef>
          <a:spcPct val="0"/>
        </a:spcBef>
        <a:spcAft>
          <a:spcPct val="0"/>
        </a:spcAft>
        <a:defRPr sz="3733">
          <a:solidFill>
            <a:schemeClr val="accent1"/>
          </a:solidFill>
          <a:latin typeface="Arial" panose="020B0604020202020204" pitchFamily="34" charset="0"/>
          <a:ea typeface="ＭＳ Ｐゴシック" charset="0"/>
        </a:defRPr>
      </a:lvl3pPr>
      <a:lvl4pPr algn="l" defTabSz="609570" rtl="0" eaLnBrk="0" fontAlgn="base" hangingPunct="0">
        <a:spcBef>
          <a:spcPct val="0"/>
        </a:spcBef>
        <a:spcAft>
          <a:spcPct val="0"/>
        </a:spcAft>
        <a:defRPr sz="3733">
          <a:solidFill>
            <a:schemeClr val="accent1"/>
          </a:solidFill>
          <a:latin typeface="Arial" panose="020B0604020202020204" pitchFamily="34" charset="0"/>
          <a:ea typeface="ＭＳ Ｐゴシック" charset="0"/>
        </a:defRPr>
      </a:lvl4pPr>
      <a:lvl5pPr algn="l" defTabSz="609570" rtl="0" eaLnBrk="0" fontAlgn="base" hangingPunct="0">
        <a:spcBef>
          <a:spcPct val="0"/>
        </a:spcBef>
        <a:spcAft>
          <a:spcPct val="0"/>
        </a:spcAft>
        <a:defRPr sz="3733">
          <a:solidFill>
            <a:schemeClr val="accent1"/>
          </a:solidFill>
          <a:latin typeface="Arial" panose="020B0604020202020204" pitchFamily="34" charset="0"/>
          <a:ea typeface="ＭＳ Ｐゴシック" charset="0"/>
        </a:defRPr>
      </a:lvl5pPr>
      <a:lvl6pPr marL="609570" algn="l" defTabSz="609570" rtl="0" fontAlgn="base">
        <a:spcBef>
          <a:spcPct val="0"/>
        </a:spcBef>
        <a:spcAft>
          <a:spcPct val="0"/>
        </a:spcAft>
        <a:defRPr sz="3733">
          <a:solidFill>
            <a:schemeClr val="accent1"/>
          </a:solidFill>
          <a:latin typeface="Arial" panose="020B0604020202020204" pitchFamily="34" charset="0"/>
        </a:defRPr>
      </a:lvl6pPr>
      <a:lvl7pPr marL="1219140" algn="l" defTabSz="609570" rtl="0" fontAlgn="base">
        <a:spcBef>
          <a:spcPct val="0"/>
        </a:spcBef>
        <a:spcAft>
          <a:spcPct val="0"/>
        </a:spcAft>
        <a:defRPr sz="3733">
          <a:solidFill>
            <a:schemeClr val="accent1"/>
          </a:solidFill>
          <a:latin typeface="Arial" panose="020B0604020202020204" pitchFamily="34" charset="0"/>
        </a:defRPr>
      </a:lvl7pPr>
      <a:lvl8pPr marL="1828709" algn="l" defTabSz="609570" rtl="0" fontAlgn="base">
        <a:spcBef>
          <a:spcPct val="0"/>
        </a:spcBef>
        <a:spcAft>
          <a:spcPct val="0"/>
        </a:spcAft>
        <a:defRPr sz="3733">
          <a:solidFill>
            <a:schemeClr val="accent1"/>
          </a:solidFill>
          <a:latin typeface="Arial" panose="020B0604020202020204" pitchFamily="34" charset="0"/>
        </a:defRPr>
      </a:lvl8pPr>
      <a:lvl9pPr marL="2438278" algn="l" defTabSz="609570" rtl="0" fontAlgn="base">
        <a:spcBef>
          <a:spcPct val="0"/>
        </a:spcBef>
        <a:spcAft>
          <a:spcPct val="0"/>
        </a:spcAft>
        <a:defRPr sz="3733">
          <a:solidFill>
            <a:schemeClr val="accent1"/>
          </a:solidFill>
          <a:latin typeface="Arial" panose="020B0604020202020204" pitchFamily="34" charset="0"/>
        </a:defRPr>
      </a:lvl9pPr>
    </p:titleStyle>
    <p:bodyStyle>
      <a:lvl1pPr marL="241289" indent="-241289" algn="l" defTabSz="609570" rtl="0" eaLnBrk="0" fontAlgn="base" hangingPunct="0">
        <a:spcBef>
          <a:spcPts val="800"/>
        </a:spcBef>
        <a:spcAft>
          <a:spcPct val="0"/>
        </a:spcAft>
        <a:buClr>
          <a:schemeClr val="accent1"/>
        </a:buClr>
        <a:buFont typeface="Arial" charset="0"/>
        <a:buChar char="•"/>
        <a:defRPr sz="2667" kern="1200">
          <a:solidFill>
            <a:srgbClr val="777677"/>
          </a:solidFill>
          <a:latin typeface="IBM Plex Sans" panose="020B0503050203000203" pitchFamily="34" charset="77"/>
          <a:ea typeface="ＭＳ Ｐゴシック" charset="0"/>
          <a:cs typeface="+mn-cs"/>
        </a:defRPr>
      </a:lvl1pPr>
      <a:lvl2pPr marL="560889" indent="-241289" algn="l" defTabSz="609570" rtl="0" eaLnBrk="0" fontAlgn="base" hangingPunct="0">
        <a:spcBef>
          <a:spcPts val="800"/>
        </a:spcBef>
        <a:spcAft>
          <a:spcPct val="0"/>
        </a:spcAft>
        <a:buFont typeface="Arial" charset="0"/>
        <a:buChar char="–"/>
        <a:defRPr kern="1200">
          <a:solidFill>
            <a:srgbClr val="777677"/>
          </a:solidFill>
          <a:latin typeface="IBM Plex Sans" panose="020B0503050203000203" pitchFamily="34" charset="77"/>
          <a:ea typeface="ＭＳ Ｐゴシック" charset="0"/>
          <a:cs typeface="+mn-cs"/>
        </a:defRPr>
      </a:lvl2pPr>
      <a:lvl3pPr marL="791595" indent="-230706" algn="l" defTabSz="609570" rtl="0" eaLnBrk="0" fontAlgn="base" hangingPunct="0">
        <a:spcBef>
          <a:spcPts val="800"/>
        </a:spcBef>
        <a:spcAft>
          <a:spcPct val="0"/>
        </a:spcAft>
        <a:buFont typeface="Arial" charset="0"/>
        <a:buChar char="•"/>
        <a:defRPr sz="2133" kern="1200">
          <a:solidFill>
            <a:schemeClr val="accent2"/>
          </a:solidFill>
          <a:latin typeface="IBM Plex Sans" panose="020B0503050203000203" pitchFamily="34" charset="77"/>
          <a:ea typeface="ＭＳ Ｐゴシック" charset="0"/>
          <a:cs typeface="+mn-cs"/>
        </a:defRPr>
      </a:lvl3pPr>
      <a:lvl4pPr marL="1191625" indent="-400031" algn="l" defTabSz="609570" rtl="0" eaLnBrk="0" fontAlgn="base" hangingPunct="0">
        <a:spcBef>
          <a:spcPts val="800"/>
        </a:spcBef>
        <a:spcAft>
          <a:spcPct val="0"/>
        </a:spcAft>
        <a:buFont typeface="Arial" charset="0"/>
        <a:buChar char="–"/>
        <a:defRPr sz="1867" kern="1200">
          <a:solidFill>
            <a:schemeClr val="accent2"/>
          </a:solidFill>
          <a:latin typeface="IBM Plex Sans" panose="020B0503050203000203" pitchFamily="34" charset="77"/>
          <a:ea typeface="ＭＳ Ｐゴシック" charset="0"/>
          <a:cs typeface="+mn-cs"/>
        </a:defRPr>
      </a:lvl4pPr>
      <a:lvl5pPr marL="1432912" indent="-241289" algn="l" defTabSz="609570" rtl="0" eaLnBrk="0" fontAlgn="base" hangingPunct="0">
        <a:spcBef>
          <a:spcPts val="800"/>
        </a:spcBef>
        <a:spcAft>
          <a:spcPct val="0"/>
        </a:spcAft>
        <a:buFont typeface="Arial" charset="0"/>
        <a:buChar char="»"/>
        <a:defRPr sz="1867" kern="1200">
          <a:solidFill>
            <a:schemeClr val="accent2"/>
          </a:solidFill>
          <a:latin typeface="IBM Plex Sans" panose="020B0503050203000203" pitchFamily="34" charset="77"/>
          <a:ea typeface="ＭＳ Ｐゴシック" charset="0"/>
          <a:cs typeface="+mn-cs"/>
        </a:defRPr>
      </a:lvl5pPr>
      <a:lvl6pPr marL="3352632" indent="-304784" algn="l" defTabSz="609570" rtl="0" eaLnBrk="1" latinLnBrk="0" hangingPunct="1">
        <a:spcBef>
          <a:spcPct val="20000"/>
        </a:spcBef>
        <a:buFont typeface="Arial"/>
        <a:buChar char="•"/>
        <a:defRPr sz="2667" kern="1200">
          <a:solidFill>
            <a:schemeClr val="tx1"/>
          </a:solidFill>
          <a:latin typeface="+mn-lt"/>
          <a:ea typeface="+mn-ea"/>
          <a:cs typeface="+mn-cs"/>
        </a:defRPr>
      </a:lvl6pPr>
      <a:lvl7pPr marL="3962202" indent="-304784" algn="l" defTabSz="609570" rtl="0" eaLnBrk="1" latinLnBrk="0" hangingPunct="1">
        <a:spcBef>
          <a:spcPct val="20000"/>
        </a:spcBef>
        <a:buFont typeface="Arial"/>
        <a:buChar char="•"/>
        <a:defRPr sz="2667" kern="1200">
          <a:solidFill>
            <a:schemeClr val="tx1"/>
          </a:solidFill>
          <a:latin typeface="+mn-lt"/>
          <a:ea typeface="+mn-ea"/>
          <a:cs typeface="+mn-cs"/>
        </a:defRPr>
      </a:lvl7pPr>
      <a:lvl8pPr marL="4571772" indent="-304784" algn="l" defTabSz="609570" rtl="0" eaLnBrk="1" latinLnBrk="0" hangingPunct="1">
        <a:spcBef>
          <a:spcPct val="20000"/>
        </a:spcBef>
        <a:buFont typeface="Arial"/>
        <a:buChar char="•"/>
        <a:defRPr sz="2667" kern="1200">
          <a:solidFill>
            <a:schemeClr val="tx1"/>
          </a:solidFill>
          <a:latin typeface="+mn-lt"/>
          <a:ea typeface="+mn-ea"/>
          <a:cs typeface="+mn-cs"/>
        </a:defRPr>
      </a:lvl8pPr>
      <a:lvl9pPr marL="5181341" indent="-304784" algn="l" defTabSz="609570"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70" rtl="0" eaLnBrk="1" latinLnBrk="0" hangingPunct="1">
        <a:defRPr sz="2400" kern="1200">
          <a:solidFill>
            <a:schemeClr val="tx1"/>
          </a:solidFill>
          <a:latin typeface="+mn-lt"/>
          <a:ea typeface="+mn-ea"/>
          <a:cs typeface="+mn-cs"/>
        </a:defRPr>
      </a:lvl1pPr>
      <a:lvl2pPr marL="609570" algn="l" defTabSz="609570" rtl="0" eaLnBrk="1" latinLnBrk="0" hangingPunct="1">
        <a:defRPr sz="2400" kern="1200">
          <a:solidFill>
            <a:schemeClr val="tx1"/>
          </a:solidFill>
          <a:latin typeface="+mn-lt"/>
          <a:ea typeface="+mn-ea"/>
          <a:cs typeface="+mn-cs"/>
        </a:defRPr>
      </a:lvl2pPr>
      <a:lvl3pPr marL="1219140" algn="l" defTabSz="609570" rtl="0" eaLnBrk="1" latinLnBrk="0" hangingPunct="1">
        <a:defRPr sz="2400" kern="1200">
          <a:solidFill>
            <a:schemeClr val="tx1"/>
          </a:solidFill>
          <a:latin typeface="+mn-lt"/>
          <a:ea typeface="+mn-ea"/>
          <a:cs typeface="+mn-cs"/>
        </a:defRPr>
      </a:lvl3pPr>
      <a:lvl4pPr marL="1828709" algn="l" defTabSz="609570" rtl="0" eaLnBrk="1" latinLnBrk="0" hangingPunct="1">
        <a:defRPr sz="2400" kern="1200">
          <a:solidFill>
            <a:schemeClr val="tx1"/>
          </a:solidFill>
          <a:latin typeface="+mn-lt"/>
          <a:ea typeface="+mn-ea"/>
          <a:cs typeface="+mn-cs"/>
        </a:defRPr>
      </a:lvl4pPr>
      <a:lvl5pPr marL="2438278" algn="l" defTabSz="609570" rtl="0" eaLnBrk="1" latinLnBrk="0" hangingPunct="1">
        <a:defRPr sz="2400" kern="1200">
          <a:solidFill>
            <a:schemeClr val="tx1"/>
          </a:solidFill>
          <a:latin typeface="+mn-lt"/>
          <a:ea typeface="+mn-ea"/>
          <a:cs typeface="+mn-cs"/>
        </a:defRPr>
      </a:lvl5pPr>
      <a:lvl6pPr marL="3047848" algn="l" defTabSz="609570" rtl="0" eaLnBrk="1" latinLnBrk="0" hangingPunct="1">
        <a:defRPr sz="2400" kern="1200">
          <a:solidFill>
            <a:schemeClr val="tx1"/>
          </a:solidFill>
          <a:latin typeface="+mn-lt"/>
          <a:ea typeface="+mn-ea"/>
          <a:cs typeface="+mn-cs"/>
        </a:defRPr>
      </a:lvl6pPr>
      <a:lvl7pPr marL="3657418" algn="l" defTabSz="609570" rtl="0" eaLnBrk="1" latinLnBrk="0" hangingPunct="1">
        <a:defRPr sz="2400" kern="1200">
          <a:solidFill>
            <a:schemeClr val="tx1"/>
          </a:solidFill>
          <a:latin typeface="+mn-lt"/>
          <a:ea typeface="+mn-ea"/>
          <a:cs typeface="+mn-cs"/>
        </a:defRPr>
      </a:lvl7pPr>
      <a:lvl8pPr marL="4266987" algn="l" defTabSz="609570" rtl="0" eaLnBrk="1" latinLnBrk="0" hangingPunct="1">
        <a:defRPr sz="2400" kern="1200">
          <a:solidFill>
            <a:schemeClr val="tx1"/>
          </a:solidFill>
          <a:latin typeface="+mn-lt"/>
          <a:ea typeface="+mn-ea"/>
          <a:cs typeface="+mn-cs"/>
        </a:defRPr>
      </a:lvl8pPr>
      <a:lvl9pPr marL="4876557" algn="l" defTabSz="609570" rtl="0" eaLnBrk="1" latinLnBrk="0" hangingPunct="1">
        <a:defRPr sz="2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391584" y="59268"/>
            <a:ext cx="11190816" cy="880533"/>
          </a:xfrm>
          <a:prstGeom prst="rect">
            <a:avLst/>
          </a:prstGeom>
          <a:noFill/>
          <a:ln w="9525">
            <a:noFill/>
            <a:miter lim="800000"/>
            <a:headEnd/>
            <a:tailEnd/>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Lst>
        </p:spPr>
        <p:txBody>
          <a:bodyPr vert="horz" wrap="square" lIns="91438" tIns="45719" rIns="91438" bIns="45719" numCol="1" anchor="ctr" anchorCtr="0" compatLnSpc="1">
            <a:prstTxWarp prst="textNoShape">
              <a:avLst/>
            </a:prstTxWarp>
          </a:bodyPr>
          <a:lstStyle/>
          <a:p>
            <a:pPr lvl="0"/>
            <a:r>
              <a:rPr lang="en-US"/>
              <a:t>Click to edit Master title style</a:t>
            </a:r>
          </a:p>
        </p:txBody>
      </p:sp>
      <p:sp>
        <p:nvSpPr>
          <p:cNvPr id="1027" name="Text Placeholder 2"/>
          <p:cNvSpPr>
            <a:spLocks noGrp="1"/>
          </p:cNvSpPr>
          <p:nvPr>
            <p:ph type="body" idx="1"/>
          </p:nvPr>
        </p:nvSpPr>
        <p:spPr bwMode="auto">
          <a:xfrm>
            <a:off x="391584" y="1202269"/>
            <a:ext cx="11190816" cy="4923367"/>
          </a:xfrm>
          <a:prstGeom prst="rect">
            <a:avLst/>
          </a:prstGeom>
          <a:noFill/>
          <a:ln w="9525">
            <a:noFill/>
            <a:miter lim="800000"/>
            <a:headEnd/>
            <a:tailEnd/>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Lst>
        </p:spPr>
        <p:txBody>
          <a:bodyPr vert="horz" wrap="square" lIns="91438" tIns="45719" rIns="91438" bIns="45719"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4"/>
          </p:nvPr>
        </p:nvSpPr>
        <p:spPr>
          <a:xfrm>
            <a:off x="11383433" y="6430433"/>
            <a:ext cx="533400" cy="366184"/>
          </a:xfrm>
          <a:prstGeom prst="rect">
            <a:avLst/>
          </a:prstGeom>
        </p:spPr>
        <p:txBody>
          <a:bodyPr vert="horz" wrap="square" lIns="91438" tIns="45719" rIns="91438" bIns="45719" numCol="1" anchor="ctr" anchorCtr="0" compatLnSpc="1">
            <a:prstTxWarp prst="textNoShape">
              <a:avLst/>
            </a:prstTxWarp>
          </a:bodyPr>
          <a:lstStyle>
            <a:lvl1pPr algn="r" eaLnBrk="1" hangingPunct="1">
              <a:defRPr sz="1200">
                <a:solidFill>
                  <a:schemeClr val="accent2"/>
                </a:solidFill>
              </a:defRPr>
            </a:lvl1pPr>
          </a:lstStyle>
          <a:p>
            <a:pPr defTabSz="609570"/>
            <a:fld id="{BD0AB609-994D-1C4A-AFB2-93F690D7CF98}" type="slidenum">
              <a:rPr lang="en-US" smtClean="0">
                <a:solidFill>
                  <a:srgbClr val="5AAAFA"/>
                </a:solidFill>
                <a:ea typeface="ＭＳ Ｐゴシック" charset="0"/>
                <a:cs typeface="Arial" charset="0"/>
              </a:rPr>
              <a:pPr defTabSz="609570"/>
              <a:t>‹#›</a:t>
            </a:fld>
            <a:endParaRPr lang="en-US">
              <a:solidFill>
                <a:srgbClr val="5AAAFA"/>
              </a:solidFill>
              <a:ea typeface="ＭＳ Ｐゴシック" charset="0"/>
              <a:cs typeface="Arial" charset="0"/>
            </a:endParaRPr>
          </a:p>
        </p:txBody>
      </p:sp>
      <p:pic>
        <p:nvPicPr>
          <p:cNvPr id="5" name="Picture 4"/>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43456" y="6516277"/>
            <a:ext cx="262565" cy="299651"/>
          </a:xfrm>
          <a:prstGeom prst="rect">
            <a:avLst/>
          </a:prstGeom>
        </p:spPr>
      </p:pic>
      <p:sp>
        <p:nvSpPr>
          <p:cNvPr id="7" name="Rectangle 6">
            <a:extLst>
              <a:ext uri="{FF2B5EF4-FFF2-40B4-BE49-F238E27FC236}">
                <a16:creationId xmlns:a16="http://schemas.microsoft.com/office/drawing/2014/main" id="{10AE824C-C2EA-A04B-8C3D-E7CD6D0BAB82}"/>
              </a:ext>
            </a:extLst>
          </p:cNvPr>
          <p:cNvSpPr/>
          <p:nvPr userDrawn="1"/>
        </p:nvSpPr>
        <p:spPr bwMode="auto">
          <a:xfrm>
            <a:off x="-1" y="1"/>
            <a:ext cx="72000" cy="964897"/>
          </a:xfrm>
          <a:prstGeom prst="rect">
            <a:avLst/>
          </a:prstGeom>
          <a:solidFill>
            <a:srgbClr val="7030A0"/>
          </a:solidFill>
          <a:ln>
            <a:solidFill>
              <a:srgbClr val="7030A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ctr" anchorCtr="0" compatLnSpc="1">
            <a:prstTxWarp prst="textNoShape">
              <a:avLst/>
            </a:prstTxWarp>
          </a:bodyPr>
          <a:lstStyle/>
          <a:p>
            <a:pPr marL="0" marR="0" lvl="0" indent="0" algn="ctr" defTabSz="1219170" rtl="0" eaLnBrk="1" fontAlgn="base" latinLnBrk="0" hangingPunct="1">
              <a:lnSpc>
                <a:spcPct val="90000"/>
              </a:lnSpc>
              <a:spcBef>
                <a:spcPct val="0"/>
              </a:spcBef>
              <a:spcAft>
                <a:spcPct val="0"/>
              </a:spcAft>
              <a:buClrTx/>
              <a:buSzTx/>
              <a:buFontTx/>
              <a:buNone/>
              <a:tabLst/>
              <a:defRPr/>
            </a:pPr>
            <a:endParaRPr kumimoji="0" lang="en-GB" sz="2933" b="0" i="0" u="none" strike="noStrike" kern="1200" cap="none" spc="0" normalizeH="0" baseline="0" noProof="0" dirty="0">
              <a:ln>
                <a:noFill/>
              </a:ln>
              <a:solidFill>
                <a:srgbClr val="0064FF"/>
              </a:solidFill>
              <a:effectLst/>
              <a:uLnTx/>
              <a:uFillTx/>
              <a:latin typeface="IBM Plex Sans" charset="0"/>
              <a:ea typeface="IBM Plex Sans" charset="0"/>
              <a:cs typeface="IBM Plex Sans" charset="0"/>
            </a:endParaRPr>
          </a:p>
        </p:txBody>
      </p:sp>
      <p:sp>
        <p:nvSpPr>
          <p:cNvPr id="8" name="Rectangle 7">
            <a:extLst>
              <a:ext uri="{FF2B5EF4-FFF2-40B4-BE49-F238E27FC236}">
                <a16:creationId xmlns:a16="http://schemas.microsoft.com/office/drawing/2014/main" id="{6929B290-76D7-F043-ABD6-D504C5E5BC70}"/>
              </a:ext>
            </a:extLst>
          </p:cNvPr>
          <p:cNvSpPr/>
          <p:nvPr userDrawn="1"/>
        </p:nvSpPr>
        <p:spPr>
          <a:xfrm>
            <a:off x="4828059" y="6527727"/>
            <a:ext cx="2432076" cy="297454"/>
          </a:xfrm>
          <a:prstGeom prst="rect">
            <a:avLst/>
          </a:prstGeom>
        </p:spPr>
        <p:txBody>
          <a:bodyPr wrap="none">
            <a:spAutoFit/>
          </a:bodyPr>
          <a:lstStyle/>
          <a:p>
            <a:r>
              <a:rPr lang="en-US" sz="1333" dirty="0"/>
              <a:t>© Copyright IBM Corporation </a:t>
            </a:r>
          </a:p>
        </p:txBody>
      </p:sp>
    </p:spTree>
    <p:extLst>
      <p:ext uri="{BB962C8B-B14F-4D97-AF65-F5344CB8AC3E}">
        <p14:creationId xmlns:p14="http://schemas.microsoft.com/office/powerpoint/2010/main" val="632311179"/>
      </p:ext>
    </p:extLst>
  </p:cSld>
  <p:clrMap bg1="lt1" tx1="dk1" bg2="lt2" tx2="dk2" accent1="accent1" accent2="accent2" accent3="accent3" accent4="accent4" accent5="accent5" accent6="accent6" hlink="hlink" folHlink="folHlink"/>
  <p:sldLayoutIdLst>
    <p:sldLayoutId id="2147484331" r:id="rId1"/>
    <p:sldLayoutId id="2147484332" r:id="rId2"/>
    <p:sldLayoutId id="2147484333" r:id="rId3"/>
    <p:sldLayoutId id="2147484334" r:id="rId4"/>
    <p:sldLayoutId id="2147484335" r:id="rId5"/>
    <p:sldLayoutId id="2147484336" r:id="rId6"/>
    <p:sldLayoutId id="2147484337" r:id="rId7"/>
    <p:sldLayoutId id="2147484338" r:id="rId8"/>
  </p:sldLayoutIdLst>
  <p:hf hdr="0" ftr="0" dt="0"/>
  <p:txStyles>
    <p:titleStyle>
      <a:lvl1pPr algn="l" defTabSz="609570" rtl="0" eaLnBrk="0" fontAlgn="base" hangingPunct="0">
        <a:spcBef>
          <a:spcPct val="0"/>
        </a:spcBef>
        <a:spcAft>
          <a:spcPct val="0"/>
        </a:spcAft>
        <a:defRPr sz="3733" kern="1200">
          <a:solidFill>
            <a:schemeClr val="accent1"/>
          </a:solidFill>
          <a:latin typeface="+mj-lt"/>
          <a:ea typeface="ＭＳ Ｐゴシック" charset="0"/>
          <a:cs typeface="+mj-cs"/>
        </a:defRPr>
      </a:lvl1pPr>
      <a:lvl2pPr algn="l" defTabSz="609570" rtl="0" eaLnBrk="0" fontAlgn="base" hangingPunct="0">
        <a:spcBef>
          <a:spcPct val="0"/>
        </a:spcBef>
        <a:spcAft>
          <a:spcPct val="0"/>
        </a:spcAft>
        <a:defRPr sz="3733">
          <a:solidFill>
            <a:schemeClr val="accent1"/>
          </a:solidFill>
          <a:latin typeface="Arial" panose="020B0604020202020204" pitchFamily="34" charset="0"/>
          <a:ea typeface="ＭＳ Ｐゴシック" charset="0"/>
        </a:defRPr>
      </a:lvl2pPr>
      <a:lvl3pPr algn="l" defTabSz="609570" rtl="0" eaLnBrk="0" fontAlgn="base" hangingPunct="0">
        <a:spcBef>
          <a:spcPct val="0"/>
        </a:spcBef>
        <a:spcAft>
          <a:spcPct val="0"/>
        </a:spcAft>
        <a:defRPr sz="3733">
          <a:solidFill>
            <a:schemeClr val="accent1"/>
          </a:solidFill>
          <a:latin typeface="Arial" panose="020B0604020202020204" pitchFamily="34" charset="0"/>
          <a:ea typeface="ＭＳ Ｐゴシック" charset="0"/>
        </a:defRPr>
      </a:lvl3pPr>
      <a:lvl4pPr algn="l" defTabSz="609570" rtl="0" eaLnBrk="0" fontAlgn="base" hangingPunct="0">
        <a:spcBef>
          <a:spcPct val="0"/>
        </a:spcBef>
        <a:spcAft>
          <a:spcPct val="0"/>
        </a:spcAft>
        <a:defRPr sz="3733">
          <a:solidFill>
            <a:schemeClr val="accent1"/>
          </a:solidFill>
          <a:latin typeface="Arial" panose="020B0604020202020204" pitchFamily="34" charset="0"/>
          <a:ea typeface="ＭＳ Ｐゴシック" charset="0"/>
        </a:defRPr>
      </a:lvl4pPr>
      <a:lvl5pPr algn="l" defTabSz="609570" rtl="0" eaLnBrk="0" fontAlgn="base" hangingPunct="0">
        <a:spcBef>
          <a:spcPct val="0"/>
        </a:spcBef>
        <a:spcAft>
          <a:spcPct val="0"/>
        </a:spcAft>
        <a:defRPr sz="3733">
          <a:solidFill>
            <a:schemeClr val="accent1"/>
          </a:solidFill>
          <a:latin typeface="Arial" panose="020B0604020202020204" pitchFamily="34" charset="0"/>
          <a:ea typeface="ＭＳ Ｐゴシック" charset="0"/>
        </a:defRPr>
      </a:lvl5pPr>
      <a:lvl6pPr marL="609570" algn="l" defTabSz="609570" rtl="0" fontAlgn="base">
        <a:spcBef>
          <a:spcPct val="0"/>
        </a:spcBef>
        <a:spcAft>
          <a:spcPct val="0"/>
        </a:spcAft>
        <a:defRPr sz="3733">
          <a:solidFill>
            <a:schemeClr val="accent1"/>
          </a:solidFill>
          <a:latin typeface="Arial" panose="020B0604020202020204" pitchFamily="34" charset="0"/>
        </a:defRPr>
      </a:lvl6pPr>
      <a:lvl7pPr marL="1219140" algn="l" defTabSz="609570" rtl="0" fontAlgn="base">
        <a:spcBef>
          <a:spcPct val="0"/>
        </a:spcBef>
        <a:spcAft>
          <a:spcPct val="0"/>
        </a:spcAft>
        <a:defRPr sz="3733">
          <a:solidFill>
            <a:schemeClr val="accent1"/>
          </a:solidFill>
          <a:latin typeface="Arial" panose="020B0604020202020204" pitchFamily="34" charset="0"/>
        </a:defRPr>
      </a:lvl7pPr>
      <a:lvl8pPr marL="1828709" algn="l" defTabSz="609570" rtl="0" fontAlgn="base">
        <a:spcBef>
          <a:spcPct val="0"/>
        </a:spcBef>
        <a:spcAft>
          <a:spcPct val="0"/>
        </a:spcAft>
        <a:defRPr sz="3733">
          <a:solidFill>
            <a:schemeClr val="accent1"/>
          </a:solidFill>
          <a:latin typeface="Arial" panose="020B0604020202020204" pitchFamily="34" charset="0"/>
        </a:defRPr>
      </a:lvl8pPr>
      <a:lvl9pPr marL="2438278" algn="l" defTabSz="609570" rtl="0" fontAlgn="base">
        <a:spcBef>
          <a:spcPct val="0"/>
        </a:spcBef>
        <a:spcAft>
          <a:spcPct val="0"/>
        </a:spcAft>
        <a:defRPr sz="3733">
          <a:solidFill>
            <a:schemeClr val="accent1"/>
          </a:solidFill>
          <a:latin typeface="Arial" panose="020B0604020202020204" pitchFamily="34" charset="0"/>
        </a:defRPr>
      </a:lvl9pPr>
    </p:titleStyle>
    <p:bodyStyle>
      <a:lvl1pPr marL="241289" indent="-241289" algn="l" defTabSz="609570" rtl="0" eaLnBrk="0" fontAlgn="base" hangingPunct="0">
        <a:spcBef>
          <a:spcPts val="800"/>
        </a:spcBef>
        <a:spcAft>
          <a:spcPct val="0"/>
        </a:spcAft>
        <a:buClr>
          <a:schemeClr val="accent1"/>
        </a:buClr>
        <a:buFont typeface="Arial" charset="0"/>
        <a:buChar char="•"/>
        <a:defRPr sz="2667" kern="1200">
          <a:solidFill>
            <a:srgbClr val="777677"/>
          </a:solidFill>
          <a:latin typeface="IBM Plex Sans" panose="020B0503050203000203" pitchFamily="34" charset="77"/>
          <a:ea typeface="ＭＳ Ｐゴシック" charset="0"/>
          <a:cs typeface="+mn-cs"/>
        </a:defRPr>
      </a:lvl1pPr>
      <a:lvl2pPr marL="560889" indent="-241289" algn="l" defTabSz="609570" rtl="0" eaLnBrk="0" fontAlgn="base" hangingPunct="0">
        <a:spcBef>
          <a:spcPts val="800"/>
        </a:spcBef>
        <a:spcAft>
          <a:spcPct val="0"/>
        </a:spcAft>
        <a:buFont typeface="Arial" charset="0"/>
        <a:buChar char="–"/>
        <a:defRPr kern="1200">
          <a:solidFill>
            <a:srgbClr val="777677"/>
          </a:solidFill>
          <a:latin typeface="IBM Plex Sans" panose="020B0503050203000203" pitchFamily="34" charset="77"/>
          <a:ea typeface="ＭＳ Ｐゴシック" charset="0"/>
          <a:cs typeface="+mn-cs"/>
        </a:defRPr>
      </a:lvl2pPr>
      <a:lvl3pPr marL="791595" indent="-230706" algn="l" defTabSz="609570" rtl="0" eaLnBrk="0" fontAlgn="base" hangingPunct="0">
        <a:spcBef>
          <a:spcPts val="800"/>
        </a:spcBef>
        <a:spcAft>
          <a:spcPct val="0"/>
        </a:spcAft>
        <a:buFont typeface="Arial" charset="0"/>
        <a:buChar char="•"/>
        <a:defRPr sz="2133" kern="1200">
          <a:solidFill>
            <a:schemeClr val="accent2"/>
          </a:solidFill>
          <a:latin typeface="IBM Plex Sans" panose="020B0503050203000203" pitchFamily="34" charset="77"/>
          <a:ea typeface="ＭＳ Ｐゴシック" charset="0"/>
          <a:cs typeface="+mn-cs"/>
        </a:defRPr>
      </a:lvl3pPr>
      <a:lvl4pPr marL="1191625" indent="-400031" algn="l" defTabSz="609570" rtl="0" eaLnBrk="0" fontAlgn="base" hangingPunct="0">
        <a:spcBef>
          <a:spcPts val="800"/>
        </a:spcBef>
        <a:spcAft>
          <a:spcPct val="0"/>
        </a:spcAft>
        <a:buFont typeface="Arial" charset="0"/>
        <a:buChar char="–"/>
        <a:defRPr sz="1867" kern="1200">
          <a:solidFill>
            <a:schemeClr val="accent2"/>
          </a:solidFill>
          <a:latin typeface="IBM Plex Sans" panose="020B0503050203000203" pitchFamily="34" charset="77"/>
          <a:ea typeface="ＭＳ Ｐゴシック" charset="0"/>
          <a:cs typeface="+mn-cs"/>
        </a:defRPr>
      </a:lvl4pPr>
      <a:lvl5pPr marL="1432912" indent="-241289" algn="l" defTabSz="609570" rtl="0" eaLnBrk="0" fontAlgn="base" hangingPunct="0">
        <a:spcBef>
          <a:spcPts val="800"/>
        </a:spcBef>
        <a:spcAft>
          <a:spcPct val="0"/>
        </a:spcAft>
        <a:buFont typeface="Arial" charset="0"/>
        <a:buChar char="»"/>
        <a:defRPr sz="1867" kern="1200">
          <a:solidFill>
            <a:schemeClr val="accent2"/>
          </a:solidFill>
          <a:latin typeface="IBM Plex Sans" panose="020B0503050203000203" pitchFamily="34" charset="77"/>
          <a:ea typeface="ＭＳ Ｐゴシック" charset="0"/>
          <a:cs typeface="+mn-cs"/>
        </a:defRPr>
      </a:lvl5pPr>
      <a:lvl6pPr marL="3352632" indent="-304784" algn="l" defTabSz="609570" rtl="0" eaLnBrk="1" latinLnBrk="0" hangingPunct="1">
        <a:spcBef>
          <a:spcPct val="20000"/>
        </a:spcBef>
        <a:buFont typeface="Arial"/>
        <a:buChar char="•"/>
        <a:defRPr sz="2667" kern="1200">
          <a:solidFill>
            <a:schemeClr val="tx1"/>
          </a:solidFill>
          <a:latin typeface="+mn-lt"/>
          <a:ea typeface="+mn-ea"/>
          <a:cs typeface="+mn-cs"/>
        </a:defRPr>
      </a:lvl6pPr>
      <a:lvl7pPr marL="3962202" indent="-304784" algn="l" defTabSz="609570" rtl="0" eaLnBrk="1" latinLnBrk="0" hangingPunct="1">
        <a:spcBef>
          <a:spcPct val="20000"/>
        </a:spcBef>
        <a:buFont typeface="Arial"/>
        <a:buChar char="•"/>
        <a:defRPr sz="2667" kern="1200">
          <a:solidFill>
            <a:schemeClr val="tx1"/>
          </a:solidFill>
          <a:latin typeface="+mn-lt"/>
          <a:ea typeface="+mn-ea"/>
          <a:cs typeface="+mn-cs"/>
        </a:defRPr>
      </a:lvl7pPr>
      <a:lvl8pPr marL="4571772" indent="-304784" algn="l" defTabSz="609570" rtl="0" eaLnBrk="1" latinLnBrk="0" hangingPunct="1">
        <a:spcBef>
          <a:spcPct val="20000"/>
        </a:spcBef>
        <a:buFont typeface="Arial"/>
        <a:buChar char="•"/>
        <a:defRPr sz="2667" kern="1200">
          <a:solidFill>
            <a:schemeClr val="tx1"/>
          </a:solidFill>
          <a:latin typeface="+mn-lt"/>
          <a:ea typeface="+mn-ea"/>
          <a:cs typeface="+mn-cs"/>
        </a:defRPr>
      </a:lvl8pPr>
      <a:lvl9pPr marL="5181341" indent="-304784" algn="l" defTabSz="609570"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70" rtl="0" eaLnBrk="1" latinLnBrk="0" hangingPunct="1">
        <a:defRPr sz="2400" kern="1200">
          <a:solidFill>
            <a:schemeClr val="tx1"/>
          </a:solidFill>
          <a:latin typeface="+mn-lt"/>
          <a:ea typeface="+mn-ea"/>
          <a:cs typeface="+mn-cs"/>
        </a:defRPr>
      </a:lvl1pPr>
      <a:lvl2pPr marL="609570" algn="l" defTabSz="609570" rtl="0" eaLnBrk="1" latinLnBrk="0" hangingPunct="1">
        <a:defRPr sz="2400" kern="1200">
          <a:solidFill>
            <a:schemeClr val="tx1"/>
          </a:solidFill>
          <a:latin typeface="+mn-lt"/>
          <a:ea typeface="+mn-ea"/>
          <a:cs typeface="+mn-cs"/>
        </a:defRPr>
      </a:lvl2pPr>
      <a:lvl3pPr marL="1219140" algn="l" defTabSz="609570" rtl="0" eaLnBrk="1" latinLnBrk="0" hangingPunct="1">
        <a:defRPr sz="2400" kern="1200">
          <a:solidFill>
            <a:schemeClr val="tx1"/>
          </a:solidFill>
          <a:latin typeface="+mn-lt"/>
          <a:ea typeface="+mn-ea"/>
          <a:cs typeface="+mn-cs"/>
        </a:defRPr>
      </a:lvl3pPr>
      <a:lvl4pPr marL="1828709" algn="l" defTabSz="609570" rtl="0" eaLnBrk="1" latinLnBrk="0" hangingPunct="1">
        <a:defRPr sz="2400" kern="1200">
          <a:solidFill>
            <a:schemeClr val="tx1"/>
          </a:solidFill>
          <a:latin typeface="+mn-lt"/>
          <a:ea typeface="+mn-ea"/>
          <a:cs typeface="+mn-cs"/>
        </a:defRPr>
      </a:lvl4pPr>
      <a:lvl5pPr marL="2438278" algn="l" defTabSz="609570" rtl="0" eaLnBrk="1" latinLnBrk="0" hangingPunct="1">
        <a:defRPr sz="2400" kern="1200">
          <a:solidFill>
            <a:schemeClr val="tx1"/>
          </a:solidFill>
          <a:latin typeface="+mn-lt"/>
          <a:ea typeface="+mn-ea"/>
          <a:cs typeface="+mn-cs"/>
        </a:defRPr>
      </a:lvl5pPr>
      <a:lvl6pPr marL="3047848" algn="l" defTabSz="609570" rtl="0" eaLnBrk="1" latinLnBrk="0" hangingPunct="1">
        <a:defRPr sz="2400" kern="1200">
          <a:solidFill>
            <a:schemeClr val="tx1"/>
          </a:solidFill>
          <a:latin typeface="+mn-lt"/>
          <a:ea typeface="+mn-ea"/>
          <a:cs typeface="+mn-cs"/>
        </a:defRPr>
      </a:lvl6pPr>
      <a:lvl7pPr marL="3657418" algn="l" defTabSz="609570" rtl="0" eaLnBrk="1" latinLnBrk="0" hangingPunct="1">
        <a:defRPr sz="2400" kern="1200">
          <a:solidFill>
            <a:schemeClr val="tx1"/>
          </a:solidFill>
          <a:latin typeface="+mn-lt"/>
          <a:ea typeface="+mn-ea"/>
          <a:cs typeface="+mn-cs"/>
        </a:defRPr>
      </a:lvl7pPr>
      <a:lvl8pPr marL="4266987" algn="l" defTabSz="609570" rtl="0" eaLnBrk="1" latinLnBrk="0" hangingPunct="1">
        <a:defRPr sz="2400" kern="1200">
          <a:solidFill>
            <a:schemeClr val="tx1"/>
          </a:solidFill>
          <a:latin typeface="+mn-lt"/>
          <a:ea typeface="+mn-ea"/>
          <a:cs typeface="+mn-cs"/>
        </a:defRPr>
      </a:lvl8pPr>
      <a:lvl9pPr marL="4876557" algn="l" defTabSz="609570" rtl="0" eaLnBrk="1" latinLnBrk="0" hangingPunct="1">
        <a:defRPr sz="24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Rectangle 18"/>
          <p:cNvSpPr>
            <a:spLocks noGrp="1" noChangeArrowheads="1"/>
          </p:cNvSpPr>
          <p:nvPr>
            <p:ph type="title"/>
          </p:nvPr>
        </p:nvSpPr>
        <p:spPr bwMode="auto">
          <a:xfrm>
            <a:off x="609644" y="381003"/>
            <a:ext cx="10993967" cy="342900"/>
          </a:xfrm>
          <a:prstGeom prst="rect">
            <a:avLst/>
          </a:prstGeom>
          <a:noFill/>
          <a:ln w="19050">
            <a:noFill/>
            <a:miter lim="800000"/>
            <a:headEnd/>
            <a:tailEnd/>
          </a:ln>
          <a:extLst>
            <a:ext uri="{909E8E84-426E-40DD-AFC4-6F175D3DCCD1}">
              <a14:hiddenFill xmlns:a14="http://schemas.microsoft.com/office/drawing/2010/main">
                <a:solidFill>
                  <a:srgbClr val="FFFFFF"/>
                </a:solidFill>
              </a14:hiddenFill>
            </a:ext>
          </a:extLst>
        </p:spPr>
        <p:txBody>
          <a:bodyPr vert="horz" wrap="square" lIns="0" tIns="0" rIns="0" bIns="0" numCol="1" anchor="ctr" anchorCtr="0" compatLnSpc="1">
            <a:prstTxWarp prst="textNoShape">
              <a:avLst/>
            </a:prstTxWarp>
          </a:bodyPr>
          <a:lstStyle/>
          <a:p>
            <a:pPr lvl="0"/>
            <a:r>
              <a:rPr lang="en-US" altLang="en-US" dirty="0"/>
              <a:t>Click to edit Master title style</a:t>
            </a:r>
          </a:p>
        </p:txBody>
      </p:sp>
      <p:sp>
        <p:nvSpPr>
          <p:cNvPr id="1031" name="Rectangle 19"/>
          <p:cNvSpPr>
            <a:spLocks noGrp="1" noChangeArrowheads="1"/>
          </p:cNvSpPr>
          <p:nvPr>
            <p:ph type="body" idx="1"/>
          </p:nvPr>
        </p:nvSpPr>
        <p:spPr bwMode="auto">
          <a:xfrm>
            <a:off x="304801" y="1447800"/>
            <a:ext cx="11582400"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529" tIns="60766" rIns="121529" bIns="60766"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32" name="Line 20"/>
          <p:cNvSpPr>
            <a:spLocks noChangeShapeType="1"/>
          </p:cNvSpPr>
          <p:nvPr/>
        </p:nvSpPr>
        <p:spPr bwMode="black">
          <a:xfrm>
            <a:off x="1320800" y="6470651"/>
            <a:ext cx="0" cy="192088"/>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wrap="none" lIns="91146" tIns="45586" rIns="91146" bIns="45586" anchor="ctr"/>
          <a:lstStyle/>
          <a:p>
            <a:pPr defTabSz="911463" eaLnBrk="1" hangingPunct="1"/>
            <a:endParaRPr lang="en-US">
              <a:solidFill>
                <a:srgbClr val="000000"/>
              </a:solidFill>
              <a:latin typeface="Calibri" pitchFamily="34" charset="0"/>
              <a:ea typeface="MS PGothic" pitchFamily="34" charset="-128"/>
              <a:cs typeface="Arial"/>
              <a:sym typeface="Helvetica" charset="0"/>
            </a:endParaRPr>
          </a:p>
        </p:txBody>
      </p:sp>
    </p:spTree>
    <p:extLst>
      <p:ext uri="{BB962C8B-B14F-4D97-AF65-F5344CB8AC3E}">
        <p14:creationId xmlns:p14="http://schemas.microsoft.com/office/powerpoint/2010/main" val="2065271275"/>
      </p:ext>
    </p:extLst>
  </p:cSld>
  <p:clrMap bg1="lt1" tx1="dk1" bg2="lt2" tx2="dk2" accent1="accent1" accent2="accent2" accent3="accent3" accent4="accent4" accent5="accent5" accent6="accent6" hlink="hlink" folHlink="folHlink"/>
  <p:sldLayoutIdLst>
    <p:sldLayoutId id="2147484340" r:id="rId1"/>
    <p:sldLayoutId id="2147484341" r:id="rId2"/>
    <p:sldLayoutId id="2147484342" r:id="rId3"/>
    <p:sldLayoutId id="2147484343" r:id="rId4"/>
    <p:sldLayoutId id="2147484344" r:id="rId5"/>
    <p:sldLayoutId id="2147484345" r:id="rId6"/>
    <p:sldLayoutId id="2147484346" r:id="rId7"/>
    <p:sldLayoutId id="2147484347" r:id="rId8"/>
    <p:sldLayoutId id="2147484348" r:id="rId9"/>
  </p:sldLayoutIdLst>
  <p:hf hdr="0" ftr="0" dt="0"/>
  <p:txStyles>
    <p:titleStyle>
      <a:lvl1pPr algn="ctr" rtl="0" eaLnBrk="0" fontAlgn="base" hangingPunct="0">
        <a:spcBef>
          <a:spcPct val="0"/>
        </a:spcBef>
        <a:spcAft>
          <a:spcPct val="0"/>
        </a:spcAft>
        <a:defRPr sz="2000" b="1">
          <a:solidFill>
            <a:schemeClr val="tx2"/>
          </a:solidFill>
          <a:latin typeface="+mj-lt"/>
          <a:ea typeface="MS PGothic" pitchFamily="34" charset="-128"/>
          <a:cs typeface="ＭＳ Ｐゴシック" charset="0"/>
        </a:defRPr>
      </a:lvl1pPr>
      <a:lvl2pPr algn="ctr" rtl="0" eaLnBrk="0" fontAlgn="base" hangingPunct="0">
        <a:spcBef>
          <a:spcPct val="0"/>
        </a:spcBef>
        <a:spcAft>
          <a:spcPct val="0"/>
        </a:spcAft>
        <a:defRPr sz="2000" b="1">
          <a:solidFill>
            <a:schemeClr val="tx2"/>
          </a:solidFill>
          <a:latin typeface="Arial" charset="0"/>
          <a:ea typeface="MS PGothic" pitchFamily="34" charset="-128"/>
          <a:cs typeface="ＭＳ Ｐゴシック" charset="0"/>
        </a:defRPr>
      </a:lvl2pPr>
      <a:lvl3pPr algn="ctr" rtl="0" eaLnBrk="0" fontAlgn="base" hangingPunct="0">
        <a:spcBef>
          <a:spcPct val="0"/>
        </a:spcBef>
        <a:spcAft>
          <a:spcPct val="0"/>
        </a:spcAft>
        <a:defRPr sz="2000" b="1">
          <a:solidFill>
            <a:schemeClr val="tx2"/>
          </a:solidFill>
          <a:latin typeface="Arial" charset="0"/>
          <a:ea typeface="MS PGothic" pitchFamily="34" charset="-128"/>
          <a:cs typeface="ＭＳ Ｐゴシック" charset="0"/>
        </a:defRPr>
      </a:lvl3pPr>
      <a:lvl4pPr algn="ctr" rtl="0" eaLnBrk="0" fontAlgn="base" hangingPunct="0">
        <a:spcBef>
          <a:spcPct val="0"/>
        </a:spcBef>
        <a:spcAft>
          <a:spcPct val="0"/>
        </a:spcAft>
        <a:defRPr sz="2000" b="1">
          <a:solidFill>
            <a:schemeClr val="tx2"/>
          </a:solidFill>
          <a:latin typeface="Arial" charset="0"/>
          <a:ea typeface="MS PGothic" pitchFamily="34" charset="-128"/>
          <a:cs typeface="ＭＳ Ｐゴシック" charset="0"/>
        </a:defRPr>
      </a:lvl4pPr>
      <a:lvl5pPr algn="ctr" rtl="0" eaLnBrk="0" fontAlgn="base" hangingPunct="0">
        <a:spcBef>
          <a:spcPct val="0"/>
        </a:spcBef>
        <a:spcAft>
          <a:spcPct val="0"/>
        </a:spcAft>
        <a:defRPr sz="2000" b="1">
          <a:solidFill>
            <a:schemeClr val="tx2"/>
          </a:solidFill>
          <a:latin typeface="Arial" charset="0"/>
          <a:ea typeface="MS PGothic" pitchFamily="34" charset="-128"/>
          <a:cs typeface="ＭＳ Ｐゴシック" charset="0"/>
        </a:defRPr>
      </a:lvl5pPr>
      <a:lvl6pPr marL="455723" algn="ctr" rtl="0" fontAlgn="base">
        <a:spcBef>
          <a:spcPct val="0"/>
        </a:spcBef>
        <a:spcAft>
          <a:spcPct val="0"/>
        </a:spcAft>
        <a:defRPr sz="2000" b="1">
          <a:solidFill>
            <a:schemeClr val="tx2"/>
          </a:solidFill>
          <a:latin typeface="Arial" charset="0"/>
          <a:cs typeface="Arial" charset="0"/>
        </a:defRPr>
      </a:lvl6pPr>
      <a:lvl7pPr marL="911463" algn="ctr" rtl="0" fontAlgn="base">
        <a:spcBef>
          <a:spcPct val="0"/>
        </a:spcBef>
        <a:spcAft>
          <a:spcPct val="0"/>
        </a:spcAft>
        <a:defRPr sz="2000" b="1">
          <a:solidFill>
            <a:schemeClr val="tx2"/>
          </a:solidFill>
          <a:latin typeface="Arial" charset="0"/>
          <a:cs typeface="Arial" charset="0"/>
        </a:defRPr>
      </a:lvl7pPr>
      <a:lvl8pPr marL="1367200" algn="ctr" rtl="0" fontAlgn="base">
        <a:spcBef>
          <a:spcPct val="0"/>
        </a:spcBef>
        <a:spcAft>
          <a:spcPct val="0"/>
        </a:spcAft>
        <a:defRPr sz="2000" b="1">
          <a:solidFill>
            <a:schemeClr val="tx2"/>
          </a:solidFill>
          <a:latin typeface="Arial" charset="0"/>
          <a:cs typeface="Arial" charset="0"/>
        </a:defRPr>
      </a:lvl8pPr>
      <a:lvl9pPr marL="1822930" algn="ctr" rtl="0" fontAlgn="base">
        <a:spcBef>
          <a:spcPct val="0"/>
        </a:spcBef>
        <a:spcAft>
          <a:spcPct val="0"/>
        </a:spcAft>
        <a:defRPr sz="2000" b="1">
          <a:solidFill>
            <a:schemeClr val="tx2"/>
          </a:solidFill>
          <a:latin typeface="Arial" charset="0"/>
          <a:cs typeface="Arial" charset="0"/>
        </a:defRPr>
      </a:lvl9pPr>
    </p:titleStyle>
    <p:bodyStyle>
      <a:lvl1pPr marL="341810" indent="-341810" algn="l" rtl="0" eaLnBrk="0" fontAlgn="base" hangingPunct="0">
        <a:spcBef>
          <a:spcPct val="20000"/>
        </a:spcBef>
        <a:spcAft>
          <a:spcPct val="0"/>
        </a:spcAft>
        <a:buChar char="•"/>
        <a:defRPr sz="3200">
          <a:solidFill>
            <a:schemeClr val="tx1"/>
          </a:solidFill>
          <a:latin typeface="+mn-lt"/>
          <a:ea typeface="MS PGothic" pitchFamily="34" charset="-128"/>
          <a:cs typeface="MS PGothic" pitchFamily="34" charset="-128"/>
        </a:defRPr>
      </a:lvl1pPr>
      <a:lvl2pPr marL="740559" indent="-284845" algn="l" rtl="0" eaLnBrk="0" fontAlgn="base" hangingPunct="0">
        <a:spcBef>
          <a:spcPct val="20000"/>
        </a:spcBef>
        <a:spcAft>
          <a:spcPct val="0"/>
        </a:spcAft>
        <a:buChar char="–"/>
        <a:defRPr sz="2800">
          <a:solidFill>
            <a:schemeClr val="tx1"/>
          </a:solidFill>
          <a:latin typeface="+mn-lt"/>
          <a:ea typeface="MS PGothic" pitchFamily="34" charset="-128"/>
          <a:cs typeface="+mn-cs"/>
        </a:defRPr>
      </a:lvl2pPr>
      <a:lvl3pPr marL="1139334" indent="-227868" algn="l" rtl="0" eaLnBrk="0" fontAlgn="base" hangingPunct="0">
        <a:spcBef>
          <a:spcPct val="20000"/>
        </a:spcBef>
        <a:spcAft>
          <a:spcPct val="0"/>
        </a:spcAft>
        <a:buChar char="•"/>
        <a:defRPr sz="2400">
          <a:solidFill>
            <a:schemeClr val="tx1"/>
          </a:solidFill>
          <a:latin typeface="+mn-lt"/>
          <a:ea typeface="MS PGothic" pitchFamily="34" charset="-128"/>
          <a:cs typeface="+mn-cs"/>
        </a:defRPr>
      </a:lvl3pPr>
      <a:lvl4pPr marL="1595055" indent="-227868" algn="l" rtl="0" eaLnBrk="0" fontAlgn="base" hangingPunct="0">
        <a:spcBef>
          <a:spcPct val="20000"/>
        </a:spcBef>
        <a:spcAft>
          <a:spcPct val="0"/>
        </a:spcAft>
        <a:buChar char="–"/>
        <a:defRPr sz="2000">
          <a:solidFill>
            <a:schemeClr val="tx1"/>
          </a:solidFill>
          <a:latin typeface="+mn-lt"/>
          <a:ea typeface="MS PGothic" pitchFamily="34" charset="-128"/>
          <a:cs typeface="+mn-cs"/>
        </a:defRPr>
      </a:lvl4pPr>
      <a:lvl5pPr marL="2050791" indent="-227868" algn="l" rtl="0" eaLnBrk="0" fontAlgn="base" hangingPunct="0">
        <a:spcBef>
          <a:spcPct val="20000"/>
        </a:spcBef>
        <a:spcAft>
          <a:spcPct val="0"/>
        </a:spcAft>
        <a:buChar char="»"/>
        <a:defRPr sz="2000">
          <a:solidFill>
            <a:schemeClr val="tx1"/>
          </a:solidFill>
          <a:latin typeface="+mn-lt"/>
          <a:ea typeface="MS PGothic" pitchFamily="34" charset="-128"/>
          <a:cs typeface="+mn-cs"/>
        </a:defRPr>
      </a:lvl5pPr>
      <a:lvl6pPr marL="2506528" indent="-227868" algn="l" rtl="0" fontAlgn="base">
        <a:spcBef>
          <a:spcPct val="20000"/>
        </a:spcBef>
        <a:spcAft>
          <a:spcPct val="0"/>
        </a:spcAft>
        <a:buChar char="»"/>
        <a:defRPr sz="2000">
          <a:solidFill>
            <a:schemeClr val="tx1"/>
          </a:solidFill>
          <a:latin typeface="+mn-lt"/>
          <a:cs typeface="+mn-cs"/>
        </a:defRPr>
      </a:lvl6pPr>
      <a:lvl7pPr marL="2962255" indent="-227868" algn="l" rtl="0" fontAlgn="base">
        <a:spcBef>
          <a:spcPct val="20000"/>
        </a:spcBef>
        <a:spcAft>
          <a:spcPct val="0"/>
        </a:spcAft>
        <a:buChar char="»"/>
        <a:defRPr sz="2000">
          <a:solidFill>
            <a:schemeClr val="tx1"/>
          </a:solidFill>
          <a:latin typeface="+mn-lt"/>
          <a:cs typeface="+mn-cs"/>
        </a:defRPr>
      </a:lvl7pPr>
      <a:lvl8pPr marL="3417992" indent="-227868" algn="l" rtl="0" fontAlgn="base">
        <a:spcBef>
          <a:spcPct val="20000"/>
        </a:spcBef>
        <a:spcAft>
          <a:spcPct val="0"/>
        </a:spcAft>
        <a:buChar char="»"/>
        <a:defRPr sz="2000">
          <a:solidFill>
            <a:schemeClr val="tx1"/>
          </a:solidFill>
          <a:latin typeface="+mn-lt"/>
          <a:cs typeface="+mn-cs"/>
        </a:defRPr>
      </a:lvl8pPr>
      <a:lvl9pPr marL="3873722" indent="-227868"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1463" rtl="0" eaLnBrk="1" latinLnBrk="0" hangingPunct="1">
        <a:defRPr sz="1900" kern="1200">
          <a:solidFill>
            <a:schemeClr val="tx1"/>
          </a:solidFill>
          <a:latin typeface="+mn-lt"/>
          <a:ea typeface="+mn-ea"/>
          <a:cs typeface="+mn-cs"/>
        </a:defRPr>
      </a:lvl1pPr>
      <a:lvl2pPr marL="455723" algn="l" defTabSz="911463" rtl="0" eaLnBrk="1" latinLnBrk="0" hangingPunct="1">
        <a:defRPr sz="1900" kern="1200">
          <a:solidFill>
            <a:schemeClr val="tx1"/>
          </a:solidFill>
          <a:latin typeface="+mn-lt"/>
          <a:ea typeface="+mn-ea"/>
          <a:cs typeface="+mn-cs"/>
        </a:defRPr>
      </a:lvl2pPr>
      <a:lvl3pPr marL="911463" algn="l" defTabSz="911463" rtl="0" eaLnBrk="1" latinLnBrk="0" hangingPunct="1">
        <a:defRPr sz="1900" kern="1200">
          <a:solidFill>
            <a:schemeClr val="tx1"/>
          </a:solidFill>
          <a:latin typeface="+mn-lt"/>
          <a:ea typeface="+mn-ea"/>
          <a:cs typeface="+mn-cs"/>
        </a:defRPr>
      </a:lvl3pPr>
      <a:lvl4pPr marL="1367200" algn="l" defTabSz="911463" rtl="0" eaLnBrk="1" latinLnBrk="0" hangingPunct="1">
        <a:defRPr sz="1900" kern="1200">
          <a:solidFill>
            <a:schemeClr val="tx1"/>
          </a:solidFill>
          <a:latin typeface="+mn-lt"/>
          <a:ea typeface="+mn-ea"/>
          <a:cs typeface="+mn-cs"/>
        </a:defRPr>
      </a:lvl4pPr>
      <a:lvl5pPr marL="1822930" algn="l" defTabSz="911463" rtl="0" eaLnBrk="1" latinLnBrk="0" hangingPunct="1">
        <a:defRPr sz="1900" kern="1200">
          <a:solidFill>
            <a:schemeClr val="tx1"/>
          </a:solidFill>
          <a:latin typeface="+mn-lt"/>
          <a:ea typeface="+mn-ea"/>
          <a:cs typeface="+mn-cs"/>
        </a:defRPr>
      </a:lvl5pPr>
      <a:lvl6pPr marL="2278666" algn="l" defTabSz="911463" rtl="0" eaLnBrk="1" latinLnBrk="0" hangingPunct="1">
        <a:defRPr sz="1900" kern="1200">
          <a:solidFill>
            <a:schemeClr val="tx1"/>
          </a:solidFill>
          <a:latin typeface="+mn-lt"/>
          <a:ea typeface="+mn-ea"/>
          <a:cs typeface="+mn-cs"/>
        </a:defRPr>
      </a:lvl6pPr>
      <a:lvl7pPr marL="2734397" algn="l" defTabSz="911463" rtl="0" eaLnBrk="1" latinLnBrk="0" hangingPunct="1">
        <a:defRPr sz="1900" kern="1200">
          <a:solidFill>
            <a:schemeClr val="tx1"/>
          </a:solidFill>
          <a:latin typeface="+mn-lt"/>
          <a:ea typeface="+mn-ea"/>
          <a:cs typeface="+mn-cs"/>
        </a:defRPr>
      </a:lvl7pPr>
      <a:lvl8pPr marL="3190119" algn="l" defTabSz="911463" rtl="0" eaLnBrk="1" latinLnBrk="0" hangingPunct="1">
        <a:defRPr sz="1900" kern="1200">
          <a:solidFill>
            <a:schemeClr val="tx1"/>
          </a:solidFill>
          <a:latin typeface="+mn-lt"/>
          <a:ea typeface="+mn-ea"/>
          <a:cs typeface="+mn-cs"/>
        </a:defRPr>
      </a:lvl8pPr>
      <a:lvl9pPr marL="3645857" algn="l" defTabSz="911463" rtl="0" eaLnBrk="1" latinLnBrk="0" hangingPunct="1">
        <a:defRPr sz="1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19.png"/><Relationship Id="rId4" Type="http://schemas.microsoft.com/office/2007/relationships/hdphoto" Target="../media/hdphoto1.wdp"/></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18.pn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8.png"/><Relationship Id="rId7"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20.png"/><Relationship Id="rId4" Type="http://schemas.microsoft.com/office/2007/relationships/hdphoto" Target="../media/hdphoto1.wdp"/><Relationship Id="rId9" Type="http://schemas.openxmlformats.org/officeDocument/2006/relationships/image" Target="../media/image22.png"/></Relationships>
</file>

<file path=ppt/slides/_rels/slide19.xml.rels><?xml version="1.0" encoding="UTF-8" standalone="yes"?>
<Relationships xmlns="http://schemas.openxmlformats.org/package/2006/relationships"><Relationship Id="rId8" Type="http://schemas.openxmlformats.org/officeDocument/2006/relationships/hyperlink" Target="https://ibm-cloud-architecture.github.io/refarch-kc-order-ms/" TargetMode="External"/><Relationship Id="rId3" Type="http://schemas.openxmlformats.org/officeDocument/2006/relationships/image" Target="../media/image16.png"/><Relationship Id="rId7"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19.png"/><Relationship Id="rId5" Type="http://schemas.microsoft.com/office/2007/relationships/hdphoto" Target="../media/hdphoto1.wdp"/><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0.xml.rels><?xml version="1.0" encoding="UTF-8" standalone="yes"?>
<Relationships xmlns="http://schemas.openxmlformats.org/package/2006/relationships"><Relationship Id="rId3" Type="http://schemas.openxmlformats.org/officeDocument/2006/relationships/hyperlink" Target="https://www.cs.cornell.edu/andru/cs711/2002fa/reading/sagas.pdf" TargetMode="External"/><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11.xml"/><Relationship Id="rId6" Type="http://schemas.openxmlformats.org/officeDocument/2006/relationships/image" Target="../media/image16.png"/><Relationship Id="rId5" Type="http://schemas.openxmlformats.org/officeDocument/2006/relationships/image" Target="../media/image23.tiff"/><Relationship Id="rId4" Type="http://schemas.microsoft.com/office/2007/relationships/hdphoto" Target="../media/hdphoto1.wdp"/></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11.xml"/><Relationship Id="rId6" Type="http://schemas.openxmlformats.org/officeDocument/2006/relationships/image" Target="../media/image23.tiff"/><Relationship Id="rId5" Type="http://schemas.microsoft.com/office/2007/relationships/hdphoto" Target="../media/hdphoto1.wdp"/><Relationship Id="rId4" Type="http://schemas.openxmlformats.org/officeDocument/2006/relationships/image" Target="../media/image18.png"/></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11.xml"/><Relationship Id="rId6" Type="http://schemas.openxmlformats.org/officeDocument/2006/relationships/image" Target="../media/image23.tiff"/><Relationship Id="rId5" Type="http://schemas.microsoft.com/office/2007/relationships/hdphoto" Target="../media/hdphoto1.wdp"/><Relationship Id="rId4" Type="http://schemas.openxmlformats.org/officeDocument/2006/relationships/image" Target="../media/image18.png"/></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11.xml"/><Relationship Id="rId4" Type="http://schemas.microsoft.com/office/2007/relationships/hdphoto" Target="../media/hdphoto1.wdp"/></Relationships>
</file>

<file path=ppt/slides/_rels/slide2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tiff"/><Relationship Id="rId4" Type="http://schemas.openxmlformats.org/officeDocument/2006/relationships/image" Target="../media/image26.emf"/><Relationship Id="rId9" Type="http://schemas.openxmlformats.org/officeDocument/2006/relationships/image" Target="../media/image31.png"/></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12.tiff"/><Relationship Id="rId3" Type="http://schemas.openxmlformats.org/officeDocument/2006/relationships/image" Target="../media/image7.tiff"/><Relationship Id="rId7" Type="http://schemas.openxmlformats.org/officeDocument/2006/relationships/image" Target="../media/image11.tiff"/><Relationship Id="rId2" Type="http://schemas.openxmlformats.org/officeDocument/2006/relationships/image" Target="../media/image6.tiff"/><Relationship Id="rId1" Type="http://schemas.openxmlformats.org/officeDocument/2006/relationships/slideLayout" Target="../slideLayouts/slideLayout2.xml"/><Relationship Id="rId6" Type="http://schemas.openxmlformats.org/officeDocument/2006/relationships/image" Target="../media/image10.tiff"/><Relationship Id="rId5" Type="http://schemas.openxmlformats.org/officeDocument/2006/relationships/image" Target="../media/image9.tiff"/><Relationship Id="rId4" Type="http://schemas.openxmlformats.org/officeDocument/2006/relationships/image" Target="../media/image8.tif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microsoft.com/office/2007/relationships/hdphoto" Target="../media/hdphoto1.wdp"/></Relationships>
</file>

<file path=ppt/slides/_rels/slide3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23.tiff"/><Relationship Id="rId4" Type="http://schemas.microsoft.com/office/2007/relationships/hdphoto" Target="../media/hdphoto1.wdp"/></Relationships>
</file>

<file path=ppt/slides/_rels/slide3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23.tiff"/><Relationship Id="rId4" Type="http://schemas.microsoft.com/office/2007/relationships/hdphoto" Target="../media/hdphoto1.wdp"/></Relationships>
</file>

<file path=ppt/slides/_rels/slide3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microsoft.com/office/2007/relationships/hdphoto" Target="../media/hdphoto1.wdp"/></Relationships>
</file>

<file path=ppt/slides/_rels/slide3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microsoft.com/office/2007/relationships/hdphoto" Target="../media/hdphoto1.wdp"/></Relationships>
</file>

<file path=ppt/slides/_rels/slide3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32.png"/></Relationships>
</file>

<file path=ppt/slides/_rels/slide3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4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4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4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4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50.xml.rels><?xml version="1.0" encoding="UTF-8" standalone="yes"?>
<Relationships xmlns="http://schemas.openxmlformats.org/package/2006/relationships"><Relationship Id="rId8" Type="http://schemas.openxmlformats.org/officeDocument/2006/relationships/image" Target="../media/image12.tiff"/><Relationship Id="rId3" Type="http://schemas.openxmlformats.org/officeDocument/2006/relationships/image" Target="../media/image7.tiff"/><Relationship Id="rId7" Type="http://schemas.openxmlformats.org/officeDocument/2006/relationships/image" Target="../media/image11.tiff"/><Relationship Id="rId2" Type="http://schemas.openxmlformats.org/officeDocument/2006/relationships/image" Target="../media/image6.tiff"/><Relationship Id="rId1" Type="http://schemas.openxmlformats.org/officeDocument/2006/relationships/slideLayout" Target="../slideLayouts/slideLayout2.xml"/><Relationship Id="rId6" Type="http://schemas.openxmlformats.org/officeDocument/2006/relationships/image" Target="../media/image10.tiff"/><Relationship Id="rId5" Type="http://schemas.openxmlformats.org/officeDocument/2006/relationships/image" Target="../media/image9.tiff"/><Relationship Id="rId4" Type="http://schemas.openxmlformats.org/officeDocument/2006/relationships/image" Target="../media/image8.tiff"/></Relationships>
</file>

<file path=ppt/slides/_rels/slide5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5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53.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35.jpe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19.png"/></Relationships>
</file>

<file path=ppt/slides/_rels/slide5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5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36.png"/><Relationship Id="rId4" Type="http://schemas.openxmlformats.org/officeDocument/2006/relationships/image" Target="../media/image19.png"/></Relationships>
</file>

<file path=ppt/slides/_rels/slide5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36.png"/><Relationship Id="rId4" Type="http://schemas.openxmlformats.org/officeDocument/2006/relationships/image" Target="../media/image19.png"/></Relationships>
</file>

<file path=ppt/slides/_rels/slide5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19.png"/></Relationships>
</file>

<file path=ppt/slides/_rels/slide58.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18.png"/><Relationship Id="rId7" Type="http://schemas.openxmlformats.org/officeDocument/2006/relationships/image" Target="../media/image30.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19.png"/><Relationship Id="rId4" Type="http://schemas.microsoft.com/office/2007/relationships/hdphoto" Target="../media/hdphoto1.wdp"/></Relationships>
</file>

<file path=ppt/slides/_rels/slide5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39.tiff"/><Relationship Id="rId4" Type="http://schemas.openxmlformats.org/officeDocument/2006/relationships/image" Target="../media/image30.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19.png"/><Relationship Id="rId4" Type="http://schemas.openxmlformats.org/officeDocument/2006/relationships/image" Target="../media/image40.gif"/></Relationships>
</file>

<file path=ppt/slides/_rels/slide6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41.pn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6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16.png"/><Relationship Id="rId4" Type="http://schemas.microsoft.com/office/2007/relationships/hdphoto" Target="../media/hdphoto1.wdp"/></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1.xml"/></Relationships>
</file>

<file path=ppt/slides/_rels/slide6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2.xml"/><Relationship Id="rId1" Type="http://schemas.openxmlformats.org/officeDocument/2006/relationships/slideLayout" Target="../slideLayouts/slideLayout11.xml"/></Relationships>
</file>

<file path=ppt/slides/_rels/slide6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3.xml"/><Relationship Id="rId1" Type="http://schemas.openxmlformats.org/officeDocument/2006/relationships/slideLayout" Target="../slideLayouts/slideLayout11.xml"/></Relationships>
</file>

<file path=ppt/slides/_rels/slide68.xml.rels><?xml version="1.0" encoding="UTF-8" standalone="yes"?>
<Relationships xmlns="http://schemas.openxmlformats.org/package/2006/relationships"><Relationship Id="rId3" Type="http://schemas.openxmlformats.org/officeDocument/2006/relationships/hyperlink" Target="https://ibm-cloud-architecture.github.io/refarch-kc/avro/avro/" TargetMode="External"/><Relationship Id="rId2" Type="http://schemas.openxmlformats.org/officeDocument/2006/relationships/image" Target="../media/image21.png"/><Relationship Id="rId1" Type="http://schemas.openxmlformats.org/officeDocument/2006/relationships/slideLayout" Target="../slideLayouts/slideLayout11.xml"/></Relationships>
</file>

<file path=ppt/slides/_rels/slide6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4.xml"/><Relationship Id="rId1" Type="http://schemas.openxmlformats.org/officeDocument/2006/relationships/slideLayout" Target="../slideLayouts/slideLayout11.xml"/><Relationship Id="rId6" Type="http://schemas.openxmlformats.org/officeDocument/2006/relationships/image" Target="../media/image44.png"/><Relationship Id="rId5" Type="http://schemas.openxmlformats.org/officeDocument/2006/relationships/image" Target="../media/image43.tiff"/><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5.xml"/><Relationship Id="rId1" Type="http://schemas.openxmlformats.org/officeDocument/2006/relationships/slideLayout" Target="../slideLayouts/slideLayout11.xml"/><Relationship Id="rId4" Type="http://schemas.microsoft.com/office/2007/relationships/hdphoto" Target="../media/hdphoto1.wdp"/></Relationships>
</file>

<file path=ppt/slides/_rels/slide7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1.xml"/></Relationships>
</file>

<file path=ppt/slides/_rels/slide7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6.xml"/><Relationship Id="rId1" Type="http://schemas.openxmlformats.org/officeDocument/2006/relationships/slideLayout" Target="../slideLayouts/slideLayout21.xml"/><Relationship Id="rId4" Type="http://schemas.openxmlformats.org/officeDocument/2006/relationships/image" Target="../media/image43.tiff"/></Relationships>
</file>

<file path=ppt/slides/_rels/slide7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7.xml"/><Relationship Id="rId1" Type="http://schemas.openxmlformats.org/officeDocument/2006/relationships/slideLayout" Target="../slideLayouts/slideLayout21.xml"/></Relationships>
</file>

<file path=ppt/slides/_rels/slide7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1.xml"/></Relationships>
</file>

<file path=ppt/slides/_rels/slide7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8.png"/><Relationship Id="rId1" Type="http://schemas.openxmlformats.org/officeDocument/2006/relationships/slideLayout" Target="../slideLayouts/slideLayout21.xml"/><Relationship Id="rId4" Type="http://schemas.openxmlformats.org/officeDocument/2006/relationships/image" Target="../media/image45.png"/></Relationships>
</file>

<file path=ppt/slides/_rels/slide7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8.png"/><Relationship Id="rId1" Type="http://schemas.openxmlformats.org/officeDocument/2006/relationships/slideLayout" Target="../slideLayouts/slideLayout21.xml"/></Relationships>
</file>

<file path=ppt/slides/_rels/slide7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8.png"/><Relationship Id="rId1" Type="http://schemas.openxmlformats.org/officeDocument/2006/relationships/slideLayout" Target="../slideLayouts/slideLayout21.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8.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a:xfrm>
            <a:off x="964061" y="1477007"/>
            <a:ext cx="7924800" cy="3756837"/>
          </a:xfrm>
        </p:spPr>
        <p:txBody>
          <a:bodyPr/>
          <a:lstStyle/>
          <a:p>
            <a:r>
              <a:rPr lang="en-US" sz="3733" dirty="0">
                <a:solidFill>
                  <a:schemeClr val="bg1"/>
                </a:solidFill>
              </a:rPr>
              <a:t>Event Driven Architecture</a:t>
            </a:r>
          </a:p>
          <a:p>
            <a:endParaRPr lang="en-US" sz="1600" dirty="0">
              <a:solidFill>
                <a:schemeClr val="bg1"/>
              </a:solidFill>
            </a:endParaRPr>
          </a:p>
          <a:p>
            <a:r>
              <a:rPr lang="en-US" sz="1600" dirty="0">
                <a:solidFill>
                  <a:schemeClr val="bg1"/>
                </a:solidFill>
              </a:rPr>
              <a:t>Diagrams</a:t>
            </a:r>
            <a:endParaRPr lang="en-US" sz="2133" dirty="0">
              <a:solidFill>
                <a:schemeClr val="bg1"/>
              </a:solidFill>
            </a:endParaRPr>
          </a:p>
        </p:txBody>
      </p:sp>
    </p:spTree>
    <p:extLst>
      <p:ext uri="{BB962C8B-B14F-4D97-AF65-F5344CB8AC3E}">
        <p14:creationId xmlns:p14="http://schemas.microsoft.com/office/powerpoint/2010/main" val="1719057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mp:transition xmlns:mp="http://schemas.microsoft.com/office/mac/powerpoint/2008/main" spd="med"/>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22CC6-6916-8A43-AF28-E6DD31A46BCD}"/>
              </a:ext>
            </a:extLst>
          </p:cNvPr>
          <p:cNvSpPr>
            <a:spLocks noGrp="1"/>
          </p:cNvSpPr>
          <p:nvPr>
            <p:ph type="title"/>
          </p:nvPr>
        </p:nvSpPr>
        <p:spPr/>
        <p:txBody>
          <a:bodyPr/>
          <a:lstStyle/>
          <a:p>
            <a:r>
              <a:rPr lang="en-US"/>
              <a:t>Command Query Responsibility Segregation Pattern</a:t>
            </a:r>
          </a:p>
        </p:txBody>
      </p:sp>
      <p:sp>
        <p:nvSpPr>
          <p:cNvPr id="4" name="Slide Number Placeholder 3">
            <a:extLst>
              <a:ext uri="{FF2B5EF4-FFF2-40B4-BE49-F238E27FC236}">
                <a16:creationId xmlns:a16="http://schemas.microsoft.com/office/drawing/2014/main" id="{22D2D1DC-BA04-9E43-8B5E-DB32F4DBC9DC}"/>
              </a:ext>
            </a:extLst>
          </p:cNvPr>
          <p:cNvSpPr>
            <a:spLocks noGrp="1"/>
          </p:cNvSpPr>
          <p:nvPr>
            <p:ph type="sldNum" sz="quarter" idx="12"/>
          </p:nvPr>
        </p:nvSpPr>
        <p:spPr/>
        <p:txBody>
          <a:bodyPr/>
          <a:lstStyle/>
          <a:p>
            <a:fld id="{E9549862-13E2-C34D-815E-8545BD36FC59}" type="slidenum">
              <a:rPr lang="en-US" smtClean="0">
                <a:solidFill>
                  <a:srgbClr val="6D7777"/>
                </a:solidFill>
              </a:rPr>
              <a:pPr/>
              <a:t>10</a:t>
            </a:fld>
            <a:endParaRPr lang="en-US">
              <a:solidFill>
                <a:srgbClr val="6D7777"/>
              </a:solidFill>
            </a:endParaRPr>
          </a:p>
        </p:txBody>
      </p:sp>
      <p:sp>
        <p:nvSpPr>
          <p:cNvPr id="5" name="Rectangle 4">
            <a:extLst>
              <a:ext uri="{FF2B5EF4-FFF2-40B4-BE49-F238E27FC236}">
                <a16:creationId xmlns:a16="http://schemas.microsoft.com/office/drawing/2014/main" id="{49FBB146-15E9-D94F-B15B-70468AB1DE48}"/>
              </a:ext>
            </a:extLst>
          </p:cNvPr>
          <p:cNvSpPr/>
          <p:nvPr/>
        </p:nvSpPr>
        <p:spPr>
          <a:xfrm>
            <a:off x="1287278" y="1991854"/>
            <a:ext cx="4051554" cy="24277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rgbClr val="7030A0"/>
                </a:solidFill>
              </a:rPr>
              <a:t>Order MS</a:t>
            </a:r>
          </a:p>
        </p:txBody>
      </p:sp>
      <p:sp>
        <p:nvSpPr>
          <p:cNvPr id="6" name="Rectangle 5">
            <a:extLst>
              <a:ext uri="{FF2B5EF4-FFF2-40B4-BE49-F238E27FC236}">
                <a16:creationId xmlns:a16="http://schemas.microsoft.com/office/drawing/2014/main" id="{652F3A6E-0E89-C54F-A3BA-C1973DE3623C}"/>
              </a:ext>
            </a:extLst>
          </p:cNvPr>
          <p:cNvSpPr/>
          <p:nvPr/>
        </p:nvSpPr>
        <p:spPr>
          <a:xfrm>
            <a:off x="1287279" y="1638955"/>
            <a:ext cx="4051553" cy="351980"/>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solidFill>
                  <a:srgbClr val="7030A0"/>
                </a:solidFill>
              </a:rPr>
              <a:t>CRUD Q APIS</a:t>
            </a:r>
          </a:p>
        </p:txBody>
      </p:sp>
      <p:sp>
        <p:nvSpPr>
          <p:cNvPr id="7" name="Can 6">
            <a:extLst>
              <a:ext uri="{FF2B5EF4-FFF2-40B4-BE49-F238E27FC236}">
                <a16:creationId xmlns:a16="http://schemas.microsoft.com/office/drawing/2014/main" id="{E6D4EA1D-6A39-714A-9E5C-421D88572842}"/>
              </a:ext>
            </a:extLst>
          </p:cNvPr>
          <p:cNvSpPr/>
          <p:nvPr/>
        </p:nvSpPr>
        <p:spPr>
          <a:xfrm>
            <a:off x="2521182" y="5100107"/>
            <a:ext cx="791874" cy="620377"/>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accent1">
                    <a:lumMod val="25000"/>
                  </a:schemeClr>
                </a:solidFill>
              </a:rPr>
              <a:t>Data</a:t>
            </a:r>
          </a:p>
        </p:txBody>
      </p:sp>
      <p:cxnSp>
        <p:nvCxnSpPr>
          <p:cNvPr id="17" name="Elbow Connector 16">
            <a:extLst>
              <a:ext uri="{FF2B5EF4-FFF2-40B4-BE49-F238E27FC236}">
                <a16:creationId xmlns:a16="http://schemas.microsoft.com/office/drawing/2014/main" id="{D60615A1-C07C-574B-8914-B23B50FE973A}"/>
              </a:ext>
            </a:extLst>
          </p:cNvPr>
          <p:cNvCxnSpPr>
            <a:cxnSpLocks/>
            <a:stCxn id="23" idx="2"/>
            <a:endCxn id="7" idx="2"/>
          </p:cNvCxnSpPr>
          <p:nvPr/>
        </p:nvCxnSpPr>
        <p:spPr>
          <a:xfrm rot="16200000" flipH="1">
            <a:off x="1501838" y="4390951"/>
            <a:ext cx="1786745" cy="251944"/>
          </a:xfrm>
          <a:prstGeom prst="bentConnector2">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a:extLst>
              <a:ext uri="{FF2B5EF4-FFF2-40B4-BE49-F238E27FC236}">
                <a16:creationId xmlns:a16="http://schemas.microsoft.com/office/drawing/2014/main" id="{7D56AFAC-2CD1-A642-AA7C-39C8D2B4C041}"/>
              </a:ext>
            </a:extLst>
          </p:cNvPr>
          <p:cNvCxnSpPr>
            <a:cxnSpLocks/>
            <a:stCxn id="23" idx="2"/>
            <a:endCxn id="21" idx="0"/>
          </p:cNvCxnSpPr>
          <p:nvPr/>
        </p:nvCxnSpPr>
        <p:spPr>
          <a:xfrm rot="16200000" flipH="1">
            <a:off x="2266455" y="3626334"/>
            <a:ext cx="961183" cy="955616"/>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21" name="Picture 20">
            <a:extLst>
              <a:ext uri="{FF2B5EF4-FFF2-40B4-BE49-F238E27FC236}">
                <a16:creationId xmlns:a16="http://schemas.microsoft.com/office/drawing/2014/main" id="{1ED7075D-9C87-E141-9F8D-B848A9CE30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48378" y="4584734"/>
            <a:ext cx="552951" cy="386793"/>
          </a:xfrm>
          <a:prstGeom prst="rect">
            <a:avLst/>
          </a:prstGeom>
        </p:spPr>
      </p:pic>
      <p:sp>
        <p:nvSpPr>
          <p:cNvPr id="23" name="Rectangle 22">
            <a:extLst>
              <a:ext uri="{FF2B5EF4-FFF2-40B4-BE49-F238E27FC236}">
                <a16:creationId xmlns:a16="http://schemas.microsoft.com/office/drawing/2014/main" id="{AA5F1FD6-A860-DE41-98AA-8D336AB8C2BF}"/>
              </a:ext>
            </a:extLst>
          </p:cNvPr>
          <p:cNvSpPr/>
          <p:nvPr/>
        </p:nvSpPr>
        <p:spPr>
          <a:xfrm>
            <a:off x="1501896" y="2487800"/>
            <a:ext cx="1534683" cy="1135751"/>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a:solidFill>
                  <a:schemeClr val="accent1">
                    <a:lumMod val="25000"/>
                  </a:schemeClr>
                </a:solidFill>
              </a:rPr>
              <a:t>Write Model</a:t>
            </a:r>
          </a:p>
        </p:txBody>
      </p:sp>
      <p:sp>
        <p:nvSpPr>
          <p:cNvPr id="29" name="Rectangle 28">
            <a:extLst>
              <a:ext uri="{FF2B5EF4-FFF2-40B4-BE49-F238E27FC236}">
                <a16:creationId xmlns:a16="http://schemas.microsoft.com/office/drawing/2014/main" id="{702A55A4-0E03-D84F-A039-3816CD8BFE81}"/>
              </a:ext>
            </a:extLst>
          </p:cNvPr>
          <p:cNvSpPr/>
          <p:nvPr/>
        </p:nvSpPr>
        <p:spPr>
          <a:xfrm>
            <a:off x="3444802" y="2497965"/>
            <a:ext cx="1534683" cy="1135751"/>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a:solidFill>
                  <a:schemeClr val="accent1">
                    <a:lumMod val="25000"/>
                  </a:schemeClr>
                </a:solidFill>
              </a:rPr>
              <a:t>Read Model</a:t>
            </a:r>
          </a:p>
        </p:txBody>
      </p:sp>
      <p:cxnSp>
        <p:nvCxnSpPr>
          <p:cNvPr id="35" name="Elbow Connector 34">
            <a:extLst>
              <a:ext uri="{FF2B5EF4-FFF2-40B4-BE49-F238E27FC236}">
                <a16:creationId xmlns:a16="http://schemas.microsoft.com/office/drawing/2014/main" id="{39D41698-DC50-1847-ADC3-CF8FA3D5C347}"/>
              </a:ext>
            </a:extLst>
          </p:cNvPr>
          <p:cNvCxnSpPr>
            <a:cxnSpLocks/>
            <a:stCxn id="21" idx="3"/>
            <a:endCxn id="29" idx="2"/>
          </p:cNvCxnSpPr>
          <p:nvPr/>
        </p:nvCxnSpPr>
        <p:spPr>
          <a:xfrm flipV="1">
            <a:off x="3501329" y="3633716"/>
            <a:ext cx="710815" cy="1144415"/>
          </a:xfrm>
          <a:prstGeom prst="bentConnector2">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9" name="Can 38">
            <a:extLst>
              <a:ext uri="{FF2B5EF4-FFF2-40B4-BE49-F238E27FC236}">
                <a16:creationId xmlns:a16="http://schemas.microsoft.com/office/drawing/2014/main" id="{60F95CCF-425B-4040-8307-93512CB037F9}"/>
              </a:ext>
            </a:extLst>
          </p:cNvPr>
          <p:cNvSpPr/>
          <p:nvPr/>
        </p:nvSpPr>
        <p:spPr>
          <a:xfrm>
            <a:off x="5598095" y="2919398"/>
            <a:ext cx="1053717" cy="572655"/>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accent1">
                    <a:lumMod val="25000"/>
                  </a:schemeClr>
                </a:solidFill>
              </a:rPr>
              <a:t>Projection</a:t>
            </a:r>
          </a:p>
        </p:txBody>
      </p:sp>
      <p:cxnSp>
        <p:nvCxnSpPr>
          <p:cNvPr id="40" name="Elbow Connector 39">
            <a:extLst>
              <a:ext uri="{FF2B5EF4-FFF2-40B4-BE49-F238E27FC236}">
                <a16:creationId xmlns:a16="http://schemas.microsoft.com/office/drawing/2014/main" id="{8FF0482E-D12A-0147-BA60-8B519B01DE5D}"/>
              </a:ext>
            </a:extLst>
          </p:cNvPr>
          <p:cNvCxnSpPr>
            <a:cxnSpLocks/>
            <a:stCxn id="29" idx="3"/>
            <a:endCxn id="39" idx="2"/>
          </p:cNvCxnSpPr>
          <p:nvPr/>
        </p:nvCxnSpPr>
        <p:spPr>
          <a:xfrm>
            <a:off x="4979485" y="3065841"/>
            <a:ext cx="618610" cy="139885"/>
          </a:xfrm>
          <a:prstGeom prst="bentConnector3">
            <a:avLst>
              <a:gd name="adj1" fmla="val 5000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3" name="Elbow Connector 42">
            <a:extLst>
              <a:ext uri="{FF2B5EF4-FFF2-40B4-BE49-F238E27FC236}">
                <a16:creationId xmlns:a16="http://schemas.microsoft.com/office/drawing/2014/main" id="{2E125718-05B2-5F4D-81F6-7012330781DA}"/>
              </a:ext>
            </a:extLst>
          </p:cNvPr>
          <p:cNvCxnSpPr>
            <a:cxnSpLocks/>
            <a:stCxn id="6" idx="2"/>
            <a:endCxn id="23" idx="0"/>
          </p:cNvCxnSpPr>
          <p:nvPr/>
        </p:nvCxnSpPr>
        <p:spPr>
          <a:xfrm rot="5400000">
            <a:off x="2542715" y="1717458"/>
            <a:ext cx="496865" cy="1043818"/>
          </a:xfrm>
          <a:prstGeom prst="bentConnector3">
            <a:avLst>
              <a:gd name="adj1" fmla="val 5000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6" name="Elbow Connector 45">
            <a:extLst>
              <a:ext uri="{FF2B5EF4-FFF2-40B4-BE49-F238E27FC236}">
                <a16:creationId xmlns:a16="http://schemas.microsoft.com/office/drawing/2014/main" id="{80BCCCFF-2BCB-7E49-9076-A9C02AB9A13B}"/>
              </a:ext>
            </a:extLst>
          </p:cNvPr>
          <p:cNvCxnSpPr>
            <a:cxnSpLocks/>
            <a:stCxn id="6" idx="2"/>
            <a:endCxn id="29" idx="0"/>
          </p:cNvCxnSpPr>
          <p:nvPr/>
        </p:nvCxnSpPr>
        <p:spPr>
          <a:xfrm rot="16200000" flipH="1">
            <a:off x="3509085" y="1794906"/>
            <a:ext cx="507030" cy="899088"/>
          </a:xfrm>
          <a:prstGeom prst="bentConnector3">
            <a:avLst>
              <a:gd name="adj1" fmla="val 50000"/>
            </a:avLst>
          </a:prstGeom>
          <a:ln cap="rnd">
            <a:solidFill>
              <a:srgbClr val="7030A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4C6C5CFA-76D9-0448-995C-FB347D8EC695}"/>
              </a:ext>
            </a:extLst>
          </p:cNvPr>
          <p:cNvSpPr txBox="1"/>
          <p:nvPr/>
        </p:nvSpPr>
        <p:spPr>
          <a:xfrm>
            <a:off x="2718538" y="4114557"/>
            <a:ext cx="889987" cy="369332"/>
          </a:xfrm>
          <a:prstGeom prst="rect">
            <a:avLst/>
          </a:prstGeom>
          <a:noFill/>
        </p:spPr>
        <p:txBody>
          <a:bodyPr wrap="none" rtlCol="0">
            <a:spAutoFit/>
          </a:bodyPr>
          <a:lstStyle/>
          <a:p>
            <a:r>
              <a:rPr lang="en-US">
                <a:solidFill>
                  <a:schemeClr val="accent1">
                    <a:lumMod val="25000"/>
                  </a:schemeClr>
                </a:solidFill>
              </a:rPr>
              <a:t>Events</a:t>
            </a:r>
          </a:p>
        </p:txBody>
      </p:sp>
      <p:pic>
        <p:nvPicPr>
          <p:cNvPr id="18" name="Picture 17">
            <a:extLst>
              <a:ext uri="{FF2B5EF4-FFF2-40B4-BE49-F238E27FC236}">
                <a16:creationId xmlns:a16="http://schemas.microsoft.com/office/drawing/2014/main" id="{549BE260-9323-894B-AD18-22DBBDAE091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27269" y="4721551"/>
            <a:ext cx="552951" cy="386793"/>
          </a:xfrm>
          <a:prstGeom prst="rect">
            <a:avLst/>
          </a:prstGeom>
        </p:spPr>
      </p:pic>
      <p:pic>
        <p:nvPicPr>
          <p:cNvPr id="19" name="Picture 18">
            <a:extLst>
              <a:ext uri="{FF2B5EF4-FFF2-40B4-BE49-F238E27FC236}">
                <a16:creationId xmlns:a16="http://schemas.microsoft.com/office/drawing/2014/main" id="{A4806128-D0FB-E84D-82BF-1214F64E50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03744" y="5025648"/>
            <a:ext cx="552951" cy="386793"/>
          </a:xfrm>
          <a:prstGeom prst="rect">
            <a:avLst/>
          </a:prstGeom>
        </p:spPr>
      </p:pic>
      <p:cxnSp>
        <p:nvCxnSpPr>
          <p:cNvPr id="22" name="Elbow Connector 21">
            <a:extLst>
              <a:ext uri="{FF2B5EF4-FFF2-40B4-BE49-F238E27FC236}">
                <a16:creationId xmlns:a16="http://schemas.microsoft.com/office/drawing/2014/main" id="{3088BA32-2E52-A74D-B485-A76C85A234D6}"/>
              </a:ext>
            </a:extLst>
          </p:cNvPr>
          <p:cNvCxnSpPr>
            <a:cxnSpLocks/>
            <a:stCxn id="18" idx="1"/>
          </p:cNvCxnSpPr>
          <p:nvPr/>
        </p:nvCxnSpPr>
        <p:spPr>
          <a:xfrm rot="10800000">
            <a:off x="4206815" y="3633716"/>
            <a:ext cx="620454" cy="1281232"/>
          </a:xfrm>
          <a:prstGeom prst="bentConnector2">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14FF4F76-7722-A942-AF41-1A0675063B33}"/>
              </a:ext>
            </a:extLst>
          </p:cNvPr>
          <p:cNvSpPr txBox="1"/>
          <p:nvPr/>
        </p:nvSpPr>
        <p:spPr>
          <a:xfrm>
            <a:off x="5598095" y="4840982"/>
            <a:ext cx="2172390" cy="369332"/>
          </a:xfrm>
          <a:prstGeom prst="rect">
            <a:avLst/>
          </a:prstGeom>
          <a:noFill/>
        </p:spPr>
        <p:txBody>
          <a:bodyPr wrap="none" rtlCol="0">
            <a:spAutoFit/>
          </a:bodyPr>
          <a:lstStyle/>
          <a:p>
            <a:r>
              <a:rPr lang="en-US">
                <a:solidFill>
                  <a:schemeClr val="accent1">
                    <a:lumMod val="25000"/>
                  </a:schemeClr>
                </a:solidFill>
              </a:rPr>
              <a:t>Other subscriptions</a:t>
            </a:r>
          </a:p>
        </p:txBody>
      </p:sp>
    </p:spTree>
    <p:extLst>
      <p:ext uri="{BB962C8B-B14F-4D97-AF65-F5344CB8AC3E}">
        <p14:creationId xmlns:p14="http://schemas.microsoft.com/office/powerpoint/2010/main" val="13948579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Can 62">
            <a:extLst>
              <a:ext uri="{FF2B5EF4-FFF2-40B4-BE49-F238E27FC236}">
                <a16:creationId xmlns:a16="http://schemas.microsoft.com/office/drawing/2014/main" id="{F15100D8-BF6D-DE4B-A477-932222EAA7CB}"/>
              </a:ext>
            </a:extLst>
          </p:cNvPr>
          <p:cNvSpPr/>
          <p:nvPr/>
        </p:nvSpPr>
        <p:spPr>
          <a:xfrm>
            <a:off x="8875384" y="3209706"/>
            <a:ext cx="1053717" cy="572655"/>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accent1">
                    <a:lumMod val="25000"/>
                  </a:schemeClr>
                </a:solidFill>
              </a:rPr>
              <a:t>Projection</a:t>
            </a:r>
          </a:p>
        </p:txBody>
      </p:sp>
      <p:sp>
        <p:nvSpPr>
          <p:cNvPr id="62" name="Rectangle 61">
            <a:extLst>
              <a:ext uri="{FF2B5EF4-FFF2-40B4-BE49-F238E27FC236}">
                <a16:creationId xmlns:a16="http://schemas.microsoft.com/office/drawing/2014/main" id="{0009B9D9-576F-3248-92BB-7F246EEE4172}"/>
              </a:ext>
            </a:extLst>
          </p:cNvPr>
          <p:cNvSpPr/>
          <p:nvPr/>
        </p:nvSpPr>
        <p:spPr>
          <a:xfrm>
            <a:off x="6690308" y="1885846"/>
            <a:ext cx="2100545" cy="2266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rgbClr val="7030A0"/>
                </a:solidFill>
              </a:rPr>
              <a:t>Order Query MS</a:t>
            </a:r>
          </a:p>
        </p:txBody>
      </p:sp>
      <p:sp>
        <p:nvSpPr>
          <p:cNvPr id="51" name="Can 50">
            <a:extLst>
              <a:ext uri="{FF2B5EF4-FFF2-40B4-BE49-F238E27FC236}">
                <a16:creationId xmlns:a16="http://schemas.microsoft.com/office/drawing/2014/main" id="{F4C756E9-20D0-B443-818F-2CC193583C39}"/>
              </a:ext>
            </a:extLst>
          </p:cNvPr>
          <p:cNvSpPr/>
          <p:nvPr/>
        </p:nvSpPr>
        <p:spPr>
          <a:xfrm>
            <a:off x="8791721" y="3379352"/>
            <a:ext cx="1053717" cy="572655"/>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accent1">
                    <a:lumMod val="25000"/>
                  </a:schemeClr>
                </a:solidFill>
              </a:rPr>
              <a:t>Projection</a:t>
            </a:r>
          </a:p>
        </p:txBody>
      </p:sp>
      <p:sp>
        <p:nvSpPr>
          <p:cNvPr id="48" name="Rectangle 47">
            <a:extLst>
              <a:ext uri="{FF2B5EF4-FFF2-40B4-BE49-F238E27FC236}">
                <a16:creationId xmlns:a16="http://schemas.microsoft.com/office/drawing/2014/main" id="{41B41FD9-3888-7D48-AC06-11F51A5406E4}"/>
              </a:ext>
            </a:extLst>
          </p:cNvPr>
          <p:cNvSpPr/>
          <p:nvPr/>
        </p:nvSpPr>
        <p:spPr>
          <a:xfrm>
            <a:off x="6587357" y="2052229"/>
            <a:ext cx="2100545" cy="2266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rgbClr val="7030A0"/>
                </a:solidFill>
              </a:rPr>
              <a:t>Order Query MS</a:t>
            </a:r>
          </a:p>
        </p:txBody>
      </p:sp>
      <p:sp>
        <p:nvSpPr>
          <p:cNvPr id="22" name="Rectangle 21">
            <a:extLst>
              <a:ext uri="{FF2B5EF4-FFF2-40B4-BE49-F238E27FC236}">
                <a16:creationId xmlns:a16="http://schemas.microsoft.com/office/drawing/2014/main" id="{50C954D5-D4BF-434C-9B66-9E8E1C1944EC}"/>
              </a:ext>
            </a:extLst>
          </p:cNvPr>
          <p:cNvSpPr/>
          <p:nvPr/>
        </p:nvSpPr>
        <p:spPr>
          <a:xfrm>
            <a:off x="6483538" y="2206984"/>
            <a:ext cx="2067248" cy="2266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rgbClr val="7030A0"/>
                </a:solidFill>
              </a:rPr>
              <a:t>Order Query MS</a:t>
            </a:r>
          </a:p>
        </p:txBody>
      </p:sp>
      <p:sp>
        <p:nvSpPr>
          <p:cNvPr id="2" name="Title 1">
            <a:extLst>
              <a:ext uri="{FF2B5EF4-FFF2-40B4-BE49-F238E27FC236}">
                <a16:creationId xmlns:a16="http://schemas.microsoft.com/office/drawing/2014/main" id="{A3522CC6-6916-8A43-AF28-E6DD31A46BCD}"/>
              </a:ext>
            </a:extLst>
          </p:cNvPr>
          <p:cNvSpPr>
            <a:spLocks noGrp="1"/>
          </p:cNvSpPr>
          <p:nvPr>
            <p:ph type="title"/>
          </p:nvPr>
        </p:nvSpPr>
        <p:spPr>
          <a:xfrm>
            <a:off x="390788" y="60119"/>
            <a:ext cx="10886813" cy="613599"/>
          </a:xfrm>
        </p:spPr>
        <p:txBody>
          <a:bodyPr/>
          <a:lstStyle/>
          <a:p>
            <a:r>
              <a:rPr lang="en-US"/>
              <a:t>Command Query Responsibility Segregation Pattern</a:t>
            </a:r>
          </a:p>
        </p:txBody>
      </p:sp>
      <p:sp>
        <p:nvSpPr>
          <p:cNvPr id="4" name="Slide Number Placeholder 3">
            <a:extLst>
              <a:ext uri="{FF2B5EF4-FFF2-40B4-BE49-F238E27FC236}">
                <a16:creationId xmlns:a16="http://schemas.microsoft.com/office/drawing/2014/main" id="{22D2D1DC-BA04-9E43-8B5E-DB32F4DBC9DC}"/>
              </a:ext>
            </a:extLst>
          </p:cNvPr>
          <p:cNvSpPr>
            <a:spLocks noGrp="1"/>
          </p:cNvSpPr>
          <p:nvPr>
            <p:ph type="sldNum" sz="quarter" idx="12"/>
          </p:nvPr>
        </p:nvSpPr>
        <p:spPr/>
        <p:txBody>
          <a:bodyPr/>
          <a:lstStyle/>
          <a:p>
            <a:fld id="{E9549862-13E2-C34D-815E-8545BD36FC59}" type="slidenum">
              <a:rPr lang="en-US" smtClean="0">
                <a:solidFill>
                  <a:srgbClr val="6D7777"/>
                </a:solidFill>
              </a:rPr>
              <a:pPr/>
              <a:t>11</a:t>
            </a:fld>
            <a:endParaRPr lang="en-US">
              <a:solidFill>
                <a:srgbClr val="6D7777"/>
              </a:solidFill>
            </a:endParaRPr>
          </a:p>
        </p:txBody>
      </p:sp>
      <p:sp>
        <p:nvSpPr>
          <p:cNvPr id="5" name="Rectangle 4">
            <a:extLst>
              <a:ext uri="{FF2B5EF4-FFF2-40B4-BE49-F238E27FC236}">
                <a16:creationId xmlns:a16="http://schemas.microsoft.com/office/drawing/2014/main" id="{49FBB146-15E9-D94F-B15B-70468AB1DE48}"/>
              </a:ext>
            </a:extLst>
          </p:cNvPr>
          <p:cNvSpPr/>
          <p:nvPr/>
        </p:nvSpPr>
        <p:spPr>
          <a:xfrm>
            <a:off x="1645862" y="2206984"/>
            <a:ext cx="2356799" cy="22664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rgbClr val="7030A0"/>
                </a:solidFill>
              </a:rPr>
              <a:t>Order Command MS</a:t>
            </a:r>
          </a:p>
        </p:txBody>
      </p:sp>
      <p:sp>
        <p:nvSpPr>
          <p:cNvPr id="6" name="Rectangle 5">
            <a:extLst>
              <a:ext uri="{FF2B5EF4-FFF2-40B4-BE49-F238E27FC236}">
                <a16:creationId xmlns:a16="http://schemas.microsoft.com/office/drawing/2014/main" id="{652F3A6E-0E89-C54F-A3BA-C1973DE3623C}"/>
              </a:ext>
            </a:extLst>
          </p:cNvPr>
          <p:cNvSpPr/>
          <p:nvPr/>
        </p:nvSpPr>
        <p:spPr>
          <a:xfrm>
            <a:off x="2958843" y="1248069"/>
            <a:ext cx="4051553" cy="351980"/>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rgbClr val="7030A0"/>
                </a:solidFill>
              </a:rPr>
              <a:t>CRUD Q APIs</a:t>
            </a:r>
          </a:p>
        </p:txBody>
      </p:sp>
      <p:sp>
        <p:nvSpPr>
          <p:cNvPr id="7" name="Can 6">
            <a:extLst>
              <a:ext uri="{FF2B5EF4-FFF2-40B4-BE49-F238E27FC236}">
                <a16:creationId xmlns:a16="http://schemas.microsoft.com/office/drawing/2014/main" id="{E6D4EA1D-6A39-714A-9E5C-421D88572842}"/>
              </a:ext>
            </a:extLst>
          </p:cNvPr>
          <p:cNvSpPr/>
          <p:nvPr/>
        </p:nvSpPr>
        <p:spPr>
          <a:xfrm>
            <a:off x="4137972" y="3340184"/>
            <a:ext cx="791874" cy="620377"/>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accent1">
                    <a:lumMod val="25000"/>
                  </a:schemeClr>
                </a:solidFill>
              </a:rPr>
              <a:t>Data</a:t>
            </a:r>
          </a:p>
        </p:txBody>
      </p:sp>
      <p:cxnSp>
        <p:nvCxnSpPr>
          <p:cNvPr id="17" name="Elbow Connector 16">
            <a:extLst>
              <a:ext uri="{FF2B5EF4-FFF2-40B4-BE49-F238E27FC236}">
                <a16:creationId xmlns:a16="http://schemas.microsoft.com/office/drawing/2014/main" id="{D60615A1-C07C-574B-8914-B23B50FE973A}"/>
              </a:ext>
            </a:extLst>
          </p:cNvPr>
          <p:cNvCxnSpPr>
            <a:cxnSpLocks/>
            <a:endCxn id="7" idx="2"/>
          </p:cNvCxnSpPr>
          <p:nvPr/>
        </p:nvCxnSpPr>
        <p:spPr>
          <a:xfrm>
            <a:off x="3285990" y="3081198"/>
            <a:ext cx="851982" cy="569175"/>
          </a:xfrm>
          <a:prstGeom prst="bentConnector3">
            <a:avLst>
              <a:gd name="adj1" fmla="val 5000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a:extLst>
              <a:ext uri="{FF2B5EF4-FFF2-40B4-BE49-F238E27FC236}">
                <a16:creationId xmlns:a16="http://schemas.microsoft.com/office/drawing/2014/main" id="{7D56AFAC-2CD1-A642-AA7C-39C8D2B4C041}"/>
              </a:ext>
            </a:extLst>
          </p:cNvPr>
          <p:cNvCxnSpPr>
            <a:cxnSpLocks/>
            <a:stCxn id="23" idx="2"/>
            <a:endCxn id="31" idx="1"/>
          </p:cNvCxnSpPr>
          <p:nvPr/>
        </p:nvCxnSpPr>
        <p:spPr>
          <a:xfrm rot="16200000" flipH="1">
            <a:off x="2040860" y="4264299"/>
            <a:ext cx="2011783" cy="837859"/>
          </a:xfrm>
          <a:prstGeom prst="bentConnector2">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21" name="Picture 20">
            <a:extLst>
              <a:ext uri="{FF2B5EF4-FFF2-40B4-BE49-F238E27FC236}">
                <a16:creationId xmlns:a16="http://schemas.microsoft.com/office/drawing/2014/main" id="{1ED7075D-9C87-E141-9F8D-B848A9CE30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82260" y="4892012"/>
            <a:ext cx="552951" cy="386793"/>
          </a:xfrm>
          <a:prstGeom prst="rect">
            <a:avLst/>
          </a:prstGeom>
        </p:spPr>
      </p:pic>
      <p:sp>
        <p:nvSpPr>
          <p:cNvPr id="23" name="Rectangle 22">
            <a:extLst>
              <a:ext uri="{FF2B5EF4-FFF2-40B4-BE49-F238E27FC236}">
                <a16:creationId xmlns:a16="http://schemas.microsoft.com/office/drawing/2014/main" id="{AA5F1FD6-A860-DE41-98AA-8D336AB8C2BF}"/>
              </a:ext>
            </a:extLst>
          </p:cNvPr>
          <p:cNvSpPr/>
          <p:nvPr/>
        </p:nvSpPr>
        <p:spPr>
          <a:xfrm>
            <a:off x="1860480" y="2781336"/>
            <a:ext cx="1534683" cy="896002"/>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a:solidFill>
                  <a:schemeClr val="accent1">
                    <a:lumMod val="25000"/>
                  </a:schemeClr>
                </a:solidFill>
              </a:rPr>
              <a:t>Write Model</a:t>
            </a:r>
          </a:p>
        </p:txBody>
      </p:sp>
      <p:cxnSp>
        <p:nvCxnSpPr>
          <p:cNvPr id="35" name="Elbow Connector 34">
            <a:extLst>
              <a:ext uri="{FF2B5EF4-FFF2-40B4-BE49-F238E27FC236}">
                <a16:creationId xmlns:a16="http://schemas.microsoft.com/office/drawing/2014/main" id="{39D41698-DC50-1847-ADC3-CF8FA3D5C347}"/>
              </a:ext>
            </a:extLst>
          </p:cNvPr>
          <p:cNvCxnSpPr>
            <a:cxnSpLocks/>
            <a:stCxn id="41" idx="3"/>
            <a:endCxn id="29" idx="2"/>
          </p:cNvCxnSpPr>
          <p:nvPr/>
        </p:nvCxnSpPr>
        <p:spPr>
          <a:xfrm flipV="1">
            <a:off x="5419798" y="3726477"/>
            <a:ext cx="2026920" cy="1962644"/>
          </a:xfrm>
          <a:prstGeom prst="bentConnector2">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40" name="Elbow Connector 39">
            <a:extLst>
              <a:ext uri="{FF2B5EF4-FFF2-40B4-BE49-F238E27FC236}">
                <a16:creationId xmlns:a16="http://schemas.microsoft.com/office/drawing/2014/main" id="{8FF0482E-D12A-0147-BA60-8B519B01DE5D}"/>
              </a:ext>
            </a:extLst>
          </p:cNvPr>
          <p:cNvCxnSpPr>
            <a:cxnSpLocks/>
            <a:stCxn id="29" idx="3"/>
            <a:endCxn id="39" idx="2"/>
          </p:cNvCxnSpPr>
          <p:nvPr/>
        </p:nvCxnSpPr>
        <p:spPr>
          <a:xfrm>
            <a:off x="8214059" y="3251096"/>
            <a:ext cx="502408" cy="547060"/>
          </a:xfrm>
          <a:prstGeom prst="bentConnector3">
            <a:avLst>
              <a:gd name="adj1" fmla="val 5000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3" name="Elbow Connector 42">
            <a:extLst>
              <a:ext uri="{FF2B5EF4-FFF2-40B4-BE49-F238E27FC236}">
                <a16:creationId xmlns:a16="http://schemas.microsoft.com/office/drawing/2014/main" id="{2E125718-05B2-5F4D-81F6-7012330781DA}"/>
              </a:ext>
            </a:extLst>
          </p:cNvPr>
          <p:cNvCxnSpPr>
            <a:cxnSpLocks/>
            <a:stCxn id="6" idx="2"/>
            <a:endCxn id="23" idx="0"/>
          </p:cNvCxnSpPr>
          <p:nvPr/>
        </p:nvCxnSpPr>
        <p:spPr>
          <a:xfrm rot="5400000">
            <a:off x="3215578" y="1012293"/>
            <a:ext cx="1181287" cy="2356798"/>
          </a:xfrm>
          <a:prstGeom prst="bentConnector3">
            <a:avLst>
              <a:gd name="adj1" fmla="val 5000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6" name="Elbow Connector 45">
            <a:extLst>
              <a:ext uri="{FF2B5EF4-FFF2-40B4-BE49-F238E27FC236}">
                <a16:creationId xmlns:a16="http://schemas.microsoft.com/office/drawing/2014/main" id="{80BCCCFF-2BCB-7E49-9076-A9C02AB9A13B}"/>
              </a:ext>
            </a:extLst>
          </p:cNvPr>
          <p:cNvCxnSpPr>
            <a:cxnSpLocks/>
            <a:stCxn id="6" idx="2"/>
            <a:endCxn id="29" idx="0"/>
          </p:cNvCxnSpPr>
          <p:nvPr/>
        </p:nvCxnSpPr>
        <p:spPr>
          <a:xfrm rot="16200000" flipH="1">
            <a:off x="5627837" y="956832"/>
            <a:ext cx="1175665" cy="2462098"/>
          </a:xfrm>
          <a:prstGeom prst="bentConnector3">
            <a:avLst>
              <a:gd name="adj1" fmla="val 50000"/>
            </a:avLst>
          </a:prstGeom>
          <a:ln cap="rnd">
            <a:solidFill>
              <a:srgbClr val="7030A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4C6C5CFA-76D9-0448-995C-FB347D8EC695}"/>
              </a:ext>
            </a:extLst>
          </p:cNvPr>
          <p:cNvSpPr txBox="1"/>
          <p:nvPr/>
        </p:nvSpPr>
        <p:spPr>
          <a:xfrm>
            <a:off x="1541604" y="4775721"/>
            <a:ext cx="889987" cy="369332"/>
          </a:xfrm>
          <a:prstGeom prst="rect">
            <a:avLst/>
          </a:prstGeom>
          <a:noFill/>
        </p:spPr>
        <p:txBody>
          <a:bodyPr wrap="none" rtlCol="0">
            <a:spAutoFit/>
          </a:bodyPr>
          <a:lstStyle/>
          <a:p>
            <a:r>
              <a:rPr lang="en-US">
                <a:solidFill>
                  <a:schemeClr val="accent1">
                    <a:lumMod val="25000"/>
                  </a:schemeClr>
                </a:solidFill>
              </a:rPr>
              <a:t>Events</a:t>
            </a:r>
          </a:p>
        </p:txBody>
      </p:sp>
      <p:sp>
        <p:nvSpPr>
          <p:cNvPr id="24" name="Rectangle 23">
            <a:extLst>
              <a:ext uri="{FF2B5EF4-FFF2-40B4-BE49-F238E27FC236}">
                <a16:creationId xmlns:a16="http://schemas.microsoft.com/office/drawing/2014/main" id="{F04EFBF5-D9E0-AC46-8333-1B96AF7AEC0F}"/>
              </a:ext>
            </a:extLst>
          </p:cNvPr>
          <p:cNvSpPr/>
          <p:nvPr/>
        </p:nvSpPr>
        <p:spPr>
          <a:xfrm>
            <a:off x="1075760" y="1855005"/>
            <a:ext cx="9205586" cy="2770779"/>
          </a:xfrm>
          <a:prstGeom prst="rect">
            <a:avLst/>
          </a:prstGeom>
          <a:noFill/>
          <a:ln w="38100">
            <a:solidFill>
              <a:schemeClr val="tx2">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rgbClr val="7030A0"/>
                </a:solidFill>
              </a:rPr>
              <a:t>Order Service</a:t>
            </a:r>
          </a:p>
        </p:txBody>
      </p:sp>
      <p:sp>
        <p:nvSpPr>
          <p:cNvPr id="39" name="Can 38">
            <a:extLst>
              <a:ext uri="{FF2B5EF4-FFF2-40B4-BE49-F238E27FC236}">
                <a16:creationId xmlns:a16="http://schemas.microsoft.com/office/drawing/2014/main" id="{60F95CCF-425B-4040-8307-93512CB037F9}"/>
              </a:ext>
            </a:extLst>
          </p:cNvPr>
          <p:cNvSpPr/>
          <p:nvPr/>
        </p:nvSpPr>
        <p:spPr>
          <a:xfrm>
            <a:off x="8716467" y="3511828"/>
            <a:ext cx="1053717" cy="572655"/>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accent1">
                    <a:lumMod val="25000"/>
                  </a:schemeClr>
                </a:solidFill>
              </a:rPr>
              <a:t>Views</a:t>
            </a:r>
          </a:p>
        </p:txBody>
      </p:sp>
      <p:sp>
        <p:nvSpPr>
          <p:cNvPr id="29" name="Rectangle 28">
            <a:extLst>
              <a:ext uri="{FF2B5EF4-FFF2-40B4-BE49-F238E27FC236}">
                <a16:creationId xmlns:a16="http://schemas.microsoft.com/office/drawing/2014/main" id="{702A55A4-0E03-D84F-A039-3816CD8BFE81}"/>
              </a:ext>
            </a:extLst>
          </p:cNvPr>
          <p:cNvSpPr/>
          <p:nvPr/>
        </p:nvSpPr>
        <p:spPr>
          <a:xfrm>
            <a:off x="6679376" y="2775714"/>
            <a:ext cx="1534683" cy="950763"/>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a:solidFill>
                  <a:schemeClr val="accent1">
                    <a:lumMod val="25000"/>
                  </a:schemeClr>
                </a:solidFill>
              </a:rPr>
              <a:t>Read Model</a:t>
            </a:r>
          </a:p>
        </p:txBody>
      </p:sp>
      <p:sp>
        <p:nvSpPr>
          <p:cNvPr id="31" name="Rounded Rectangle 30">
            <a:extLst>
              <a:ext uri="{FF2B5EF4-FFF2-40B4-BE49-F238E27FC236}">
                <a16:creationId xmlns:a16="http://schemas.microsoft.com/office/drawing/2014/main" id="{D120730F-8238-EA45-8837-D23EA10128DA}"/>
              </a:ext>
            </a:extLst>
          </p:cNvPr>
          <p:cNvSpPr/>
          <p:nvPr/>
        </p:nvSpPr>
        <p:spPr bwMode="auto">
          <a:xfrm>
            <a:off x="3465681" y="532336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0</a:t>
            </a:r>
            <a:endParaRPr lang="en-US" sz="667">
              <a:solidFill>
                <a:schemeClr val="bg1"/>
              </a:solidFill>
            </a:endParaRPr>
          </a:p>
        </p:txBody>
      </p:sp>
      <p:sp>
        <p:nvSpPr>
          <p:cNvPr id="32" name="Rounded Rectangle 31">
            <a:extLst>
              <a:ext uri="{FF2B5EF4-FFF2-40B4-BE49-F238E27FC236}">
                <a16:creationId xmlns:a16="http://schemas.microsoft.com/office/drawing/2014/main" id="{592C551D-827E-AE43-B62A-5978E9F63B15}"/>
              </a:ext>
            </a:extLst>
          </p:cNvPr>
          <p:cNvSpPr/>
          <p:nvPr/>
        </p:nvSpPr>
        <p:spPr bwMode="auto">
          <a:xfrm>
            <a:off x="3709518" y="532336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1</a:t>
            </a:r>
            <a:endParaRPr lang="en-US" sz="667">
              <a:solidFill>
                <a:schemeClr val="bg1"/>
              </a:solidFill>
            </a:endParaRPr>
          </a:p>
        </p:txBody>
      </p:sp>
      <p:sp>
        <p:nvSpPr>
          <p:cNvPr id="33" name="Rounded Rectangle 32">
            <a:extLst>
              <a:ext uri="{FF2B5EF4-FFF2-40B4-BE49-F238E27FC236}">
                <a16:creationId xmlns:a16="http://schemas.microsoft.com/office/drawing/2014/main" id="{EDA865FB-F6B8-0746-AD42-D3C7B9EB3ADA}"/>
              </a:ext>
            </a:extLst>
          </p:cNvPr>
          <p:cNvSpPr/>
          <p:nvPr/>
        </p:nvSpPr>
        <p:spPr bwMode="auto">
          <a:xfrm>
            <a:off x="3955080" y="532336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2</a:t>
            </a:r>
            <a:endParaRPr lang="en-US" sz="667">
              <a:solidFill>
                <a:schemeClr val="bg1"/>
              </a:solidFill>
            </a:endParaRPr>
          </a:p>
        </p:txBody>
      </p:sp>
      <p:sp>
        <p:nvSpPr>
          <p:cNvPr id="34" name="Rounded Rectangle 33">
            <a:extLst>
              <a:ext uri="{FF2B5EF4-FFF2-40B4-BE49-F238E27FC236}">
                <a16:creationId xmlns:a16="http://schemas.microsoft.com/office/drawing/2014/main" id="{29F61F20-FCB1-A34E-AF45-FB73C1CED76A}"/>
              </a:ext>
            </a:extLst>
          </p:cNvPr>
          <p:cNvSpPr/>
          <p:nvPr/>
        </p:nvSpPr>
        <p:spPr bwMode="auto">
          <a:xfrm>
            <a:off x="4198917" y="532336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3</a:t>
            </a:r>
            <a:endParaRPr lang="en-US" sz="667">
              <a:solidFill>
                <a:schemeClr val="bg1"/>
              </a:solidFill>
            </a:endParaRPr>
          </a:p>
        </p:txBody>
      </p:sp>
      <p:sp>
        <p:nvSpPr>
          <p:cNvPr id="36" name="Rounded Rectangle 35">
            <a:extLst>
              <a:ext uri="{FF2B5EF4-FFF2-40B4-BE49-F238E27FC236}">
                <a16:creationId xmlns:a16="http://schemas.microsoft.com/office/drawing/2014/main" id="{B17DC57B-BFB6-A246-9D96-B5E0DAB90438}"/>
              </a:ext>
            </a:extLst>
          </p:cNvPr>
          <p:cNvSpPr/>
          <p:nvPr/>
        </p:nvSpPr>
        <p:spPr bwMode="auto">
          <a:xfrm>
            <a:off x="4444478" y="532336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4</a:t>
            </a:r>
            <a:endParaRPr lang="en-US" sz="667">
              <a:solidFill>
                <a:schemeClr val="bg1"/>
              </a:solidFill>
            </a:endParaRPr>
          </a:p>
        </p:txBody>
      </p:sp>
      <p:sp>
        <p:nvSpPr>
          <p:cNvPr id="37" name="Rounded Rectangle 36">
            <a:extLst>
              <a:ext uri="{FF2B5EF4-FFF2-40B4-BE49-F238E27FC236}">
                <a16:creationId xmlns:a16="http://schemas.microsoft.com/office/drawing/2014/main" id="{EAE7AAFB-D815-0E47-ABF1-0F8192A7F060}"/>
              </a:ext>
            </a:extLst>
          </p:cNvPr>
          <p:cNvSpPr/>
          <p:nvPr/>
        </p:nvSpPr>
        <p:spPr bwMode="auto">
          <a:xfrm>
            <a:off x="4693517" y="532336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5</a:t>
            </a:r>
            <a:endParaRPr lang="en-US" sz="667">
              <a:solidFill>
                <a:schemeClr val="bg1"/>
              </a:solidFill>
            </a:endParaRPr>
          </a:p>
        </p:txBody>
      </p:sp>
      <p:sp>
        <p:nvSpPr>
          <p:cNvPr id="38" name="Rounded Rectangle 37">
            <a:extLst>
              <a:ext uri="{FF2B5EF4-FFF2-40B4-BE49-F238E27FC236}">
                <a16:creationId xmlns:a16="http://schemas.microsoft.com/office/drawing/2014/main" id="{418D7238-CA64-6340-AC57-424946F0F0FC}"/>
              </a:ext>
            </a:extLst>
          </p:cNvPr>
          <p:cNvSpPr/>
          <p:nvPr/>
        </p:nvSpPr>
        <p:spPr bwMode="auto">
          <a:xfrm>
            <a:off x="4933877" y="5323365"/>
            <a:ext cx="245561" cy="731512"/>
          </a:xfrm>
          <a:prstGeom prst="roundRect">
            <a:avLst/>
          </a:prstGeom>
          <a:solidFill>
            <a:schemeClr val="bg2"/>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6</a:t>
            </a:r>
            <a:endParaRPr lang="en-US" sz="667">
              <a:solidFill>
                <a:schemeClr val="bg1"/>
              </a:solidFill>
            </a:endParaRPr>
          </a:p>
        </p:txBody>
      </p:sp>
      <p:sp>
        <p:nvSpPr>
          <p:cNvPr id="41" name="Rounded Rectangle 40">
            <a:extLst>
              <a:ext uri="{FF2B5EF4-FFF2-40B4-BE49-F238E27FC236}">
                <a16:creationId xmlns:a16="http://schemas.microsoft.com/office/drawing/2014/main" id="{B981F5D3-73A0-C047-BEDB-2A0CE1B1DE80}"/>
              </a:ext>
            </a:extLst>
          </p:cNvPr>
          <p:cNvSpPr/>
          <p:nvPr/>
        </p:nvSpPr>
        <p:spPr bwMode="auto">
          <a:xfrm>
            <a:off x="5174237" y="5323365"/>
            <a:ext cx="245561" cy="731512"/>
          </a:xfrm>
          <a:prstGeom prst="roundRect">
            <a:avLst/>
          </a:prstGeom>
          <a:solidFill>
            <a:schemeClr val="bg2"/>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7</a:t>
            </a:r>
            <a:endParaRPr lang="en-US" sz="667">
              <a:solidFill>
                <a:schemeClr val="bg1"/>
              </a:solidFill>
            </a:endParaRPr>
          </a:p>
        </p:txBody>
      </p:sp>
      <p:sp>
        <p:nvSpPr>
          <p:cNvPr id="42" name="AutoShape 4">
            <a:extLst>
              <a:ext uri="{FF2B5EF4-FFF2-40B4-BE49-F238E27FC236}">
                <a16:creationId xmlns:a16="http://schemas.microsoft.com/office/drawing/2014/main" id="{2DC0B9A7-8417-2D48-8944-7CE2F918C2E3}"/>
              </a:ext>
            </a:extLst>
          </p:cNvPr>
          <p:cNvSpPr>
            <a:spLocks noChangeArrowheads="1"/>
          </p:cNvSpPr>
          <p:nvPr/>
        </p:nvSpPr>
        <p:spPr bwMode="auto">
          <a:xfrm>
            <a:off x="2958843" y="5031722"/>
            <a:ext cx="6605335" cy="1199545"/>
          </a:xfrm>
          <a:prstGeom prst="roundRect">
            <a:avLst>
              <a:gd name="adj" fmla="val 7117"/>
            </a:avLst>
          </a:prstGeom>
          <a:noFill/>
          <a:ln w="12700">
            <a:solidFill>
              <a:schemeClr val="tx2">
                <a:lumMod val="50000"/>
              </a:schemeClr>
            </a:solidFill>
            <a:prstDash val="dash"/>
            <a:round/>
            <a:headEnd/>
            <a:tailEnd/>
          </a:ln>
        </p:spPr>
        <p:txBody>
          <a:bodyPr lIns="0" tIns="0" rIns="0" bIns="0" anchor="b" anchorCtr="1"/>
          <a:lstStyle/>
          <a:p>
            <a:pPr algn="ctr"/>
            <a:endParaRPr lang="en-US" sz="1333"/>
          </a:p>
        </p:txBody>
      </p:sp>
      <p:pic>
        <p:nvPicPr>
          <p:cNvPr id="44" name="Picture 43">
            <a:extLst>
              <a:ext uri="{FF2B5EF4-FFF2-40B4-BE49-F238E27FC236}">
                <a16:creationId xmlns:a16="http://schemas.microsoft.com/office/drawing/2014/main" id="{9902C43E-445F-124E-9AC0-004DEE809572}"/>
              </a:ext>
            </a:extLst>
          </p:cNvPr>
          <p:cNvPicPr>
            <a:picLocks noChangeAspect="1"/>
          </p:cNvPicPr>
          <p:nvPr/>
        </p:nvPicPr>
        <p:blipFill>
          <a:blip r:embed="rId3">
            <a:biLevel thresh="75000"/>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tretch>
            <a:fillRect/>
          </a:stretch>
        </p:blipFill>
        <p:spPr>
          <a:xfrm>
            <a:off x="2919675" y="5937282"/>
            <a:ext cx="959343" cy="504270"/>
          </a:xfrm>
          <a:prstGeom prst="rect">
            <a:avLst/>
          </a:prstGeom>
        </p:spPr>
      </p:pic>
      <p:pic>
        <p:nvPicPr>
          <p:cNvPr id="45" name="Picture 44">
            <a:extLst>
              <a:ext uri="{FF2B5EF4-FFF2-40B4-BE49-F238E27FC236}">
                <a16:creationId xmlns:a16="http://schemas.microsoft.com/office/drawing/2014/main" id="{79F9832B-C7BE-9A4A-A71D-86F1484206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00716" y="5253922"/>
            <a:ext cx="552951" cy="386793"/>
          </a:xfrm>
          <a:prstGeom prst="rect">
            <a:avLst/>
          </a:prstGeom>
        </p:spPr>
      </p:pic>
      <p:sp>
        <p:nvSpPr>
          <p:cNvPr id="47" name="TextBox 46">
            <a:extLst>
              <a:ext uri="{FF2B5EF4-FFF2-40B4-BE49-F238E27FC236}">
                <a16:creationId xmlns:a16="http://schemas.microsoft.com/office/drawing/2014/main" id="{C7CB3DA7-3CC9-1147-A473-301714E985E6}"/>
              </a:ext>
            </a:extLst>
          </p:cNvPr>
          <p:cNvSpPr txBox="1"/>
          <p:nvPr/>
        </p:nvSpPr>
        <p:spPr>
          <a:xfrm>
            <a:off x="3390292" y="5007855"/>
            <a:ext cx="838691" cy="369332"/>
          </a:xfrm>
          <a:prstGeom prst="rect">
            <a:avLst/>
          </a:prstGeom>
          <a:noFill/>
        </p:spPr>
        <p:txBody>
          <a:bodyPr wrap="none" rtlCol="0">
            <a:spAutoFit/>
          </a:bodyPr>
          <a:lstStyle/>
          <a:p>
            <a:r>
              <a:rPr lang="en-US">
                <a:solidFill>
                  <a:schemeClr val="accent1">
                    <a:lumMod val="25000"/>
                  </a:schemeClr>
                </a:solidFill>
              </a:rPr>
              <a:t>orders</a:t>
            </a:r>
          </a:p>
        </p:txBody>
      </p:sp>
      <p:pic>
        <p:nvPicPr>
          <p:cNvPr id="49" name="Picture 40">
            <a:extLst>
              <a:ext uri="{FF2B5EF4-FFF2-40B4-BE49-F238E27FC236}">
                <a16:creationId xmlns:a16="http://schemas.microsoft.com/office/drawing/2014/main" id="{BE7F2EA2-3F36-A348-B97E-E34FFC674319}"/>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423793" y="4152246"/>
            <a:ext cx="897912" cy="332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 name="Picture 40">
            <a:extLst>
              <a:ext uri="{FF2B5EF4-FFF2-40B4-BE49-F238E27FC236}">
                <a16:creationId xmlns:a16="http://schemas.microsoft.com/office/drawing/2014/main" id="{72A9541C-72CA-424A-8FF8-FC9145C1D3CF}"/>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346422" y="4090227"/>
            <a:ext cx="897912" cy="332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26">
            <a:extLst>
              <a:ext uri="{FF2B5EF4-FFF2-40B4-BE49-F238E27FC236}">
                <a16:creationId xmlns:a16="http://schemas.microsoft.com/office/drawing/2014/main" id="{48F55527-E78E-CE43-9EAE-3F819267C921}"/>
              </a:ext>
            </a:extLst>
          </p:cNvPr>
          <p:cNvSpPr txBox="1"/>
          <p:nvPr/>
        </p:nvSpPr>
        <p:spPr>
          <a:xfrm>
            <a:off x="1295542" y="960045"/>
            <a:ext cx="1382110" cy="338554"/>
          </a:xfrm>
          <a:prstGeom prst="rect">
            <a:avLst/>
          </a:prstGeom>
          <a:noFill/>
        </p:spPr>
        <p:txBody>
          <a:bodyPr wrap="none" rtlCol="0">
            <a:spAutoFit/>
          </a:bodyPr>
          <a:lstStyle/>
          <a:p>
            <a:r>
              <a:rPr lang="en-US" sz="1600">
                <a:solidFill>
                  <a:schemeClr val="accent1">
                    <a:lumMod val="25000"/>
                  </a:schemeClr>
                </a:solidFill>
              </a:rPr>
              <a:t>API Gateway</a:t>
            </a:r>
          </a:p>
        </p:txBody>
      </p:sp>
      <p:sp>
        <p:nvSpPr>
          <p:cNvPr id="53" name="AutoShape 4">
            <a:extLst>
              <a:ext uri="{FF2B5EF4-FFF2-40B4-BE49-F238E27FC236}">
                <a16:creationId xmlns:a16="http://schemas.microsoft.com/office/drawing/2014/main" id="{602E962B-9A6A-2443-9F1E-0A3F0404E566}"/>
              </a:ext>
            </a:extLst>
          </p:cNvPr>
          <p:cNvSpPr>
            <a:spLocks noChangeArrowheads="1"/>
          </p:cNvSpPr>
          <p:nvPr/>
        </p:nvSpPr>
        <p:spPr bwMode="auto">
          <a:xfrm>
            <a:off x="1103698" y="1001579"/>
            <a:ext cx="9177648" cy="757588"/>
          </a:xfrm>
          <a:prstGeom prst="roundRect">
            <a:avLst>
              <a:gd name="adj" fmla="val 7117"/>
            </a:avLst>
          </a:prstGeom>
          <a:noFill/>
          <a:ln w="12700">
            <a:solidFill>
              <a:schemeClr val="tx2">
                <a:lumMod val="50000"/>
              </a:schemeClr>
            </a:solidFill>
            <a:prstDash val="dash"/>
            <a:round/>
            <a:headEnd/>
            <a:tailEnd/>
          </a:ln>
        </p:spPr>
        <p:txBody>
          <a:bodyPr lIns="0" tIns="0" rIns="0" bIns="0" anchor="b" anchorCtr="1"/>
          <a:lstStyle/>
          <a:p>
            <a:pPr algn="ctr"/>
            <a:endParaRPr lang="en-US" sz="1333"/>
          </a:p>
        </p:txBody>
      </p:sp>
      <p:sp>
        <p:nvSpPr>
          <p:cNvPr id="54" name="Rectangle 53">
            <a:extLst>
              <a:ext uri="{FF2B5EF4-FFF2-40B4-BE49-F238E27FC236}">
                <a16:creationId xmlns:a16="http://schemas.microsoft.com/office/drawing/2014/main" id="{C0F6A139-02FC-934A-AF44-F1705E4FB994}"/>
              </a:ext>
            </a:extLst>
          </p:cNvPr>
          <p:cNvSpPr/>
          <p:nvPr/>
        </p:nvSpPr>
        <p:spPr>
          <a:xfrm>
            <a:off x="1854777" y="2479885"/>
            <a:ext cx="1534684" cy="295829"/>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rgbClr val="7030A0"/>
                </a:solidFill>
              </a:rPr>
              <a:t>CRUD APIs</a:t>
            </a:r>
          </a:p>
        </p:txBody>
      </p:sp>
      <p:sp>
        <p:nvSpPr>
          <p:cNvPr id="55" name="Rectangle 54">
            <a:extLst>
              <a:ext uri="{FF2B5EF4-FFF2-40B4-BE49-F238E27FC236}">
                <a16:creationId xmlns:a16="http://schemas.microsoft.com/office/drawing/2014/main" id="{63308D4B-13E5-6641-88B9-E684A530E59D}"/>
              </a:ext>
            </a:extLst>
          </p:cNvPr>
          <p:cNvSpPr/>
          <p:nvPr/>
        </p:nvSpPr>
        <p:spPr>
          <a:xfrm>
            <a:off x="6679356" y="2505081"/>
            <a:ext cx="1534684" cy="295829"/>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rgbClr val="7030A0"/>
                </a:solidFill>
              </a:rPr>
              <a:t>RQ APIs</a:t>
            </a:r>
          </a:p>
        </p:txBody>
      </p:sp>
      <p:sp>
        <p:nvSpPr>
          <p:cNvPr id="56" name="Rounded Rectangle 55">
            <a:extLst>
              <a:ext uri="{FF2B5EF4-FFF2-40B4-BE49-F238E27FC236}">
                <a16:creationId xmlns:a16="http://schemas.microsoft.com/office/drawing/2014/main" id="{F7F3A46C-DD8D-3946-B1B4-CFB940B4B5E4}"/>
              </a:ext>
            </a:extLst>
          </p:cNvPr>
          <p:cNvSpPr/>
          <p:nvPr/>
        </p:nvSpPr>
        <p:spPr bwMode="auto">
          <a:xfrm>
            <a:off x="8263485" y="526573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0</a:t>
            </a:r>
            <a:endParaRPr lang="en-US" sz="667">
              <a:solidFill>
                <a:schemeClr val="bg1"/>
              </a:solidFill>
            </a:endParaRPr>
          </a:p>
        </p:txBody>
      </p:sp>
      <p:sp>
        <p:nvSpPr>
          <p:cNvPr id="57" name="Rounded Rectangle 56">
            <a:extLst>
              <a:ext uri="{FF2B5EF4-FFF2-40B4-BE49-F238E27FC236}">
                <a16:creationId xmlns:a16="http://schemas.microsoft.com/office/drawing/2014/main" id="{F7630F93-C35F-094D-9FD8-0D59B21CF7BF}"/>
              </a:ext>
            </a:extLst>
          </p:cNvPr>
          <p:cNvSpPr/>
          <p:nvPr/>
        </p:nvSpPr>
        <p:spPr bwMode="auto">
          <a:xfrm>
            <a:off x="8507322" y="526573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1</a:t>
            </a:r>
            <a:endParaRPr lang="en-US" sz="667">
              <a:solidFill>
                <a:schemeClr val="bg1"/>
              </a:solidFill>
            </a:endParaRPr>
          </a:p>
        </p:txBody>
      </p:sp>
      <p:sp>
        <p:nvSpPr>
          <p:cNvPr id="58" name="Rounded Rectangle 57">
            <a:extLst>
              <a:ext uri="{FF2B5EF4-FFF2-40B4-BE49-F238E27FC236}">
                <a16:creationId xmlns:a16="http://schemas.microsoft.com/office/drawing/2014/main" id="{935D0B7B-38D6-344E-ACB3-9FBE831581BA}"/>
              </a:ext>
            </a:extLst>
          </p:cNvPr>
          <p:cNvSpPr/>
          <p:nvPr/>
        </p:nvSpPr>
        <p:spPr bwMode="auto">
          <a:xfrm>
            <a:off x="8752884" y="526573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2</a:t>
            </a:r>
            <a:endParaRPr lang="en-US" sz="667">
              <a:solidFill>
                <a:schemeClr val="bg1"/>
              </a:solidFill>
            </a:endParaRPr>
          </a:p>
        </p:txBody>
      </p:sp>
      <p:sp>
        <p:nvSpPr>
          <p:cNvPr id="59" name="Rounded Rectangle 58">
            <a:extLst>
              <a:ext uri="{FF2B5EF4-FFF2-40B4-BE49-F238E27FC236}">
                <a16:creationId xmlns:a16="http://schemas.microsoft.com/office/drawing/2014/main" id="{659C21D5-F000-3F42-8DC9-C4C43A157B7B}"/>
              </a:ext>
            </a:extLst>
          </p:cNvPr>
          <p:cNvSpPr/>
          <p:nvPr/>
        </p:nvSpPr>
        <p:spPr bwMode="auto">
          <a:xfrm>
            <a:off x="8996721" y="526573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3</a:t>
            </a:r>
            <a:endParaRPr lang="en-US" sz="667">
              <a:solidFill>
                <a:schemeClr val="bg1"/>
              </a:solidFill>
            </a:endParaRPr>
          </a:p>
        </p:txBody>
      </p:sp>
      <p:pic>
        <p:nvPicPr>
          <p:cNvPr id="60" name="Picture 59">
            <a:extLst>
              <a:ext uri="{FF2B5EF4-FFF2-40B4-BE49-F238E27FC236}">
                <a16:creationId xmlns:a16="http://schemas.microsoft.com/office/drawing/2014/main" id="{19242E3F-2B4E-B242-9FA3-66D22177E9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78037" y="5186558"/>
            <a:ext cx="552951" cy="386793"/>
          </a:xfrm>
          <a:prstGeom prst="rect">
            <a:avLst/>
          </a:prstGeom>
        </p:spPr>
      </p:pic>
      <p:cxnSp>
        <p:nvCxnSpPr>
          <p:cNvPr id="61" name="Elbow Connector 60">
            <a:extLst>
              <a:ext uri="{FF2B5EF4-FFF2-40B4-BE49-F238E27FC236}">
                <a16:creationId xmlns:a16="http://schemas.microsoft.com/office/drawing/2014/main" id="{9B4EACC3-743E-AF43-AA91-0825DD5BF00D}"/>
              </a:ext>
            </a:extLst>
          </p:cNvPr>
          <p:cNvCxnSpPr>
            <a:cxnSpLocks/>
            <a:stCxn id="56" idx="1"/>
          </p:cNvCxnSpPr>
          <p:nvPr/>
        </p:nvCxnSpPr>
        <p:spPr>
          <a:xfrm rot="10800000">
            <a:off x="7634201" y="3726477"/>
            <a:ext cx="629285" cy="1905018"/>
          </a:xfrm>
          <a:prstGeom prst="bentConnector2">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7D12A0F5-0AB1-054A-A5E8-6B9A5A265218}"/>
              </a:ext>
            </a:extLst>
          </p:cNvPr>
          <p:cNvSpPr txBox="1"/>
          <p:nvPr/>
        </p:nvSpPr>
        <p:spPr>
          <a:xfrm>
            <a:off x="8507321" y="4958137"/>
            <a:ext cx="902811" cy="369332"/>
          </a:xfrm>
          <a:prstGeom prst="rect">
            <a:avLst/>
          </a:prstGeom>
          <a:noFill/>
        </p:spPr>
        <p:txBody>
          <a:bodyPr wrap="none" rtlCol="0">
            <a:spAutoFit/>
          </a:bodyPr>
          <a:lstStyle/>
          <a:p>
            <a:r>
              <a:rPr lang="en-US">
                <a:solidFill>
                  <a:schemeClr val="accent1">
                    <a:lumMod val="25000"/>
                  </a:schemeClr>
                </a:solidFill>
              </a:rPr>
              <a:t>reefers</a:t>
            </a:r>
          </a:p>
        </p:txBody>
      </p:sp>
      <p:grpSp>
        <p:nvGrpSpPr>
          <p:cNvPr id="65" name="Group 64">
            <a:extLst>
              <a:ext uri="{FF2B5EF4-FFF2-40B4-BE49-F238E27FC236}">
                <a16:creationId xmlns:a16="http://schemas.microsoft.com/office/drawing/2014/main" id="{B4335CC3-C17F-6343-A9D0-25E6E144B542}"/>
              </a:ext>
            </a:extLst>
          </p:cNvPr>
          <p:cNvGrpSpPr/>
          <p:nvPr/>
        </p:nvGrpSpPr>
        <p:grpSpPr>
          <a:xfrm>
            <a:off x="4511958" y="960045"/>
            <a:ext cx="835775" cy="355209"/>
            <a:chOff x="2605549" y="2273123"/>
            <a:chExt cx="835775" cy="355209"/>
          </a:xfrm>
        </p:grpSpPr>
        <p:grpSp>
          <p:nvGrpSpPr>
            <p:cNvPr id="66" name="Group 65">
              <a:extLst>
                <a:ext uri="{FF2B5EF4-FFF2-40B4-BE49-F238E27FC236}">
                  <a16:creationId xmlns:a16="http://schemas.microsoft.com/office/drawing/2014/main" id="{1386D3C7-F8B6-6042-969D-DEC80FCF3F91}"/>
                </a:ext>
              </a:extLst>
            </p:cNvPr>
            <p:cNvGrpSpPr/>
            <p:nvPr/>
          </p:nvGrpSpPr>
          <p:grpSpPr>
            <a:xfrm>
              <a:off x="2605549" y="2273123"/>
              <a:ext cx="253071" cy="355209"/>
              <a:chOff x="2605549" y="2282084"/>
              <a:chExt cx="253071" cy="355209"/>
            </a:xfrm>
          </p:grpSpPr>
          <p:sp>
            <p:nvSpPr>
              <p:cNvPr id="73" name="Oval 72">
                <a:extLst>
                  <a:ext uri="{FF2B5EF4-FFF2-40B4-BE49-F238E27FC236}">
                    <a16:creationId xmlns:a16="http://schemas.microsoft.com/office/drawing/2014/main" id="{D037B700-3852-344B-93A7-E23C1CC0BF53}"/>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4" name="Straight Connector 73">
                <a:extLst>
                  <a:ext uri="{FF2B5EF4-FFF2-40B4-BE49-F238E27FC236}">
                    <a16:creationId xmlns:a16="http://schemas.microsoft.com/office/drawing/2014/main" id="{5B99F3A1-1908-034E-9991-1D626A28ECDB}"/>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67" name="Group 66">
              <a:extLst>
                <a:ext uri="{FF2B5EF4-FFF2-40B4-BE49-F238E27FC236}">
                  <a16:creationId xmlns:a16="http://schemas.microsoft.com/office/drawing/2014/main" id="{DB4C4A86-5493-724F-970D-0B849B2E5E46}"/>
                </a:ext>
              </a:extLst>
            </p:cNvPr>
            <p:cNvGrpSpPr/>
            <p:nvPr/>
          </p:nvGrpSpPr>
          <p:grpSpPr>
            <a:xfrm>
              <a:off x="2901383" y="2273123"/>
              <a:ext cx="253071" cy="355209"/>
              <a:chOff x="2605549" y="2282084"/>
              <a:chExt cx="253071" cy="355209"/>
            </a:xfrm>
          </p:grpSpPr>
          <p:sp>
            <p:nvSpPr>
              <p:cNvPr id="71" name="Oval 70">
                <a:extLst>
                  <a:ext uri="{FF2B5EF4-FFF2-40B4-BE49-F238E27FC236}">
                    <a16:creationId xmlns:a16="http://schemas.microsoft.com/office/drawing/2014/main" id="{BF33C8AF-89EA-6647-895E-411EC11C735B}"/>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2" name="Straight Connector 71">
                <a:extLst>
                  <a:ext uri="{FF2B5EF4-FFF2-40B4-BE49-F238E27FC236}">
                    <a16:creationId xmlns:a16="http://schemas.microsoft.com/office/drawing/2014/main" id="{8942C1F6-DD87-E245-8210-08B490E588F5}"/>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68" name="Group 67">
              <a:extLst>
                <a:ext uri="{FF2B5EF4-FFF2-40B4-BE49-F238E27FC236}">
                  <a16:creationId xmlns:a16="http://schemas.microsoft.com/office/drawing/2014/main" id="{F31AEE96-19B4-1940-9E9B-C3FDA5993FA0}"/>
                </a:ext>
              </a:extLst>
            </p:cNvPr>
            <p:cNvGrpSpPr/>
            <p:nvPr/>
          </p:nvGrpSpPr>
          <p:grpSpPr>
            <a:xfrm>
              <a:off x="3188253" y="2273123"/>
              <a:ext cx="253071" cy="355209"/>
              <a:chOff x="2605549" y="2282084"/>
              <a:chExt cx="253071" cy="355209"/>
            </a:xfrm>
          </p:grpSpPr>
          <p:sp>
            <p:nvSpPr>
              <p:cNvPr id="69" name="Oval 68">
                <a:extLst>
                  <a:ext uri="{FF2B5EF4-FFF2-40B4-BE49-F238E27FC236}">
                    <a16:creationId xmlns:a16="http://schemas.microsoft.com/office/drawing/2014/main" id="{201CE522-19EC-CB4B-81A4-9B61FE72ACAA}"/>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0" name="Straight Connector 69">
                <a:extLst>
                  <a:ext uri="{FF2B5EF4-FFF2-40B4-BE49-F238E27FC236}">
                    <a16:creationId xmlns:a16="http://schemas.microsoft.com/office/drawing/2014/main" id="{4CED546A-45F6-924C-8833-A7CB1762A25D}"/>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cxnSp>
        <p:nvCxnSpPr>
          <p:cNvPr id="75" name="Elbow Connector 74">
            <a:extLst>
              <a:ext uri="{FF2B5EF4-FFF2-40B4-BE49-F238E27FC236}">
                <a16:creationId xmlns:a16="http://schemas.microsoft.com/office/drawing/2014/main" id="{701BCF6D-628A-DC43-841F-0725F635D9CE}"/>
              </a:ext>
            </a:extLst>
          </p:cNvPr>
          <p:cNvCxnSpPr>
            <a:cxnSpLocks/>
            <a:stCxn id="34" idx="0"/>
          </p:cNvCxnSpPr>
          <p:nvPr/>
        </p:nvCxnSpPr>
        <p:spPr>
          <a:xfrm rot="16200000" flipV="1">
            <a:off x="2887682" y="3889349"/>
            <a:ext cx="1672992" cy="1195040"/>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09407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3008" y="161945"/>
            <a:ext cx="10869879" cy="533590"/>
          </a:xfrm>
        </p:spPr>
        <p:txBody>
          <a:bodyPr/>
          <a:lstStyle/>
          <a:p>
            <a:pPr algn="l"/>
            <a:r>
              <a:rPr lang="en-US"/>
              <a:t>Orders Microservice: Event Sourcing &amp; CQRS</a:t>
            </a:r>
          </a:p>
        </p:txBody>
      </p:sp>
      <p:sp>
        <p:nvSpPr>
          <p:cNvPr id="4" name="Slide Number Placeholder 3"/>
          <p:cNvSpPr>
            <a:spLocks noGrp="1"/>
          </p:cNvSpPr>
          <p:nvPr>
            <p:ph type="sldNum" sz="quarter" idx="4294967295"/>
          </p:nvPr>
        </p:nvSpPr>
        <p:spPr/>
        <p:txBody>
          <a:bodyPr/>
          <a:lstStyle/>
          <a:p>
            <a:pPr defTabSz="911231" eaLnBrk="1" fontAlgn="auto" hangingPunct="1">
              <a:spcBef>
                <a:spcPts val="0"/>
              </a:spcBef>
              <a:spcAft>
                <a:spcPts val="0"/>
              </a:spcAft>
              <a:defRPr/>
            </a:pPr>
            <a:r>
              <a:rPr lang="en-US" altLang="en-US">
                <a:solidFill>
                  <a:srgbClr val="FFFFFF"/>
                </a:solidFill>
                <a:latin typeface="Arial"/>
                <a:ea typeface="ＭＳ Ｐゴシック" charset="0"/>
                <a:cs typeface="Arial"/>
                <a:sym typeface="Helvetica" charset="0"/>
              </a:rPr>
              <a:t>IBM Confidential – Page </a:t>
            </a:r>
            <a:fld id="{3AD35F64-7BFE-4AA6-B41F-771B1133FB22}"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12</a:t>
            </a:fld>
            <a:endParaRPr lang="en-US" altLang="en-US">
              <a:solidFill>
                <a:srgbClr val="FFFFFF"/>
              </a:solidFill>
              <a:latin typeface="Arial"/>
              <a:ea typeface="ＭＳ Ｐゴシック" charset="0"/>
              <a:cs typeface="Arial"/>
              <a:sym typeface="Helvetica" charset="0"/>
            </a:endParaRPr>
          </a:p>
        </p:txBody>
      </p:sp>
      <p:cxnSp>
        <p:nvCxnSpPr>
          <p:cNvPr id="52" name="Elbow Connector 51"/>
          <p:cNvCxnSpPr>
            <a:stCxn id="31" idx="2"/>
            <a:endCxn id="62" idx="0"/>
          </p:cNvCxnSpPr>
          <p:nvPr/>
        </p:nvCxnSpPr>
        <p:spPr>
          <a:xfrm rot="16200000" flipH="1">
            <a:off x="1770372" y="2315036"/>
            <a:ext cx="691895" cy="1447"/>
          </a:xfrm>
          <a:prstGeom prst="bentConnector3">
            <a:avLst>
              <a:gd name="adj1" fmla="val 5000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4115021" y="2625586"/>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a:solidFill>
                  <a:srgbClr val="7030A0"/>
                </a:solidFill>
              </a:rPr>
              <a:t>Order Command MS</a:t>
            </a:r>
          </a:p>
        </p:txBody>
      </p:sp>
      <p:sp>
        <p:nvSpPr>
          <p:cNvPr id="53" name="Rectangle 52"/>
          <p:cNvSpPr/>
          <p:nvPr/>
        </p:nvSpPr>
        <p:spPr>
          <a:xfrm>
            <a:off x="1572441" y="2821463"/>
            <a:ext cx="1098680" cy="5522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a:solidFill>
                  <a:srgbClr val="7030A0"/>
                </a:solidFill>
              </a:rPr>
              <a:t>BFF</a:t>
            </a:r>
          </a:p>
        </p:txBody>
      </p:sp>
      <p:cxnSp>
        <p:nvCxnSpPr>
          <p:cNvPr id="60" name="Elbow Connector 59"/>
          <p:cNvCxnSpPr>
            <a:cxnSpLocks/>
            <a:stCxn id="34" idx="2"/>
            <a:endCxn id="89" idx="0"/>
          </p:cNvCxnSpPr>
          <p:nvPr/>
        </p:nvCxnSpPr>
        <p:spPr>
          <a:xfrm rot="5400000">
            <a:off x="7799448" y="1440461"/>
            <a:ext cx="486418" cy="1177524"/>
          </a:xfrm>
          <a:prstGeom prst="bentConnector3">
            <a:avLst>
              <a:gd name="adj1" fmla="val 5000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1" name="Rectangle 30"/>
          <p:cNvSpPr/>
          <p:nvPr/>
        </p:nvSpPr>
        <p:spPr>
          <a:xfrm>
            <a:off x="1258346" y="1417537"/>
            <a:ext cx="171450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rgbClr val="7030A0"/>
                </a:solidFill>
              </a:rPr>
              <a:t>Order UI Web SPA</a:t>
            </a:r>
          </a:p>
        </p:txBody>
      </p:sp>
      <p:sp>
        <p:nvSpPr>
          <p:cNvPr id="34" name="Rectangle 33"/>
          <p:cNvSpPr/>
          <p:nvPr/>
        </p:nvSpPr>
        <p:spPr>
          <a:xfrm>
            <a:off x="7774169" y="1233738"/>
            <a:ext cx="171450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rgbClr val="7030A0"/>
                </a:solidFill>
              </a:rPr>
              <a:t>Order Dashboard Web</a:t>
            </a:r>
          </a:p>
        </p:txBody>
      </p:sp>
      <p:sp>
        <p:nvSpPr>
          <p:cNvPr id="48" name="TextBox 47"/>
          <p:cNvSpPr txBox="1"/>
          <p:nvPr/>
        </p:nvSpPr>
        <p:spPr>
          <a:xfrm>
            <a:off x="6265144" y="2020366"/>
            <a:ext cx="1228221" cy="253916"/>
          </a:xfrm>
          <a:prstGeom prst="rect">
            <a:avLst/>
          </a:prstGeom>
          <a:noFill/>
        </p:spPr>
        <p:txBody>
          <a:bodyPr wrap="none" rtlCol="0">
            <a:spAutoFit/>
          </a:bodyPr>
          <a:lstStyle/>
          <a:p>
            <a:r>
              <a:rPr lang="en-US" sz="1050"/>
              <a:t>Complex Queries</a:t>
            </a:r>
          </a:p>
        </p:txBody>
      </p:sp>
      <p:sp>
        <p:nvSpPr>
          <p:cNvPr id="55" name="TextBox 54"/>
          <p:cNvSpPr txBox="1"/>
          <p:nvPr/>
        </p:nvSpPr>
        <p:spPr>
          <a:xfrm>
            <a:off x="853750" y="2192686"/>
            <a:ext cx="1194558" cy="415498"/>
          </a:xfrm>
          <a:prstGeom prst="rect">
            <a:avLst/>
          </a:prstGeom>
          <a:noFill/>
        </p:spPr>
        <p:txBody>
          <a:bodyPr wrap="none" rtlCol="0">
            <a:spAutoFit/>
          </a:bodyPr>
          <a:lstStyle/>
          <a:p>
            <a:r>
              <a:rPr lang="en-US" sz="1050">
                <a:solidFill>
                  <a:schemeClr val="accent1">
                    <a:lumMod val="25000"/>
                  </a:schemeClr>
                </a:solidFill>
              </a:rPr>
              <a:t>Add, read by ID, </a:t>
            </a:r>
          </a:p>
          <a:p>
            <a:r>
              <a:rPr lang="en-US" sz="1050">
                <a:solidFill>
                  <a:schemeClr val="accent1">
                    <a:lumMod val="25000"/>
                  </a:schemeClr>
                </a:solidFill>
              </a:rPr>
              <a:t>update Order</a:t>
            </a:r>
          </a:p>
        </p:txBody>
      </p:sp>
      <p:cxnSp>
        <p:nvCxnSpPr>
          <p:cNvPr id="56" name="Elbow Connector 55"/>
          <p:cNvCxnSpPr>
            <a:cxnSpLocks/>
            <a:stCxn id="71" idx="0"/>
            <a:endCxn id="88" idx="2"/>
          </p:cNvCxnSpPr>
          <p:nvPr/>
        </p:nvCxnSpPr>
        <p:spPr>
          <a:xfrm rot="5400000" flipH="1" flipV="1">
            <a:off x="6133872" y="3928745"/>
            <a:ext cx="1798100" cy="848038"/>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62" name="Rectangle 61"/>
          <p:cNvSpPr/>
          <p:nvPr/>
        </p:nvSpPr>
        <p:spPr>
          <a:xfrm>
            <a:off x="1562965" y="2661708"/>
            <a:ext cx="1108156" cy="159754"/>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APIS</a:t>
            </a:r>
          </a:p>
        </p:txBody>
      </p:sp>
      <p:sp>
        <p:nvSpPr>
          <p:cNvPr id="67" name="Rectangle 66"/>
          <p:cNvSpPr/>
          <p:nvPr/>
        </p:nvSpPr>
        <p:spPr>
          <a:xfrm>
            <a:off x="4120504" y="2359942"/>
            <a:ext cx="1081621" cy="248242"/>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APIS</a:t>
            </a:r>
          </a:p>
        </p:txBody>
      </p:sp>
      <p:cxnSp>
        <p:nvCxnSpPr>
          <p:cNvPr id="79" name="Elbow Connector 78"/>
          <p:cNvCxnSpPr>
            <a:cxnSpLocks/>
            <a:stCxn id="47" idx="2"/>
            <a:endCxn id="57" idx="0"/>
          </p:cNvCxnSpPr>
          <p:nvPr/>
        </p:nvCxnSpPr>
        <p:spPr>
          <a:xfrm rot="16200000" flipH="1">
            <a:off x="4089619" y="4115965"/>
            <a:ext cx="1782141" cy="632657"/>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grpSp>
        <p:nvGrpSpPr>
          <p:cNvPr id="58" name="Group 193">
            <a:extLst>
              <a:ext uri="{FF2B5EF4-FFF2-40B4-BE49-F238E27FC236}">
                <a16:creationId xmlns:a16="http://schemas.microsoft.com/office/drawing/2014/main" id="{0F334ACF-EE6A-7349-8484-22ECC1ED8538}"/>
              </a:ext>
            </a:extLst>
          </p:cNvPr>
          <p:cNvGrpSpPr/>
          <p:nvPr/>
        </p:nvGrpSpPr>
        <p:grpSpPr>
          <a:xfrm>
            <a:off x="250521" y="1323472"/>
            <a:ext cx="624029" cy="841268"/>
            <a:chOff x="8826" y="-1"/>
            <a:chExt cx="707232" cy="953436"/>
          </a:xfrm>
        </p:grpSpPr>
        <p:grpSp>
          <p:nvGrpSpPr>
            <p:cNvPr id="59" name="Group 191">
              <a:extLst>
                <a:ext uri="{FF2B5EF4-FFF2-40B4-BE49-F238E27FC236}">
                  <a16:creationId xmlns:a16="http://schemas.microsoft.com/office/drawing/2014/main" id="{632C9E7D-46E1-8743-9453-DEC57F28AECB}"/>
                </a:ext>
              </a:extLst>
            </p:cNvPr>
            <p:cNvGrpSpPr/>
            <p:nvPr/>
          </p:nvGrpSpPr>
          <p:grpSpPr>
            <a:xfrm>
              <a:off x="8826" y="-1"/>
              <a:ext cx="707232" cy="707233"/>
              <a:chOff x="8826" y="0"/>
              <a:chExt cx="707231" cy="707231"/>
            </a:xfrm>
          </p:grpSpPr>
          <p:sp>
            <p:nvSpPr>
              <p:cNvPr id="73" name="Shape 189">
                <a:extLst>
                  <a:ext uri="{FF2B5EF4-FFF2-40B4-BE49-F238E27FC236}">
                    <a16:creationId xmlns:a16="http://schemas.microsoft.com/office/drawing/2014/main" id="{8B214681-4A39-374D-A9A7-F7CD8977CBE9}"/>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sz="1588"/>
              </a:p>
            </p:txBody>
          </p:sp>
          <p:pic>
            <p:nvPicPr>
              <p:cNvPr id="78" name="_-02.png">
                <a:extLst>
                  <a:ext uri="{FF2B5EF4-FFF2-40B4-BE49-F238E27FC236}">
                    <a16:creationId xmlns:a16="http://schemas.microsoft.com/office/drawing/2014/main" id="{DEA97E28-2954-EC45-9D98-E295A6E951B6}"/>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63" name="Shape 192">
              <a:extLst>
                <a:ext uri="{FF2B5EF4-FFF2-40B4-BE49-F238E27FC236}">
                  <a16:creationId xmlns:a16="http://schemas.microsoft.com/office/drawing/2014/main" id="{9D6F7834-441C-864E-B263-D8A2FA85AFC0}"/>
                </a:ext>
              </a:extLst>
            </p:cNvPr>
            <p:cNvSpPr/>
            <p:nvPr/>
          </p:nvSpPr>
          <p:spPr>
            <a:xfrm>
              <a:off x="171674" y="707231"/>
              <a:ext cx="292495" cy="246204"/>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706"/>
                <a:t>END</a:t>
              </a:r>
            </a:p>
            <a:p>
              <a:pPr lvl="0">
                <a:defRPr sz="1800" b="0">
                  <a:solidFill>
                    <a:srgbClr val="000000"/>
                  </a:solidFill>
                </a:defRPr>
              </a:pPr>
              <a:r>
                <a:rPr sz="706"/>
                <a:t>USER</a:t>
              </a:r>
            </a:p>
          </p:txBody>
        </p:sp>
      </p:grpSp>
      <p:grpSp>
        <p:nvGrpSpPr>
          <p:cNvPr id="80" name="Group 193">
            <a:extLst>
              <a:ext uri="{FF2B5EF4-FFF2-40B4-BE49-F238E27FC236}">
                <a16:creationId xmlns:a16="http://schemas.microsoft.com/office/drawing/2014/main" id="{6D2664F0-50CD-EF4F-9704-20997102D2B4}"/>
              </a:ext>
            </a:extLst>
          </p:cNvPr>
          <p:cNvGrpSpPr/>
          <p:nvPr/>
        </p:nvGrpSpPr>
        <p:grpSpPr>
          <a:xfrm>
            <a:off x="9718790" y="1131559"/>
            <a:ext cx="624029" cy="841268"/>
            <a:chOff x="8826" y="-1"/>
            <a:chExt cx="707232" cy="953436"/>
          </a:xfrm>
        </p:grpSpPr>
        <p:grpSp>
          <p:nvGrpSpPr>
            <p:cNvPr id="81" name="Group 191">
              <a:extLst>
                <a:ext uri="{FF2B5EF4-FFF2-40B4-BE49-F238E27FC236}">
                  <a16:creationId xmlns:a16="http://schemas.microsoft.com/office/drawing/2014/main" id="{4D7D50F5-8178-9041-864F-4BAFC6C2BB89}"/>
                </a:ext>
              </a:extLst>
            </p:cNvPr>
            <p:cNvGrpSpPr/>
            <p:nvPr/>
          </p:nvGrpSpPr>
          <p:grpSpPr>
            <a:xfrm>
              <a:off x="8826" y="-1"/>
              <a:ext cx="707232" cy="707233"/>
              <a:chOff x="8826" y="0"/>
              <a:chExt cx="707231" cy="707231"/>
            </a:xfrm>
          </p:grpSpPr>
          <p:sp>
            <p:nvSpPr>
              <p:cNvPr id="85" name="Shape 189">
                <a:extLst>
                  <a:ext uri="{FF2B5EF4-FFF2-40B4-BE49-F238E27FC236}">
                    <a16:creationId xmlns:a16="http://schemas.microsoft.com/office/drawing/2014/main" id="{CC9B1A85-773F-9346-A4BA-0CEC18384E93}"/>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sz="1588"/>
              </a:p>
            </p:txBody>
          </p:sp>
          <p:pic>
            <p:nvPicPr>
              <p:cNvPr id="86" name="_-02.png">
                <a:extLst>
                  <a:ext uri="{FF2B5EF4-FFF2-40B4-BE49-F238E27FC236}">
                    <a16:creationId xmlns:a16="http://schemas.microsoft.com/office/drawing/2014/main" id="{01D4723D-E397-E64B-A77F-6D389251FFB0}"/>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84" name="Shape 192">
              <a:extLst>
                <a:ext uri="{FF2B5EF4-FFF2-40B4-BE49-F238E27FC236}">
                  <a16:creationId xmlns:a16="http://schemas.microsoft.com/office/drawing/2014/main" id="{594CD02C-FE94-6241-B8ED-26820230918B}"/>
                </a:ext>
              </a:extLst>
            </p:cNvPr>
            <p:cNvSpPr/>
            <p:nvPr/>
          </p:nvSpPr>
          <p:spPr>
            <a:xfrm>
              <a:off x="171674" y="707231"/>
              <a:ext cx="523220" cy="246204"/>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706"/>
                <a:t>BUSINESS</a:t>
              </a:r>
            </a:p>
            <a:p>
              <a:pPr lvl="0">
                <a:defRPr sz="1800" b="0">
                  <a:solidFill>
                    <a:srgbClr val="000000"/>
                  </a:solidFill>
                </a:defRPr>
              </a:pPr>
              <a:r>
                <a:rPr sz="706"/>
                <a:t>USER</a:t>
              </a:r>
            </a:p>
          </p:txBody>
        </p:sp>
      </p:grpSp>
      <p:cxnSp>
        <p:nvCxnSpPr>
          <p:cNvPr id="87" name="Elbow Connector 86">
            <a:extLst>
              <a:ext uri="{FF2B5EF4-FFF2-40B4-BE49-F238E27FC236}">
                <a16:creationId xmlns:a16="http://schemas.microsoft.com/office/drawing/2014/main" id="{9955A1A1-36CF-DC43-B10B-22251251F632}"/>
              </a:ext>
            </a:extLst>
          </p:cNvPr>
          <p:cNvCxnSpPr>
            <a:cxnSpLocks/>
            <a:stCxn id="67" idx="0"/>
            <a:endCxn id="53" idx="3"/>
          </p:cNvCxnSpPr>
          <p:nvPr/>
        </p:nvCxnSpPr>
        <p:spPr>
          <a:xfrm rot="16200000" flipH="1" flipV="1">
            <a:off x="3297388" y="1733674"/>
            <a:ext cx="737659" cy="1990194"/>
          </a:xfrm>
          <a:prstGeom prst="bentConnector4">
            <a:avLst>
              <a:gd name="adj1" fmla="val -30990"/>
              <a:gd name="adj2" fmla="val 63587"/>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6" name="Can 45"/>
          <p:cNvSpPr/>
          <p:nvPr/>
        </p:nvSpPr>
        <p:spPr>
          <a:xfrm>
            <a:off x="5230303" y="3349666"/>
            <a:ext cx="356995" cy="47631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44E51D17-B445-A14E-B573-92EB0C82C6DB}"/>
              </a:ext>
            </a:extLst>
          </p:cNvPr>
          <p:cNvSpPr/>
          <p:nvPr/>
        </p:nvSpPr>
        <p:spPr>
          <a:xfrm>
            <a:off x="6907601" y="2538076"/>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a:solidFill>
                  <a:srgbClr val="7030A0"/>
                </a:solidFill>
              </a:rPr>
              <a:t>Order Queries MS</a:t>
            </a:r>
          </a:p>
        </p:txBody>
      </p:sp>
      <p:sp>
        <p:nvSpPr>
          <p:cNvPr id="89" name="Rectangle 88">
            <a:extLst>
              <a:ext uri="{FF2B5EF4-FFF2-40B4-BE49-F238E27FC236}">
                <a16:creationId xmlns:a16="http://schemas.microsoft.com/office/drawing/2014/main" id="{E18B5B38-54D0-C04B-8241-94F63359F92F}"/>
              </a:ext>
            </a:extLst>
          </p:cNvPr>
          <p:cNvSpPr/>
          <p:nvPr/>
        </p:nvSpPr>
        <p:spPr>
          <a:xfrm>
            <a:off x="6913084" y="2272432"/>
            <a:ext cx="1081621" cy="248242"/>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APIS</a:t>
            </a:r>
          </a:p>
        </p:txBody>
      </p:sp>
      <p:pic>
        <p:nvPicPr>
          <p:cNvPr id="91" name="Picture 90">
            <a:extLst>
              <a:ext uri="{FF2B5EF4-FFF2-40B4-BE49-F238E27FC236}">
                <a16:creationId xmlns:a16="http://schemas.microsoft.com/office/drawing/2014/main" id="{393DD6A7-DABE-1C4D-B051-415F6D2F257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28784" y="3857595"/>
            <a:ext cx="335218" cy="234487"/>
          </a:xfrm>
          <a:prstGeom prst="rect">
            <a:avLst/>
          </a:prstGeom>
        </p:spPr>
      </p:pic>
      <p:cxnSp>
        <p:nvCxnSpPr>
          <p:cNvPr id="35" name="Elbow Connector 34">
            <a:extLst>
              <a:ext uri="{FF2B5EF4-FFF2-40B4-BE49-F238E27FC236}">
                <a16:creationId xmlns:a16="http://schemas.microsoft.com/office/drawing/2014/main" id="{5C17E6E0-559C-5446-9B5E-0F8D8BB20420}"/>
              </a:ext>
            </a:extLst>
          </p:cNvPr>
          <p:cNvCxnSpPr>
            <a:cxnSpLocks/>
            <a:stCxn id="89" idx="0"/>
            <a:endCxn id="53" idx="3"/>
          </p:cNvCxnSpPr>
          <p:nvPr/>
        </p:nvCxnSpPr>
        <p:spPr>
          <a:xfrm rot="16200000" flipH="1" flipV="1">
            <a:off x="4649923" y="293629"/>
            <a:ext cx="825169" cy="4782774"/>
          </a:xfrm>
          <a:prstGeom prst="bentConnector4">
            <a:avLst>
              <a:gd name="adj1" fmla="val -53136"/>
              <a:gd name="adj2" fmla="val 84802"/>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0" name="Elbow Connector 49">
            <a:extLst>
              <a:ext uri="{FF2B5EF4-FFF2-40B4-BE49-F238E27FC236}">
                <a16:creationId xmlns:a16="http://schemas.microsoft.com/office/drawing/2014/main" id="{1538EF0B-59D3-DA45-BBC7-29DCDD44BC4F}"/>
              </a:ext>
            </a:extLst>
          </p:cNvPr>
          <p:cNvCxnSpPr>
            <a:cxnSpLocks/>
            <a:stCxn id="47" idx="2"/>
            <a:endCxn id="72" idx="0"/>
          </p:cNvCxnSpPr>
          <p:nvPr/>
        </p:nvCxnSpPr>
        <p:spPr>
          <a:xfrm rot="16200000" flipH="1">
            <a:off x="4903255" y="3302329"/>
            <a:ext cx="1710590" cy="2188379"/>
          </a:xfrm>
          <a:prstGeom prst="bentConnector3">
            <a:avLst>
              <a:gd name="adj1" fmla="val 52629"/>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pic>
        <p:nvPicPr>
          <p:cNvPr id="49" name="Picture 48">
            <a:extLst>
              <a:ext uri="{FF2B5EF4-FFF2-40B4-BE49-F238E27FC236}">
                <a16:creationId xmlns:a16="http://schemas.microsoft.com/office/drawing/2014/main" id="{AB5AC61F-B86D-6042-90F0-AC7894411B1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38029" y="4303415"/>
            <a:ext cx="345797" cy="241887"/>
          </a:xfrm>
          <a:prstGeom prst="rect">
            <a:avLst/>
          </a:prstGeom>
        </p:spPr>
      </p:pic>
      <p:cxnSp>
        <p:nvCxnSpPr>
          <p:cNvPr id="51" name="Elbow Connector 50">
            <a:extLst>
              <a:ext uri="{FF2B5EF4-FFF2-40B4-BE49-F238E27FC236}">
                <a16:creationId xmlns:a16="http://schemas.microsoft.com/office/drawing/2014/main" id="{C782B5B0-CEF4-E34D-9F25-C381D086F4CE}"/>
              </a:ext>
            </a:extLst>
          </p:cNvPr>
          <p:cNvCxnSpPr>
            <a:cxnSpLocks/>
            <a:stCxn id="45" idx="0"/>
          </p:cNvCxnSpPr>
          <p:nvPr/>
        </p:nvCxnSpPr>
        <p:spPr>
          <a:xfrm rot="5400000" flipH="1" flipV="1">
            <a:off x="4057458" y="4342863"/>
            <a:ext cx="1739342" cy="221663"/>
          </a:xfrm>
          <a:prstGeom prst="bentConnector3">
            <a:avLst>
              <a:gd name="adj1" fmla="val 32763"/>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9" name="Rounded Rectangle 38">
            <a:extLst>
              <a:ext uri="{FF2B5EF4-FFF2-40B4-BE49-F238E27FC236}">
                <a16:creationId xmlns:a16="http://schemas.microsoft.com/office/drawing/2014/main" id="{8EC171DB-A9CA-514A-9D2A-3C1953F73DB1}"/>
              </a:ext>
            </a:extLst>
          </p:cNvPr>
          <p:cNvSpPr/>
          <p:nvPr/>
        </p:nvSpPr>
        <p:spPr bwMode="auto">
          <a:xfrm>
            <a:off x="3465681" y="532336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0</a:t>
            </a:r>
            <a:endParaRPr lang="en-US" sz="667">
              <a:solidFill>
                <a:schemeClr val="bg1"/>
              </a:solidFill>
            </a:endParaRPr>
          </a:p>
        </p:txBody>
      </p:sp>
      <p:sp>
        <p:nvSpPr>
          <p:cNvPr id="40" name="Rounded Rectangle 39">
            <a:extLst>
              <a:ext uri="{FF2B5EF4-FFF2-40B4-BE49-F238E27FC236}">
                <a16:creationId xmlns:a16="http://schemas.microsoft.com/office/drawing/2014/main" id="{5A3F16A0-BDFE-3444-B6E1-4F41C1FA00E7}"/>
              </a:ext>
            </a:extLst>
          </p:cNvPr>
          <p:cNvSpPr/>
          <p:nvPr/>
        </p:nvSpPr>
        <p:spPr bwMode="auto">
          <a:xfrm>
            <a:off x="3709518" y="532336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1</a:t>
            </a:r>
            <a:endParaRPr lang="en-US" sz="667">
              <a:solidFill>
                <a:schemeClr val="bg1"/>
              </a:solidFill>
            </a:endParaRPr>
          </a:p>
        </p:txBody>
      </p:sp>
      <p:sp>
        <p:nvSpPr>
          <p:cNvPr id="41" name="Rounded Rectangle 40">
            <a:extLst>
              <a:ext uri="{FF2B5EF4-FFF2-40B4-BE49-F238E27FC236}">
                <a16:creationId xmlns:a16="http://schemas.microsoft.com/office/drawing/2014/main" id="{BB4D6964-BA9E-8549-8AF0-1E0A0986DD58}"/>
              </a:ext>
            </a:extLst>
          </p:cNvPr>
          <p:cNvSpPr/>
          <p:nvPr/>
        </p:nvSpPr>
        <p:spPr bwMode="auto">
          <a:xfrm>
            <a:off x="3955080" y="532336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2</a:t>
            </a:r>
            <a:endParaRPr lang="en-US" sz="667">
              <a:solidFill>
                <a:schemeClr val="bg1"/>
              </a:solidFill>
            </a:endParaRPr>
          </a:p>
        </p:txBody>
      </p:sp>
      <p:sp>
        <p:nvSpPr>
          <p:cNvPr id="42" name="Rounded Rectangle 41">
            <a:extLst>
              <a:ext uri="{FF2B5EF4-FFF2-40B4-BE49-F238E27FC236}">
                <a16:creationId xmlns:a16="http://schemas.microsoft.com/office/drawing/2014/main" id="{36BFD4D9-CCD4-164A-A9A1-992E5F2AE2AA}"/>
              </a:ext>
            </a:extLst>
          </p:cNvPr>
          <p:cNvSpPr/>
          <p:nvPr/>
        </p:nvSpPr>
        <p:spPr bwMode="auto">
          <a:xfrm>
            <a:off x="4198917" y="532336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3</a:t>
            </a:r>
            <a:endParaRPr lang="en-US" sz="667">
              <a:solidFill>
                <a:schemeClr val="bg1"/>
              </a:solidFill>
            </a:endParaRPr>
          </a:p>
        </p:txBody>
      </p:sp>
      <p:sp>
        <p:nvSpPr>
          <p:cNvPr id="43" name="Rounded Rectangle 42">
            <a:extLst>
              <a:ext uri="{FF2B5EF4-FFF2-40B4-BE49-F238E27FC236}">
                <a16:creationId xmlns:a16="http://schemas.microsoft.com/office/drawing/2014/main" id="{FD226F07-4CE9-7042-91B1-C0BD76B58B71}"/>
              </a:ext>
            </a:extLst>
          </p:cNvPr>
          <p:cNvSpPr/>
          <p:nvPr/>
        </p:nvSpPr>
        <p:spPr bwMode="auto">
          <a:xfrm>
            <a:off x="4444478" y="532336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4</a:t>
            </a:r>
            <a:endParaRPr lang="en-US" sz="667">
              <a:solidFill>
                <a:schemeClr val="bg1"/>
              </a:solidFill>
            </a:endParaRPr>
          </a:p>
        </p:txBody>
      </p:sp>
      <p:sp>
        <p:nvSpPr>
          <p:cNvPr id="45" name="Rounded Rectangle 44">
            <a:extLst>
              <a:ext uri="{FF2B5EF4-FFF2-40B4-BE49-F238E27FC236}">
                <a16:creationId xmlns:a16="http://schemas.microsoft.com/office/drawing/2014/main" id="{19576252-7983-8442-BA76-119C223FDF26}"/>
              </a:ext>
            </a:extLst>
          </p:cNvPr>
          <p:cNvSpPr/>
          <p:nvPr/>
        </p:nvSpPr>
        <p:spPr bwMode="auto">
          <a:xfrm>
            <a:off x="4693517" y="532336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5</a:t>
            </a:r>
            <a:endParaRPr lang="en-US" sz="667">
              <a:solidFill>
                <a:schemeClr val="bg1"/>
              </a:solidFill>
            </a:endParaRPr>
          </a:p>
        </p:txBody>
      </p:sp>
      <p:sp>
        <p:nvSpPr>
          <p:cNvPr id="54" name="Rounded Rectangle 53">
            <a:extLst>
              <a:ext uri="{FF2B5EF4-FFF2-40B4-BE49-F238E27FC236}">
                <a16:creationId xmlns:a16="http://schemas.microsoft.com/office/drawing/2014/main" id="{97A34AA3-C8A7-DE43-8DC0-5ECF24AE18C2}"/>
              </a:ext>
            </a:extLst>
          </p:cNvPr>
          <p:cNvSpPr/>
          <p:nvPr/>
        </p:nvSpPr>
        <p:spPr bwMode="auto">
          <a:xfrm>
            <a:off x="4933877" y="5323365"/>
            <a:ext cx="245561" cy="731512"/>
          </a:xfrm>
          <a:prstGeom prst="roundRect">
            <a:avLst/>
          </a:prstGeom>
          <a:solidFill>
            <a:schemeClr val="bg2"/>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6</a:t>
            </a:r>
            <a:endParaRPr lang="en-US" sz="667">
              <a:solidFill>
                <a:schemeClr val="bg1"/>
              </a:solidFill>
            </a:endParaRPr>
          </a:p>
        </p:txBody>
      </p:sp>
      <p:sp>
        <p:nvSpPr>
          <p:cNvPr id="57" name="Rounded Rectangle 56">
            <a:extLst>
              <a:ext uri="{FF2B5EF4-FFF2-40B4-BE49-F238E27FC236}">
                <a16:creationId xmlns:a16="http://schemas.microsoft.com/office/drawing/2014/main" id="{1AC83709-7CA2-574F-897A-8EEFB939892B}"/>
              </a:ext>
            </a:extLst>
          </p:cNvPr>
          <p:cNvSpPr/>
          <p:nvPr/>
        </p:nvSpPr>
        <p:spPr bwMode="auto">
          <a:xfrm>
            <a:off x="5174237" y="5323365"/>
            <a:ext cx="245561" cy="731512"/>
          </a:xfrm>
          <a:prstGeom prst="roundRect">
            <a:avLst/>
          </a:prstGeom>
          <a:solidFill>
            <a:schemeClr val="bg2"/>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7</a:t>
            </a:r>
            <a:endParaRPr lang="en-US" sz="667">
              <a:solidFill>
                <a:schemeClr val="bg1"/>
              </a:solidFill>
            </a:endParaRPr>
          </a:p>
        </p:txBody>
      </p:sp>
      <p:sp>
        <p:nvSpPr>
          <p:cNvPr id="64" name="AutoShape 4">
            <a:extLst>
              <a:ext uri="{FF2B5EF4-FFF2-40B4-BE49-F238E27FC236}">
                <a16:creationId xmlns:a16="http://schemas.microsoft.com/office/drawing/2014/main" id="{E0F92012-4D62-7547-9DEC-EE007CB2DAB6}"/>
              </a:ext>
            </a:extLst>
          </p:cNvPr>
          <p:cNvSpPr>
            <a:spLocks noChangeArrowheads="1"/>
          </p:cNvSpPr>
          <p:nvPr/>
        </p:nvSpPr>
        <p:spPr bwMode="auto">
          <a:xfrm>
            <a:off x="2958843" y="5031722"/>
            <a:ext cx="6605335" cy="1199545"/>
          </a:xfrm>
          <a:prstGeom prst="roundRect">
            <a:avLst>
              <a:gd name="adj" fmla="val 7117"/>
            </a:avLst>
          </a:prstGeom>
          <a:noFill/>
          <a:ln w="12700">
            <a:solidFill>
              <a:schemeClr val="tx2">
                <a:lumMod val="50000"/>
              </a:schemeClr>
            </a:solidFill>
            <a:prstDash val="dash"/>
            <a:round/>
            <a:headEnd/>
            <a:tailEnd/>
          </a:ln>
        </p:spPr>
        <p:txBody>
          <a:bodyPr lIns="0" tIns="0" rIns="0" bIns="0" anchor="b" anchorCtr="1"/>
          <a:lstStyle/>
          <a:p>
            <a:pPr algn="ctr"/>
            <a:endParaRPr lang="en-US" sz="1333"/>
          </a:p>
        </p:txBody>
      </p:sp>
      <p:pic>
        <p:nvPicPr>
          <p:cNvPr id="65" name="Picture 64">
            <a:extLst>
              <a:ext uri="{FF2B5EF4-FFF2-40B4-BE49-F238E27FC236}">
                <a16:creationId xmlns:a16="http://schemas.microsoft.com/office/drawing/2014/main" id="{83C9F576-EACA-3846-AF69-E5C468F887BF}"/>
              </a:ext>
            </a:extLst>
          </p:cNvPr>
          <p:cNvPicPr>
            <a:picLocks noChangeAspect="1"/>
          </p:cNvPicPr>
          <p:nvPr/>
        </p:nvPicPr>
        <p:blipFill>
          <a:blip r:embed="rId5">
            <a:biLevel thresh="75000"/>
            <a:extLst>
              <a:ext uri="{BEBA8EAE-BF5A-486C-A8C5-ECC9F3942E4B}">
                <a14:imgProps xmlns:a14="http://schemas.microsoft.com/office/drawing/2010/main">
                  <a14:imgLayer r:embed="rId6">
                    <a14:imgEffect>
                      <a14:artisticPhotocopy/>
                    </a14:imgEffect>
                  </a14:imgLayer>
                </a14:imgProps>
              </a:ext>
              <a:ext uri="{28A0092B-C50C-407E-A947-70E740481C1C}">
                <a14:useLocalDpi xmlns:a14="http://schemas.microsoft.com/office/drawing/2010/main" val="0"/>
              </a:ext>
            </a:extLst>
          </a:blip>
          <a:stretch>
            <a:fillRect/>
          </a:stretch>
        </p:blipFill>
        <p:spPr>
          <a:xfrm>
            <a:off x="8598947" y="5802742"/>
            <a:ext cx="959343" cy="504270"/>
          </a:xfrm>
          <a:prstGeom prst="rect">
            <a:avLst/>
          </a:prstGeom>
        </p:spPr>
      </p:pic>
      <p:sp>
        <p:nvSpPr>
          <p:cNvPr id="68" name="TextBox 67">
            <a:extLst>
              <a:ext uri="{FF2B5EF4-FFF2-40B4-BE49-F238E27FC236}">
                <a16:creationId xmlns:a16="http://schemas.microsoft.com/office/drawing/2014/main" id="{56340D26-D64A-F946-9A7B-E1A66FC281C6}"/>
              </a:ext>
            </a:extLst>
          </p:cNvPr>
          <p:cNvSpPr txBox="1"/>
          <p:nvPr/>
        </p:nvSpPr>
        <p:spPr>
          <a:xfrm>
            <a:off x="3390292" y="5007855"/>
            <a:ext cx="1326004" cy="276999"/>
          </a:xfrm>
          <a:prstGeom prst="rect">
            <a:avLst/>
          </a:prstGeom>
          <a:noFill/>
        </p:spPr>
        <p:txBody>
          <a:bodyPr wrap="none" rtlCol="0">
            <a:spAutoFit/>
          </a:bodyPr>
          <a:lstStyle/>
          <a:p>
            <a:r>
              <a:rPr lang="en-US" sz="1200">
                <a:solidFill>
                  <a:schemeClr val="accent1">
                    <a:lumMod val="25000"/>
                  </a:schemeClr>
                </a:solidFill>
              </a:rPr>
              <a:t>orderCommands</a:t>
            </a:r>
          </a:p>
        </p:txBody>
      </p:sp>
      <p:sp>
        <p:nvSpPr>
          <p:cNvPr id="69" name="Rounded Rectangle 68">
            <a:extLst>
              <a:ext uri="{FF2B5EF4-FFF2-40B4-BE49-F238E27FC236}">
                <a16:creationId xmlns:a16="http://schemas.microsoft.com/office/drawing/2014/main" id="{D424E221-0145-CA4B-B312-20BBD8AAFD3E}"/>
              </a:ext>
            </a:extLst>
          </p:cNvPr>
          <p:cNvSpPr/>
          <p:nvPr/>
        </p:nvSpPr>
        <p:spPr bwMode="auto">
          <a:xfrm>
            <a:off x="5996723" y="5251814"/>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0</a:t>
            </a:r>
            <a:endParaRPr lang="en-US" sz="667">
              <a:solidFill>
                <a:schemeClr val="bg1"/>
              </a:solidFill>
            </a:endParaRPr>
          </a:p>
        </p:txBody>
      </p:sp>
      <p:sp>
        <p:nvSpPr>
          <p:cNvPr id="70" name="Rounded Rectangle 69">
            <a:extLst>
              <a:ext uri="{FF2B5EF4-FFF2-40B4-BE49-F238E27FC236}">
                <a16:creationId xmlns:a16="http://schemas.microsoft.com/office/drawing/2014/main" id="{669E969B-6146-AD4A-A3D5-9908FB0C890D}"/>
              </a:ext>
            </a:extLst>
          </p:cNvPr>
          <p:cNvSpPr/>
          <p:nvPr/>
        </p:nvSpPr>
        <p:spPr bwMode="auto">
          <a:xfrm>
            <a:off x="6240560" y="5251814"/>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1</a:t>
            </a:r>
            <a:endParaRPr lang="en-US" sz="667">
              <a:solidFill>
                <a:schemeClr val="bg1"/>
              </a:solidFill>
            </a:endParaRPr>
          </a:p>
        </p:txBody>
      </p:sp>
      <p:sp>
        <p:nvSpPr>
          <p:cNvPr id="71" name="Rounded Rectangle 70">
            <a:extLst>
              <a:ext uri="{FF2B5EF4-FFF2-40B4-BE49-F238E27FC236}">
                <a16:creationId xmlns:a16="http://schemas.microsoft.com/office/drawing/2014/main" id="{056FF504-5BFB-7744-9DCA-1F4AEF2D30E2}"/>
              </a:ext>
            </a:extLst>
          </p:cNvPr>
          <p:cNvSpPr/>
          <p:nvPr/>
        </p:nvSpPr>
        <p:spPr bwMode="auto">
          <a:xfrm>
            <a:off x="6486122" y="5251814"/>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2</a:t>
            </a:r>
            <a:endParaRPr lang="en-US" sz="667">
              <a:solidFill>
                <a:schemeClr val="bg1"/>
              </a:solidFill>
            </a:endParaRPr>
          </a:p>
        </p:txBody>
      </p:sp>
      <p:sp>
        <p:nvSpPr>
          <p:cNvPr id="72" name="Rounded Rectangle 71">
            <a:extLst>
              <a:ext uri="{FF2B5EF4-FFF2-40B4-BE49-F238E27FC236}">
                <a16:creationId xmlns:a16="http://schemas.microsoft.com/office/drawing/2014/main" id="{89CEA747-2318-8C4B-85AB-22D1D2A917EE}"/>
              </a:ext>
            </a:extLst>
          </p:cNvPr>
          <p:cNvSpPr/>
          <p:nvPr/>
        </p:nvSpPr>
        <p:spPr bwMode="auto">
          <a:xfrm>
            <a:off x="6729959" y="5251814"/>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3</a:t>
            </a:r>
            <a:endParaRPr lang="en-US" sz="667">
              <a:solidFill>
                <a:schemeClr val="bg1"/>
              </a:solidFill>
            </a:endParaRPr>
          </a:p>
        </p:txBody>
      </p:sp>
      <p:sp>
        <p:nvSpPr>
          <p:cNvPr id="75" name="TextBox 74">
            <a:extLst>
              <a:ext uri="{FF2B5EF4-FFF2-40B4-BE49-F238E27FC236}">
                <a16:creationId xmlns:a16="http://schemas.microsoft.com/office/drawing/2014/main" id="{361A2E5B-430E-1240-B930-F78FDFE0D8D6}"/>
              </a:ext>
            </a:extLst>
          </p:cNvPr>
          <p:cNvSpPr txBox="1"/>
          <p:nvPr/>
        </p:nvSpPr>
        <p:spPr>
          <a:xfrm>
            <a:off x="6091295" y="5968797"/>
            <a:ext cx="619080" cy="276999"/>
          </a:xfrm>
          <a:prstGeom prst="rect">
            <a:avLst/>
          </a:prstGeom>
          <a:noFill/>
        </p:spPr>
        <p:txBody>
          <a:bodyPr wrap="none" rtlCol="0">
            <a:spAutoFit/>
          </a:bodyPr>
          <a:lstStyle/>
          <a:p>
            <a:r>
              <a:rPr lang="en-US" sz="1200">
                <a:solidFill>
                  <a:schemeClr val="accent1">
                    <a:lumMod val="25000"/>
                  </a:schemeClr>
                </a:solidFill>
              </a:rPr>
              <a:t>orders</a:t>
            </a: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18755" y="3974838"/>
            <a:ext cx="368430" cy="257719"/>
          </a:xfrm>
          <a:prstGeom prst="rect">
            <a:avLst/>
          </a:prstGeom>
        </p:spPr>
      </p:pic>
    </p:spTree>
    <p:extLst>
      <p:ext uri="{BB962C8B-B14F-4D97-AF65-F5344CB8AC3E}">
        <p14:creationId xmlns:p14="http://schemas.microsoft.com/office/powerpoint/2010/main" val="9961985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Rectangle 60"/>
          <p:cNvSpPr/>
          <p:nvPr/>
        </p:nvSpPr>
        <p:spPr>
          <a:xfrm>
            <a:off x="1626752" y="4839247"/>
            <a:ext cx="637953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a:solidFill>
                  <a:srgbClr val="7030A0"/>
                </a:solidFill>
              </a:rPr>
              <a:t>Event Backbone</a:t>
            </a:r>
          </a:p>
        </p:txBody>
      </p:sp>
      <p:sp>
        <p:nvSpPr>
          <p:cNvPr id="2" name="Title 1"/>
          <p:cNvSpPr>
            <a:spLocks noGrp="1"/>
          </p:cNvSpPr>
          <p:nvPr>
            <p:ph type="title"/>
          </p:nvPr>
        </p:nvSpPr>
        <p:spPr>
          <a:xfrm>
            <a:off x="133008" y="161945"/>
            <a:ext cx="10869879" cy="533590"/>
          </a:xfrm>
        </p:spPr>
        <p:txBody>
          <a:bodyPr/>
          <a:lstStyle/>
          <a:p>
            <a:pPr algn="l"/>
            <a:r>
              <a:rPr lang="en-US"/>
              <a:t>Orders Microservice: Event Sourcing &amp; CQRS</a:t>
            </a:r>
          </a:p>
        </p:txBody>
      </p:sp>
      <p:sp>
        <p:nvSpPr>
          <p:cNvPr id="4" name="Slide Number Placeholder 3"/>
          <p:cNvSpPr>
            <a:spLocks noGrp="1"/>
          </p:cNvSpPr>
          <p:nvPr>
            <p:ph type="sldNum" sz="quarter" idx="4294967295"/>
          </p:nvPr>
        </p:nvSpPr>
        <p:spPr/>
        <p:txBody>
          <a:bodyPr/>
          <a:lstStyle/>
          <a:p>
            <a:pPr defTabSz="911231" eaLnBrk="1" fontAlgn="auto" hangingPunct="1">
              <a:spcBef>
                <a:spcPts val="0"/>
              </a:spcBef>
              <a:spcAft>
                <a:spcPts val="0"/>
              </a:spcAft>
              <a:defRPr/>
            </a:pPr>
            <a:r>
              <a:rPr lang="en-US" altLang="en-US">
                <a:solidFill>
                  <a:srgbClr val="FFFFFF"/>
                </a:solidFill>
                <a:latin typeface="Arial"/>
                <a:ea typeface="ＭＳ Ｐゴシック" charset="0"/>
                <a:cs typeface="Arial"/>
                <a:sym typeface="Helvetica" charset="0"/>
              </a:rPr>
              <a:t>IBM Confidential – Page </a:t>
            </a:r>
            <a:fld id="{3AD35F64-7BFE-4AA6-B41F-771B1133FB22}"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13</a:t>
            </a:fld>
            <a:endParaRPr lang="en-US" altLang="en-US">
              <a:solidFill>
                <a:srgbClr val="FFFFFF"/>
              </a:solidFill>
              <a:latin typeface="Arial"/>
              <a:ea typeface="ＭＳ Ｐゴシック" charset="0"/>
              <a:cs typeface="Arial"/>
              <a:sym typeface="Helvetica" charset="0"/>
            </a:endParaRPr>
          </a:p>
        </p:txBody>
      </p:sp>
      <p:cxnSp>
        <p:nvCxnSpPr>
          <p:cNvPr id="52" name="Elbow Connector 51"/>
          <p:cNvCxnSpPr>
            <a:stCxn id="31" idx="2"/>
            <a:endCxn id="62" idx="0"/>
          </p:cNvCxnSpPr>
          <p:nvPr/>
        </p:nvCxnSpPr>
        <p:spPr>
          <a:xfrm rot="16200000" flipH="1">
            <a:off x="1770372" y="2315036"/>
            <a:ext cx="691895" cy="1447"/>
          </a:xfrm>
          <a:prstGeom prst="bentConnector3">
            <a:avLst>
              <a:gd name="adj1" fmla="val 5000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4115021" y="2625586"/>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a:solidFill>
                  <a:srgbClr val="7030A0"/>
                </a:solidFill>
              </a:rPr>
              <a:t>Order Command MS</a:t>
            </a:r>
          </a:p>
        </p:txBody>
      </p:sp>
      <p:sp>
        <p:nvSpPr>
          <p:cNvPr id="53" name="Rectangle 52"/>
          <p:cNvSpPr/>
          <p:nvPr/>
        </p:nvSpPr>
        <p:spPr>
          <a:xfrm>
            <a:off x="1572441" y="2821463"/>
            <a:ext cx="1098680" cy="5522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a:solidFill>
                  <a:srgbClr val="7030A0"/>
                </a:solidFill>
              </a:rPr>
              <a:t>BFF</a:t>
            </a:r>
          </a:p>
        </p:txBody>
      </p:sp>
      <p:cxnSp>
        <p:nvCxnSpPr>
          <p:cNvPr id="60" name="Elbow Connector 59"/>
          <p:cNvCxnSpPr>
            <a:cxnSpLocks/>
            <a:stCxn id="34" idx="2"/>
            <a:endCxn id="89" idx="0"/>
          </p:cNvCxnSpPr>
          <p:nvPr/>
        </p:nvCxnSpPr>
        <p:spPr>
          <a:xfrm rot="5400000">
            <a:off x="7103684" y="849609"/>
            <a:ext cx="591330" cy="2464140"/>
          </a:xfrm>
          <a:prstGeom prst="bentConnector3">
            <a:avLst>
              <a:gd name="adj1" fmla="val 5000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1" name="Rectangle 30"/>
          <p:cNvSpPr/>
          <p:nvPr/>
        </p:nvSpPr>
        <p:spPr>
          <a:xfrm>
            <a:off x="1258346" y="1417537"/>
            <a:ext cx="171450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rgbClr val="7030A0"/>
                </a:solidFill>
              </a:rPr>
              <a:t>Order UI Web SPA</a:t>
            </a:r>
          </a:p>
        </p:txBody>
      </p:sp>
      <p:sp>
        <p:nvSpPr>
          <p:cNvPr id="34" name="Rectangle 33"/>
          <p:cNvSpPr/>
          <p:nvPr/>
        </p:nvSpPr>
        <p:spPr>
          <a:xfrm>
            <a:off x="7774169" y="1233738"/>
            <a:ext cx="171450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rgbClr val="7030A0"/>
                </a:solidFill>
              </a:rPr>
              <a:t>Order Dashboard Web</a:t>
            </a:r>
          </a:p>
        </p:txBody>
      </p:sp>
      <p:sp>
        <p:nvSpPr>
          <p:cNvPr id="48" name="TextBox 47"/>
          <p:cNvSpPr txBox="1"/>
          <p:nvPr/>
        </p:nvSpPr>
        <p:spPr>
          <a:xfrm>
            <a:off x="6778060" y="2079910"/>
            <a:ext cx="1228221" cy="253916"/>
          </a:xfrm>
          <a:prstGeom prst="rect">
            <a:avLst/>
          </a:prstGeom>
          <a:noFill/>
        </p:spPr>
        <p:txBody>
          <a:bodyPr wrap="none" rtlCol="0">
            <a:spAutoFit/>
          </a:bodyPr>
          <a:lstStyle/>
          <a:p>
            <a:r>
              <a:rPr lang="en-US" sz="1050"/>
              <a:t>Complex Queries</a:t>
            </a:r>
          </a:p>
        </p:txBody>
      </p:sp>
      <p:sp>
        <p:nvSpPr>
          <p:cNvPr id="55" name="TextBox 54"/>
          <p:cNvSpPr txBox="1"/>
          <p:nvPr/>
        </p:nvSpPr>
        <p:spPr>
          <a:xfrm>
            <a:off x="710316" y="2192686"/>
            <a:ext cx="1194558" cy="415498"/>
          </a:xfrm>
          <a:prstGeom prst="rect">
            <a:avLst/>
          </a:prstGeom>
          <a:noFill/>
        </p:spPr>
        <p:txBody>
          <a:bodyPr wrap="none" rtlCol="0">
            <a:spAutoFit/>
          </a:bodyPr>
          <a:lstStyle/>
          <a:p>
            <a:r>
              <a:rPr lang="en-US" sz="1050">
                <a:solidFill>
                  <a:schemeClr val="accent1">
                    <a:lumMod val="25000"/>
                  </a:schemeClr>
                </a:solidFill>
              </a:rPr>
              <a:t>Add, read by ID, </a:t>
            </a:r>
          </a:p>
          <a:p>
            <a:r>
              <a:rPr lang="en-US" sz="1050">
                <a:solidFill>
                  <a:schemeClr val="accent1">
                    <a:lumMod val="25000"/>
                  </a:schemeClr>
                </a:solidFill>
              </a:rPr>
              <a:t>update Order</a:t>
            </a:r>
          </a:p>
        </p:txBody>
      </p:sp>
      <p:cxnSp>
        <p:nvCxnSpPr>
          <p:cNvPr id="56" name="Elbow Connector 55"/>
          <p:cNvCxnSpPr>
            <a:cxnSpLocks/>
            <a:stCxn id="9" idx="4"/>
            <a:endCxn id="88" idx="2"/>
          </p:cNvCxnSpPr>
          <p:nvPr/>
        </p:nvCxnSpPr>
        <p:spPr>
          <a:xfrm flipV="1">
            <a:off x="4996834" y="3558626"/>
            <a:ext cx="1173491" cy="1539714"/>
          </a:xfrm>
          <a:prstGeom prst="bentConnector2">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62" name="Rectangle 61"/>
          <p:cNvSpPr/>
          <p:nvPr/>
        </p:nvSpPr>
        <p:spPr>
          <a:xfrm>
            <a:off x="1562965" y="2661708"/>
            <a:ext cx="1108156" cy="159754"/>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APIS</a:t>
            </a:r>
          </a:p>
        </p:txBody>
      </p:sp>
      <p:sp>
        <p:nvSpPr>
          <p:cNvPr id="67" name="Rectangle 66"/>
          <p:cNvSpPr/>
          <p:nvPr/>
        </p:nvSpPr>
        <p:spPr>
          <a:xfrm>
            <a:off x="4120504" y="2359942"/>
            <a:ext cx="1081621" cy="248242"/>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APIS</a:t>
            </a:r>
          </a:p>
        </p:txBody>
      </p:sp>
      <p:sp>
        <p:nvSpPr>
          <p:cNvPr id="9" name="Direct Access Storage 8"/>
          <p:cNvSpPr/>
          <p:nvPr/>
        </p:nvSpPr>
        <p:spPr>
          <a:xfrm>
            <a:off x="3915028" y="4902397"/>
            <a:ext cx="1081806" cy="391886"/>
          </a:xfrm>
          <a:prstGeom prst="flowChartMagneticDrum">
            <a:avLst/>
          </a:prstGeom>
          <a:pattFill prst="ltVert">
            <a:fgClr>
              <a:schemeClr val="tx2">
                <a:lumMod val="40000"/>
                <a:lumOff val="60000"/>
              </a:schemeClr>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err="1">
                <a:solidFill>
                  <a:srgbClr val="7030A0"/>
                </a:solidFill>
              </a:rPr>
              <a:t>OrderTopic</a:t>
            </a:r>
            <a:endParaRPr lang="en-US" sz="1000">
              <a:solidFill>
                <a:srgbClr val="7030A0"/>
              </a:solidFill>
            </a:endParaRPr>
          </a:p>
        </p:txBody>
      </p:sp>
      <p:cxnSp>
        <p:nvCxnSpPr>
          <p:cNvPr id="79" name="Elbow Connector 78"/>
          <p:cNvCxnSpPr>
            <a:cxnSpLocks/>
            <a:stCxn id="53" idx="2"/>
            <a:endCxn id="9" idx="1"/>
          </p:cNvCxnSpPr>
          <p:nvPr/>
        </p:nvCxnSpPr>
        <p:spPr>
          <a:xfrm rot="16200000" flipH="1">
            <a:off x="2156104" y="3339415"/>
            <a:ext cx="1724601" cy="1793247"/>
          </a:xfrm>
          <a:prstGeom prst="bentConnector2">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grpSp>
        <p:nvGrpSpPr>
          <p:cNvPr id="58" name="Group 193">
            <a:extLst>
              <a:ext uri="{FF2B5EF4-FFF2-40B4-BE49-F238E27FC236}">
                <a16:creationId xmlns:a16="http://schemas.microsoft.com/office/drawing/2014/main" id="{0F334ACF-EE6A-7349-8484-22ECC1ED8538}"/>
              </a:ext>
            </a:extLst>
          </p:cNvPr>
          <p:cNvGrpSpPr/>
          <p:nvPr/>
        </p:nvGrpSpPr>
        <p:grpSpPr>
          <a:xfrm>
            <a:off x="250521" y="1323472"/>
            <a:ext cx="624029" cy="841268"/>
            <a:chOff x="8826" y="-1"/>
            <a:chExt cx="707232" cy="953436"/>
          </a:xfrm>
        </p:grpSpPr>
        <p:grpSp>
          <p:nvGrpSpPr>
            <p:cNvPr id="59" name="Group 191">
              <a:extLst>
                <a:ext uri="{FF2B5EF4-FFF2-40B4-BE49-F238E27FC236}">
                  <a16:creationId xmlns:a16="http://schemas.microsoft.com/office/drawing/2014/main" id="{632C9E7D-46E1-8743-9453-DEC57F28AECB}"/>
                </a:ext>
              </a:extLst>
            </p:cNvPr>
            <p:cNvGrpSpPr/>
            <p:nvPr/>
          </p:nvGrpSpPr>
          <p:grpSpPr>
            <a:xfrm>
              <a:off x="8826" y="-1"/>
              <a:ext cx="707232" cy="707233"/>
              <a:chOff x="8826" y="0"/>
              <a:chExt cx="707231" cy="707231"/>
            </a:xfrm>
          </p:grpSpPr>
          <p:sp>
            <p:nvSpPr>
              <p:cNvPr id="73" name="Shape 189">
                <a:extLst>
                  <a:ext uri="{FF2B5EF4-FFF2-40B4-BE49-F238E27FC236}">
                    <a16:creationId xmlns:a16="http://schemas.microsoft.com/office/drawing/2014/main" id="{8B214681-4A39-374D-A9A7-F7CD8977CBE9}"/>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sz="1588"/>
              </a:p>
            </p:txBody>
          </p:sp>
          <p:pic>
            <p:nvPicPr>
              <p:cNvPr id="78" name="_-02.png">
                <a:extLst>
                  <a:ext uri="{FF2B5EF4-FFF2-40B4-BE49-F238E27FC236}">
                    <a16:creationId xmlns:a16="http://schemas.microsoft.com/office/drawing/2014/main" id="{DEA97E28-2954-EC45-9D98-E295A6E951B6}"/>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63" name="Shape 192">
              <a:extLst>
                <a:ext uri="{FF2B5EF4-FFF2-40B4-BE49-F238E27FC236}">
                  <a16:creationId xmlns:a16="http://schemas.microsoft.com/office/drawing/2014/main" id="{9D6F7834-441C-864E-B263-D8A2FA85AFC0}"/>
                </a:ext>
              </a:extLst>
            </p:cNvPr>
            <p:cNvSpPr/>
            <p:nvPr/>
          </p:nvSpPr>
          <p:spPr>
            <a:xfrm>
              <a:off x="171674" y="707231"/>
              <a:ext cx="292495" cy="246204"/>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706"/>
                <a:t>END</a:t>
              </a:r>
            </a:p>
            <a:p>
              <a:pPr lvl="0">
                <a:defRPr sz="1800" b="0">
                  <a:solidFill>
                    <a:srgbClr val="000000"/>
                  </a:solidFill>
                </a:defRPr>
              </a:pPr>
              <a:r>
                <a:rPr sz="706"/>
                <a:t>USER</a:t>
              </a:r>
            </a:p>
          </p:txBody>
        </p:sp>
      </p:grpSp>
      <p:grpSp>
        <p:nvGrpSpPr>
          <p:cNvPr id="80" name="Group 193">
            <a:extLst>
              <a:ext uri="{FF2B5EF4-FFF2-40B4-BE49-F238E27FC236}">
                <a16:creationId xmlns:a16="http://schemas.microsoft.com/office/drawing/2014/main" id="{6D2664F0-50CD-EF4F-9704-20997102D2B4}"/>
              </a:ext>
            </a:extLst>
          </p:cNvPr>
          <p:cNvGrpSpPr/>
          <p:nvPr/>
        </p:nvGrpSpPr>
        <p:grpSpPr>
          <a:xfrm>
            <a:off x="9718790" y="1131559"/>
            <a:ext cx="624029" cy="841268"/>
            <a:chOff x="8826" y="-1"/>
            <a:chExt cx="707232" cy="953436"/>
          </a:xfrm>
        </p:grpSpPr>
        <p:grpSp>
          <p:nvGrpSpPr>
            <p:cNvPr id="81" name="Group 191">
              <a:extLst>
                <a:ext uri="{FF2B5EF4-FFF2-40B4-BE49-F238E27FC236}">
                  <a16:creationId xmlns:a16="http://schemas.microsoft.com/office/drawing/2014/main" id="{4D7D50F5-8178-9041-864F-4BAFC6C2BB89}"/>
                </a:ext>
              </a:extLst>
            </p:cNvPr>
            <p:cNvGrpSpPr/>
            <p:nvPr/>
          </p:nvGrpSpPr>
          <p:grpSpPr>
            <a:xfrm>
              <a:off x="8826" y="-1"/>
              <a:ext cx="707232" cy="707233"/>
              <a:chOff x="8826" y="0"/>
              <a:chExt cx="707231" cy="707231"/>
            </a:xfrm>
          </p:grpSpPr>
          <p:sp>
            <p:nvSpPr>
              <p:cNvPr id="85" name="Shape 189">
                <a:extLst>
                  <a:ext uri="{FF2B5EF4-FFF2-40B4-BE49-F238E27FC236}">
                    <a16:creationId xmlns:a16="http://schemas.microsoft.com/office/drawing/2014/main" id="{CC9B1A85-773F-9346-A4BA-0CEC18384E93}"/>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sz="1588"/>
              </a:p>
            </p:txBody>
          </p:sp>
          <p:pic>
            <p:nvPicPr>
              <p:cNvPr id="86" name="_-02.png">
                <a:extLst>
                  <a:ext uri="{FF2B5EF4-FFF2-40B4-BE49-F238E27FC236}">
                    <a16:creationId xmlns:a16="http://schemas.microsoft.com/office/drawing/2014/main" id="{01D4723D-E397-E64B-A77F-6D389251FFB0}"/>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84" name="Shape 192">
              <a:extLst>
                <a:ext uri="{FF2B5EF4-FFF2-40B4-BE49-F238E27FC236}">
                  <a16:creationId xmlns:a16="http://schemas.microsoft.com/office/drawing/2014/main" id="{594CD02C-FE94-6241-B8ED-26820230918B}"/>
                </a:ext>
              </a:extLst>
            </p:cNvPr>
            <p:cNvSpPr/>
            <p:nvPr/>
          </p:nvSpPr>
          <p:spPr>
            <a:xfrm>
              <a:off x="171674" y="707231"/>
              <a:ext cx="523220" cy="246204"/>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706"/>
                <a:t>BUSINESS</a:t>
              </a:r>
            </a:p>
            <a:p>
              <a:pPr lvl="0">
                <a:defRPr sz="1800" b="0">
                  <a:solidFill>
                    <a:srgbClr val="000000"/>
                  </a:solidFill>
                </a:defRPr>
              </a:pPr>
              <a:r>
                <a:rPr sz="706"/>
                <a:t>USER</a:t>
              </a:r>
            </a:p>
          </p:txBody>
        </p:sp>
      </p:grpSp>
      <p:sp>
        <p:nvSpPr>
          <p:cNvPr id="46" name="Can 45"/>
          <p:cNvSpPr/>
          <p:nvPr/>
        </p:nvSpPr>
        <p:spPr>
          <a:xfrm>
            <a:off x="5048325" y="3064905"/>
            <a:ext cx="356995" cy="47631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44E51D17-B445-A14E-B573-92EB0C82C6DB}"/>
              </a:ext>
            </a:extLst>
          </p:cNvPr>
          <p:cNvSpPr/>
          <p:nvPr/>
        </p:nvSpPr>
        <p:spPr>
          <a:xfrm>
            <a:off x="5620985" y="2642988"/>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a:solidFill>
                  <a:srgbClr val="7030A0"/>
                </a:solidFill>
              </a:rPr>
              <a:t>Order Command MS</a:t>
            </a:r>
          </a:p>
        </p:txBody>
      </p:sp>
      <p:sp>
        <p:nvSpPr>
          <p:cNvPr id="89" name="Rectangle 88">
            <a:extLst>
              <a:ext uri="{FF2B5EF4-FFF2-40B4-BE49-F238E27FC236}">
                <a16:creationId xmlns:a16="http://schemas.microsoft.com/office/drawing/2014/main" id="{E18B5B38-54D0-C04B-8241-94F63359F92F}"/>
              </a:ext>
            </a:extLst>
          </p:cNvPr>
          <p:cNvSpPr/>
          <p:nvPr/>
        </p:nvSpPr>
        <p:spPr>
          <a:xfrm>
            <a:off x="5626468" y="2377344"/>
            <a:ext cx="1081621" cy="248242"/>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APIS</a:t>
            </a:r>
          </a:p>
        </p:txBody>
      </p:sp>
      <p:pic>
        <p:nvPicPr>
          <p:cNvPr id="91" name="Picture 90">
            <a:extLst>
              <a:ext uri="{FF2B5EF4-FFF2-40B4-BE49-F238E27FC236}">
                <a16:creationId xmlns:a16="http://schemas.microsoft.com/office/drawing/2014/main" id="{393DD6A7-DABE-1C4D-B051-415F6D2F257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91903" y="4291705"/>
            <a:ext cx="552951" cy="386793"/>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47252" y="4044923"/>
            <a:ext cx="552951" cy="386793"/>
          </a:xfrm>
          <a:prstGeom prst="rect">
            <a:avLst/>
          </a:prstGeom>
        </p:spPr>
      </p:pic>
      <p:cxnSp>
        <p:nvCxnSpPr>
          <p:cNvPr id="35" name="Elbow Connector 34">
            <a:extLst>
              <a:ext uri="{FF2B5EF4-FFF2-40B4-BE49-F238E27FC236}">
                <a16:creationId xmlns:a16="http://schemas.microsoft.com/office/drawing/2014/main" id="{378E7A1C-3A09-C843-861F-0CB7E12F7DB1}"/>
              </a:ext>
            </a:extLst>
          </p:cNvPr>
          <p:cNvCxnSpPr>
            <a:cxnSpLocks/>
            <a:stCxn id="9" idx="0"/>
            <a:endCxn id="47" idx="2"/>
          </p:cNvCxnSpPr>
          <p:nvPr/>
        </p:nvCxnSpPr>
        <p:spPr>
          <a:xfrm rot="5400000" flipH="1" flipV="1">
            <a:off x="3879560" y="4117596"/>
            <a:ext cx="1361173" cy="208430"/>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8" name="Elbow Connector 37">
            <a:extLst>
              <a:ext uri="{FF2B5EF4-FFF2-40B4-BE49-F238E27FC236}">
                <a16:creationId xmlns:a16="http://schemas.microsoft.com/office/drawing/2014/main" id="{4A9EC530-4182-D644-A78A-1FA9A2A8569C}"/>
              </a:ext>
            </a:extLst>
          </p:cNvPr>
          <p:cNvCxnSpPr>
            <a:cxnSpLocks/>
            <a:stCxn id="53" idx="3"/>
            <a:endCxn id="67" idx="0"/>
          </p:cNvCxnSpPr>
          <p:nvPr/>
        </p:nvCxnSpPr>
        <p:spPr>
          <a:xfrm flipV="1">
            <a:off x="2671121" y="2359942"/>
            <a:ext cx="1990194" cy="737659"/>
          </a:xfrm>
          <a:prstGeom prst="bentConnector4">
            <a:avLst>
              <a:gd name="adj1" fmla="val 36413"/>
              <a:gd name="adj2" fmla="val 13099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41" name="Picture 40">
            <a:extLst>
              <a:ext uri="{FF2B5EF4-FFF2-40B4-BE49-F238E27FC236}">
                <a16:creationId xmlns:a16="http://schemas.microsoft.com/office/drawing/2014/main" id="{3DBD8D45-35FA-5749-8482-B8740A3E74A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84838" y="4037246"/>
            <a:ext cx="552951" cy="386793"/>
          </a:xfrm>
          <a:prstGeom prst="rect">
            <a:avLst/>
          </a:prstGeom>
        </p:spPr>
      </p:pic>
      <p:cxnSp>
        <p:nvCxnSpPr>
          <p:cNvPr id="42" name="Elbow Connector 41">
            <a:extLst>
              <a:ext uri="{FF2B5EF4-FFF2-40B4-BE49-F238E27FC236}">
                <a16:creationId xmlns:a16="http://schemas.microsoft.com/office/drawing/2014/main" id="{07434F54-2AF1-064D-BC89-C4152612002E}"/>
              </a:ext>
            </a:extLst>
          </p:cNvPr>
          <p:cNvCxnSpPr>
            <a:cxnSpLocks/>
            <a:stCxn id="53" idx="3"/>
            <a:endCxn id="89" idx="0"/>
          </p:cNvCxnSpPr>
          <p:nvPr/>
        </p:nvCxnSpPr>
        <p:spPr>
          <a:xfrm flipV="1">
            <a:off x="2671121" y="2377344"/>
            <a:ext cx="3496158" cy="720257"/>
          </a:xfrm>
          <a:prstGeom prst="bentConnector4">
            <a:avLst>
              <a:gd name="adj1" fmla="val 20214"/>
              <a:gd name="adj2" fmla="val 181525"/>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02015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70D7C0-2F7E-9A43-A398-FAF2B9AEF532}"/>
              </a:ext>
            </a:extLst>
          </p:cNvPr>
          <p:cNvSpPr>
            <a:spLocks noGrp="1"/>
          </p:cNvSpPr>
          <p:nvPr>
            <p:ph type="title"/>
          </p:nvPr>
        </p:nvSpPr>
        <p:spPr>
          <a:xfrm>
            <a:off x="390788" y="60120"/>
            <a:ext cx="10886813" cy="752192"/>
          </a:xfrm>
        </p:spPr>
        <p:txBody>
          <a:bodyPr/>
          <a:lstStyle/>
          <a:p>
            <a:r>
              <a:rPr lang="en-US"/>
              <a:t>Order Life Cycle</a:t>
            </a:r>
          </a:p>
        </p:txBody>
      </p:sp>
      <p:sp>
        <p:nvSpPr>
          <p:cNvPr id="4" name="Slide Number Placeholder 3">
            <a:extLst>
              <a:ext uri="{FF2B5EF4-FFF2-40B4-BE49-F238E27FC236}">
                <a16:creationId xmlns:a16="http://schemas.microsoft.com/office/drawing/2014/main" id="{85C506F1-EA3E-454B-8D0B-A3AFD14311C0}"/>
              </a:ext>
            </a:extLst>
          </p:cNvPr>
          <p:cNvSpPr>
            <a:spLocks noGrp="1"/>
          </p:cNvSpPr>
          <p:nvPr>
            <p:ph type="sldNum" sz="quarter" idx="12"/>
          </p:nvPr>
        </p:nvSpPr>
        <p:spPr/>
        <p:txBody>
          <a:bodyPr/>
          <a:lstStyle/>
          <a:p>
            <a:fld id="{E9549862-13E2-C34D-815E-8545BD36FC59}" type="slidenum">
              <a:rPr lang="en-US" smtClean="0">
                <a:solidFill>
                  <a:srgbClr val="6D7777"/>
                </a:solidFill>
              </a:rPr>
              <a:pPr/>
              <a:t>14</a:t>
            </a:fld>
            <a:endParaRPr lang="en-US">
              <a:solidFill>
                <a:srgbClr val="6D7777"/>
              </a:solidFill>
            </a:endParaRPr>
          </a:p>
        </p:txBody>
      </p:sp>
      <p:sp>
        <p:nvSpPr>
          <p:cNvPr id="5" name="Oval 4">
            <a:extLst>
              <a:ext uri="{FF2B5EF4-FFF2-40B4-BE49-F238E27FC236}">
                <a16:creationId xmlns:a16="http://schemas.microsoft.com/office/drawing/2014/main" id="{17D0E184-FD47-B04C-9134-4CCB8888BDF2}"/>
              </a:ext>
            </a:extLst>
          </p:cNvPr>
          <p:cNvSpPr/>
          <p:nvPr/>
        </p:nvSpPr>
        <p:spPr>
          <a:xfrm>
            <a:off x="1447303" y="1541264"/>
            <a:ext cx="1367616" cy="69327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Pending</a:t>
            </a:r>
          </a:p>
        </p:txBody>
      </p:sp>
      <p:sp>
        <p:nvSpPr>
          <p:cNvPr id="10" name="Oval 9">
            <a:extLst>
              <a:ext uri="{FF2B5EF4-FFF2-40B4-BE49-F238E27FC236}">
                <a16:creationId xmlns:a16="http://schemas.microsoft.com/office/drawing/2014/main" id="{24218AC7-A45D-8142-8A85-68EF3BA2E7AD}"/>
              </a:ext>
            </a:extLst>
          </p:cNvPr>
          <p:cNvSpPr/>
          <p:nvPr/>
        </p:nvSpPr>
        <p:spPr>
          <a:xfrm>
            <a:off x="6475813" y="3775635"/>
            <a:ext cx="1567329" cy="69327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Transit</a:t>
            </a:r>
          </a:p>
        </p:txBody>
      </p:sp>
      <p:sp>
        <p:nvSpPr>
          <p:cNvPr id="12" name="Oval 11">
            <a:extLst>
              <a:ext uri="{FF2B5EF4-FFF2-40B4-BE49-F238E27FC236}">
                <a16:creationId xmlns:a16="http://schemas.microsoft.com/office/drawing/2014/main" id="{D8F2CF75-EEDE-5746-BECF-029D476543FF}"/>
              </a:ext>
            </a:extLst>
          </p:cNvPr>
          <p:cNvSpPr/>
          <p:nvPr/>
        </p:nvSpPr>
        <p:spPr>
          <a:xfrm>
            <a:off x="9566247" y="3155929"/>
            <a:ext cx="1567329" cy="69327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Completed</a:t>
            </a:r>
          </a:p>
        </p:txBody>
      </p:sp>
      <p:sp>
        <p:nvSpPr>
          <p:cNvPr id="13" name="Oval 12">
            <a:extLst>
              <a:ext uri="{FF2B5EF4-FFF2-40B4-BE49-F238E27FC236}">
                <a16:creationId xmlns:a16="http://schemas.microsoft.com/office/drawing/2014/main" id="{D93FD246-0D6A-3D45-A4FB-88D3E847B2FA}"/>
              </a:ext>
            </a:extLst>
          </p:cNvPr>
          <p:cNvSpPr/>
          <p:nvPr/>
        </p:nvSpPr>
        <p:spPr>
          <a:xfrm>
            <a:off x="8418035" y="5505634"/>
            <a:ext cx="1567329" cy="69327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Rejected</a:t>
            </a:r>
          </a:p>
        </p:txBody>
      </p:sp>
      <p:sp>
        <p:nvSpPr>
          <p:cNvPr id="14" name="Oval 13">
            <a:extLst>
              <a:ext uri="{FF2B5EF4-FFF2-40B4-BE49-F238E27FC236}">
                <a16:creationId xmlns:a16="http://schemas.microsoft.com/office/drawing/2014/main" id="{E6D519A7-1253-8E4E-BD80-27B9072505C8}"/>
              </a:ext>
            </a:extLst>
          </p:cNvPr>
          <p:cNvSpPr/>
          <p:nvPr/>
        </p:nvSpPr>
        <p:spPr>
          <a:xfrm>
            <a:off x="2745628" y="5310286"/>
            <a:ext cx="1567329" cy="69327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Cancelled</a:t>
            </a:r>
          </a:p>
        </p:txBody>
      </p:sp>
      <p:cxnSp>
        <p:nvCxnSpPr>
          <p:cNvPr id="16" name="Curved Connector 15">
            <a:extLst>
              <a:ext uri="{FF2B5EF4-FFF2-40B4-BE49-F238E27FC236}">
                <a16:creationId xmlns:a16="http://schemas.microsoft.com/office/drawing/2014/main" id="{93DD78B7-C09A-8E46-8860-41A34EDDD118}"/>
              </a:ext>
            </a:extLst>
          </p:cNvPr>
          <p:cNvCxnSpPr>
            <a:cxnSpLocks/>
            <a:stCxn id="5" idx="3"/>
            <a:endCxn id="5" idx="2"/>
          </p:cNvCxnSpPr>
          <p:nvPr/>
        </p:nvCxnSpPr>
        <p:spPr>
          <a:xfrm rot="5400000" flipH="1">
            <a:off x="1424891" y="1910313"/>
            <a:ext cx="245108" cy="200283"/>
          </a:xfrm>
          <a:prstGeom prst="curvedConnector4">
            <a:avLst>
              <a:gd name="adj1" fmla="val -134686"/>
              <a:gd name="adj2" fmla="val 214138"/>
            </a:avLst>
          </a:prstGeom>
          <a:ln w="381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4" name="Curved Connector 33">
            <a:extLst>
              <a:ext uri="{FF2B5EF4-FFF2-40B4-BE49-F238E27FC236}">
                <a16:creationId xmlns:a16="http://schemas.microsoft.com/office/drawing/2014/main" id="{08CFBE49-7A08-DA46-9D9C-21F26F4413A0}"/>
              </a:ext>
            </a:extLst>
          </p:cNvPr>
          <p:cNvCxnSpPr>
            <a:cxnSpLocks/>
            <a:stCxn id="5" idx="6"/>
            <a:endCxn id="41" idx="0"/>
          </p:cNvCxnSpPr>
          <p:nvPr/>
        </p:nvCxnSpPr>
        <p:spPr>
          <a:xfrm>
            <a:off x="2814919" y="1887900"/>
            <a:ext cx="1883930" cy="822153"/>
          </a:xfrm>
          <a:prstGeom prst="curvedConnector2">
            <a:avLst/>
          </a:prstGeom>
          <a:ln w="381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7" name="Curved Connector 36">
            <a:extLst>
              <a:ext uri="{FF2B5EF4-FFF2-40B4-BE49-F238E27FC236}">
                <a16:creationId xmlns:a16="http://schemas.microsoft.com/office/drawing/2014/main" id="{BA2FA75E-4CF6-F343-9D0E-035D229C4607}"/>
              </a:ext>
            </a:extLst>
          </p:cNvPr>
          <p:cNvCxnSpPr>
            <a:cxnSpLocks/>
            <a:stCxn id="41" idx="4"/>
            <a:endCxn id="14" idx="1"/>
          </p:cNvCxnSpPr>
          <p:nvPr/>
        </p:nvCxnSpPr>
        <p:spPr>
          <a:xfrm rot="5400000">
            <a:off x="2889496" y="3602459"/>
            <a:ext cx="1895017" cy="1723691"/>
          </a:xfrm>
          <a:prstGeom prst="curvedConnector3">
            <a:avLst>
              <a:gd name="adj1" fmla="val 50000"/>
            </a:avLst>
          </a:prstGeom>
          <a:ln w="381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41" name="Oval 40">
            <a:extLst>
              <a:ext uri="{FF2B5EF4-FFF2-40B4-BE49-F238E27FC236}">
                <a16:creationId xmlns:a16="http://schemas.microsoft.com/office/drawing/2014/main" id="{AF1C9443-3457-854E-A3F1-1B862B347D7A}"/>
              </a:ext>
            </a:extLst>
          </p:cNvPr>
          <p:cNvSpPr/>
          <p:nvPr/>
        </p:nvSpPr>
        <p:spPr>
          <a:xfrm>
            <a:off x="3915184" y="2710053"/>
            <a:ext cx="1567329" cy="806743"/>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Assigned</a:t>
            </a:r>
          </a:p>
        </p:txBody>
      </p:sp>
      <p:cxnSp>
        <p:nvCxnSpPr>
          <p:cNvPr id="45" name="Curved Connector 44">
            <a:extLst>
              <a:ext uri="{FF2B5EF4-FFF2-40B4-BE49-F238E27FC236}">
                <a16:creationId xmlns:a16="http://schemas.microsoft.com/office/drawing/2014/main" id="{7B7E624F-CA20-AB48-B657-BFB4ABB1DDA3}"/>
              </a:ext>
            </a:extLst>
          </p:cNvPr>
          <p:cNvCxnSpPr>
            <a:cxnSpLocks/>
            <a:stCxn id="10" idx="7"/>
            <a:endCxn id="12" idx="1"/>
          </p:cNvCxnSpPr>
          <p:nvPr/>
        </p:nvCxnSpPr>
        <p:spPr>
          <a:xfrm rot="5400000" flipH="1" flipV="1">
            <a:off x="8494841" y="2576227"/>
            <a:ext cx="619706" cy="1982165"/>
          </a:xfrm>
          <a:prstGeom prst="curvedConnector3">
            <a:avLst>
              <a:gd name="adj1" fmla="val 153272"/>
            </a:avLst>
          </a:prstGeom>
          <a:ln w="381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8" name="Curved Connector 47">
            <a:extLst>
              <a:ext uri="{FF2B5EF4-FFF2-40B4-BE49-F238E27FC236}">
                <a16:creationId xmlns:a16="http://schemas.microsoft.com/office/drawing/2014/main" id="{110391F1-8FE4-A642-B66B-BBD9AFA4E70E}"/>
              </a:ext>
            </a:extLst>
          </p:cNvPr>
          <p:cNvCxnSpPr>
            <a:cxnSpLocks/>
            <a:stCxn id="10" idx="5"/>
            <a:endCxn id="13" idx="0"/>
          </p:cNvCxnSpPr>
          <p:nvPr/>
        </p:nvCxnSpPr>
        <p:spPr>
          <a:xfrm rot="16200000" flipH="1">
            <a:off x="7938529" y="4242462"/>
            <a:ext cx="1138255" cy="1388088"/>
          </a:xfrm>
          <a:prstGeom prst="curvedConnector3">
            <a:avLst>
              <a:gd name="adj1" fmla="val 50000"/>
            </a:avLst>
          </a:prstGeom>
          <a:ln w="381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4" name="Curved Connector 53">
            <a:extLst>
              <a:ext uri="{FF2B5EF4-FFF2-40B4-BE49-F238E27FC236}">
                <a16:creationId xmlns:a16="http://schemas.microsoft.com/office/drawing/2014/main" id="{DBAD7F9C-814B-434E-9DC1-8B9F2924BE45}"/>
              </a:ext>
            </a:extLst>
          </p:cNvPr>
          <p:cNvCxnSpPr>
            <a:cxnSpLocks/>
            <a:stCxn id="41" idx="6"/>
            <a:endCxn id="10" idx="2"/>
          </p:cNvCxnSpPr>
          <p:nvPr/>
        </p:nvCxnSpPr>
        <p:spPr>
          <a:xfrm>
            <a:off x="5482513" y="3113425"/>
            <a:ext cx="993300" cy="1008846"/>
          </a:xfrm>
          <a:prstGeom prst="curvedConnector3">
            <a:avLst>
              <a:gd name="adj1" fmla="val 50000"/>
            </a:avLst>
          </a:prstGeom>
          <a:ln w="381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9" name="Straight Connector 68">
            <a:extLst>
              <a:ext uri="{FF2B5EF4-FFF2-40B4-BE49-F238E27FC236}">
                <a16:creationId xmlns:a16="http://schemas.microsoft.com/office/drawing/2014/main" id="{E22FE2CB-5912-7447-9BE1-64AF75EF1CFD}"/>
              </a:ext>
            </a:extLst>
          </p:cNvPr>
          <p:cNvCxnSpPr>
            <a:cxnSpLocks/>
          </p:cNvCxnSpPr>
          <p:nvPr/>
        </p:nvCxnSpPr>
        <p:spPr>
          <a:xfrm>
            <a:off x="6094939" y="1721224"/>
            <a:ext cx="0" cy="4720328"/>
          </a:xfrm>
          <a:prstGeom prst="line">
            <a:avLst/>
          </a:prstGeom>
          <a:ln w="63500">
            <a:solidFill>
              <a:srgbClr val="0070C0"/>
            </a:solidFill>
          </a:ln>
          <a:effectLst/>
        </p:spPr>
        <p:style>
          <a:lnRef idx="2">
            <a:schemeClr val="accent1"/>
          </a:lnRef>
          <a:fillRef idx="0">
            <a:schemeClr val="accent1"/>
          </a:fillRef>
          <a:effectRef idx="1">
            <a:schemeClr val="accent1"/>
          </a:effectRef>
          <a:fontRef idx="minor">
            <a:schemeClr val="tx1"/>
          </a:fontRef>
        </p:style>
      </p:cxnSp>
      <p:sp>
        <p:nvSpPr>
          <p:cNvPr id="77" name="TextBox 76">
            <a:extLst>
              <a:ext uri="{FF2B5EF4-FFF2-40B4-BE49-F238E27FC236}">
                <a16:creationId xmlns:a16="http://schemas.microsoft.com/office/drawing/2014/main" id="{A64F4082-5F17-C14C-A18D-D8003C1F8EC9}"/>
              </a:ext>
            </a:extLst>
          </p:cNvPr>
          <p:cNvSpPr txBox="1"/>
          <p:nvPr/>
        </p:nvSpPr>
        <p:spPr>
          <a:xfrm>
            <a:off x="3923236" y="931267"/>
            <a:ext cx="1941557" cy="369332"/>
          </a:xfrm>
          <a:prstGeom prst="rect">
            <a:avLst/>
          </a:prstGeom>
          <a:noFill/>
        </p:spPr>
        <p:txBody>
          <a:bodyPr wrap="none" rtlCol="0">
            <a:spAutoFit/>
          </a:bodyPr>
          <a:lstStyle/>
          <a:p>
            <a:r>
              <a:rPr lang="en-US" u="sng"/>
              <a:t>Order Settlement</a:t>
            </a:r>
          </a:p>
        </p:txBody>
      </p:sp>
      <p:sp>
        <p:nvSpPr>
          <p:cNvPr id="80" name="TextBox 79">
            <a:extLst>
              <a:ext uri="{FF2B5EF4-FFF2-40B4-BE49-F238E27FC236}">
                <a16:creationId xmlns:a16="http://schemas.microsoft.com/office/drawing/2014/main" id="{DC978049-EE40-784D-BE33-8EDC42C48157}"/>
              </a:ext>
            </a:extLst>
          </p:cNvPr>
          <p:cNvSpPr txBox="1"/>
          <p:nvPr/>
        </p:nvSpPr>
        <p:spPr>
          <a:xfrm>
            <a:off x="6365976" y="935961"/>
            <a:ext cx="1941557" cy="369332"/>
          </a:xfrm>
          <a:prstGeom prst="rect">
            <a:avLst/>
          </a:prstGeom>
          <a:noFill/>
        </p:spPr>
        <p:txBody>
          <a:bodyPr wrap="square" rtlCol="0">
            <a:spAutoFit/>
          </a:bodyPr>
          <a:lstStyle/>
          <a:p>
            <a:r>
              <a:rPr lang="en-US" u="sng"/>
              <a:t>Order Delivery</a:t>
            </a:r>
          </a:p>
        </p:txBody>
      </p:sp>
      <p:sp>
        <p:nvSpPr>
          <p:cNvPr id="31" name="TextBox 30">
            <a:extLst>
              <a:ext uri="{FF2B5EF4-FFF2-40B4-BE49-F238E27FC236}">
                <a16:creationId xmlns:a16="http://schemas.microsoft.com/office/drawing/2014/main" id="{6E85781B-A137-3B44-A9A4-7B75F821820B}"/>
              </a:ext>
            </a:extLst>
          </p:cNvPr>
          <p:cNvSpPr txBox="1"/>
          <p:nvPr/>
        </p:nvSpPr>
        <p:spPr>
          <a:xfrm>
            <a:off x="338367" y="1369522"/>
            <a:ext cx="1228221" cy="307777"/>
          </a:xfrm>
          <a:prstGeom prst="rect">
            <a:avLst/>
          </a:prstGeom>
          <a:noFill/>
        </p:spPr>
        <p:txBody>
          <a:bodyPr wrap="none" rtlCol="0">
            <a:spAutoFit/>
          </a:bodyPr>
          <a:lstStyle/>
          <a:p>
            <a:r>
              <a:rPr lang="en-US" sz="1400">
                <a:solidFill>
                  <a:schemeClr val="accent5">
                    <a:lumMod val="75000"/>
                  </a:schemeClr>
                </a:solidFill>
              </a:rPr>
              <a:t>Create Order</a:t>
            </a:r>
          </a:p>
        </p:txBody>
      </p:sp>
      <p:cxnSp>
        <p:nvCxnSpPr>
          <p:cNvPr id="32" name="Curved Connector 31">
            <a:extLst>
              <a:ext uri="{FF2B5EF4-FFF2-40B4-BE49-F238E27FC236}">
                <a16:creationId xmlns:a16="http://schemas.microsoft.com/office/drawing/2014/main" id="{55768197-2B7A-FB49-8418-D2A3956F8C41}"/>
              </a:ext>
            </a:extLst>
          </p:cNvPr>
          <p:cNvCxnSpPr>
            <a:cxnSpLocks/>
            <a:endCxn id="5" idx="2"/>
          </p:cNvCxnSpPr>
          <p:nvPr/>
        </p:nvCxnSpPr>
        <p:spPr>
          <a:xfrm>
            <a:off x="322652" y="1760249"/>
            <a:ext cx="1124651" cy="127651"/>
          </a:xfrm>
          <a:prstGeom prst="curvedConnector3">
            <a:avLst>
              <a:gd name="adj1" fmla="val 50000"/>
            </a:avLst>
          </a:prstGeom>
          <a:ln w="381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35" name="TextBox 34">
            <a:extLst>
              <a:ext uri="{FF2B5EF4-FFF2-40B4-BE49-F238E27FC236}">
                <a16:creationId xmlns:a16="http://schemas.microsoft.com/office/drawing/2014/main" id="{E1B540B8-74F6-9F4A-A867-0C743EA7C165}"/>
              </a:ext>
            </a:extLst>
          </p:cNvPr>
          <p:cNvSpPr txBox="1"/>
          <p:nvPr/>
        </p:nvSpPr>
        <p:spPr>
          <a:xfrm>
            <a:off x="87012" y="2326838"/>
            <a:ext cx="1268296" cy="307777"/>
          </a:xfrm>
          <a:prstGeom prst="rect">
            <a:avLst/>
          </a:prstGeom>
          <a:noFill/>
        </p:spPr>
        <p:txBody>
          <a:bodyPr wrap="none" rtlCol="0">
            <a:spAutoFit/>
          </a:bodyPr>
          <a:lstStyle/>
          <a:p>
            <a:r>
              <a:rPr lang="en-US" sz="1400">
                <a:solidFill>
                  <a:schemeClr val="accent5">
                    <a:lumMod val="75000"/>
                  </a:schemeClr>
                </a:solidFill>
              </a:rPr>
              <a:t>Update Order</a:t>
            </a:r>
          </a:p>
        </p:txBody>
      </p:sp>
      <p:sp>
        <p:nvSpPr>
          <p:cNvPr id="46" name="TextBox 45">
            <a:extLst>
              <a:ext uri="{FF2B5EF4-FFF2-40B4-BE49-F238E27FC236}">
                <a16:creationId xmlns:a16="http://schemas.microsoft.com/office/drawing/2014/main" id="{35878E33-64DE-964A-9D12-08907E375A7A}"/>
              </a:ext>
            </a:extLst>
          </p:cNvPr>
          <p:cNvSpPr txBox="1"/>
          <p:nvPr/>
        </p:nvSpPr>
        <p:spPr>
          <a:xfrm>
            <a:off x="2243475" y="4305564"/>
            <a:ext cx="1249060" cy="307777"/>
          </a:xfrm>
          <a:prstGeom prst="rect">
            <a:avLst/>
          </a:prstGeom>
          <a:noFill/>
        </p:spPr>
        <p:txBody>
          <a:bodyPr wrap="none" rtlCol="0">
            <a:spAutoFit/>
          </a:bodyPr>
          <a:lstStyle/>
          <a:p>
            <a:r>
              <a:rPr lang="en-US" sz="1400">
                <a:solidFill>
                  <a:schemeClr val="accent5">
                    <a:lumMod val="75000"/>
                  </a:schemeClr>
                </a:solidFill>
              </a:rPr>
              <a:t>Cancel Order</a:t>
            </a:r>
          </a:p>
        </p:txBody>
      </p:sp>
      <p:sp>
        <p:nvSpPr>
          <p:cNvPr id="47" name="TextBox 46">
            <a:extLst>
              <a:ext uri="{FF2B5EF4-FFF2-40B4-BE49-F238E27FC236}">
                <a16:creationId xmlns:a16="http://schemas.microsoft.com/office/drawing/2014/main" id="{E979F08A-8F5D-4640-9587-6695C1146D32}"/>
              </a:ext>
            </a:extLst>
          </p:cNvPr>
          <p:cNvSpPr txBox="1"/>
          <p:nvPr/>
        </p:nvSpPr>
        <p:spPr>
          <a:xfrm>
            <a:off x="4083888" y="1698546"/>
            <a:ext cx="1966949" cy="523220"/>
          </a:xfrm>
          <a:prstGeom prst="rect">
            <a:avLst/>
          </a:prstGeom>
          <a:noFill/>
        </p:spPr>
        <p:txBody>
          <a:bodyPr wrap="none" rtlCol="0">
            <a:spAutoFit/>
          </a:bodyPr>
          <a:lstStyle/>
          <a:p>
            <a:r>
              <a:rPr lang="en-US" sz="1400">
                <a:solidFill>
                  <a:schemeClr val="accent5">
                    <a:lumMod val="75000"/>
                  </a:schemeClr>
                </a:solidFill>
              </a:rPr>
              <a:t>Allocate Voyage and   </a:t>
            </a:r>
          </a:p>
          <a:p>
            <a:r>
              <a:rPr lang="en-US" sz="1400">
                <a:solidFill>
                  <a:schemeClr val="accent5">
                    <a:lumMod val="75000"/>
                  </a:schemeClr>
                </a:solidFill>
              </a:rPr>
              <a:t>Container</a:t>
            </a:r>
          </a:p>
        </p:txBody>
      </p:sp>
      <p:cxnSp>
        <p:nvCxnSpPr>
          <p:cNvPr id="49" name="Curved Connector 48">
            <a:extLst>
              <a:ext uri="{FF2B5EF4-FFF2-40B4-BE49-F238E27FC236}">
                <a16:creationId xmlns:a16="http://schemas.microsoft.com/office/drawing/2014/main" id="{6325FD05-D72A-1B47-A624-8F0371BCB9B9}"/>
              </a:ext>
            </a:extLst>
          </p:cNvPr>
          <p:cNvCxnSpPr>
            <a:cxnSpLocks/>
          </p:cNvCxnSpPr>
          <p:nvPr/>
        </p:nvCxnSpPr>
        <p:spPr>
          <a:xfrm rot="16200000" flipH="1">
            <a:off x="675639" y="3599611"/>
            <a:ext cx="3422387" cy="614517"/>
          </a:xfrm>
          <a:prstGeom prst="curvedConnector2">
            <a:avLst/>
          </a:prstGeom>
          <a:ln w="381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42" name="TextBox 41">
            <a:extLst>
              <a:ext uri="{FF2B5EF4-FFF2-40B4-BE49-F238E27FC236}">
                <a16:creationId xmlns:a16="http://schemas.microsoft.com/office/drawing/2014/main" id="{7CCA8D2F-C01E-BB48-A29A-835424B929A3}"/>
              </a:ext>
            </a:extLst>
          </p:cNvPr>
          <p:cNvSpPr txBox="1"/>
          <p:nvPr/>
        </p:nvSpPr>
        <p:spPr>
          <a:xfrm>
            <a:off x="4751586" y="3971725"/>
            <a:ext cx="1407758" cy="307777"/>
          </a:xfrm>
          <a:prstGeom prst="rect">
            <a:avLst/>
          </a:prstGeom>
          <a:noFill/>
        </p:spPr>
        <p:txBody>
          <a:bodyPr wrap="none" rtlCol="0">
            <a:spAutoFit/>
          </a:bodyPr>
          <a:lstStyle/>
          <a:p>
            <a:r>
              <a:rPr lang="en-US" sz="1400">
                <a:solidFill>
                  <a:schemeClr val="accent5">
                    <a:lumMod val="75000"/>
                  </a:schemeClr>
                </a:solidFill>
              </a:rPr>
              <a:t>Load Container</a:t>
            </a:r>
          </a:p>
        </p:txBody>
      </p:sp>
      <p:sp>
        <p:nvSpPr>
          <p:cNvPr id="50" name="TextBox 49">
            <a:extLst>
              <a:ext uri="{FF2B5EF4-FFF2-40B4-BE49-F238E27FC236}">
                <a16:creationId xmlns:a16="http://schemas.microsoft.com/office/drawing/2014/main" id="{6DC50200-881A-E644-808C-FDBB828FDAF6}"/>
              </a:ext>
            </a:extLst>
          </p:cNvPr>
          <p:cNvSpPr txBox="1"/>
          <p:nvPr/>
        </p:nvSpPr>
        <p:spPr>
          <a:xfrm>
            <a:off x="7785376" y="2566022"/>
            <a:ext cx="1577676" cy="307777"/>
          </a:xfrm>
          <a:prstGeom prst="rect">
            <a:avLst/>
          </a:prstGeom>
          <a:noFill/>
        </p:spPr>
        <p:txBody>
          <a:bodyPr wrap="none" rtlCol="0">
            <a:spAutoFit/>
          </a:bodyPr>
          <a:lstStyle/>
          <a:p>
            <a:r>
              <a:rPr lang="en-US" sz="1400">
                <a:solidFill>
                  <a:schemeClr val="accent5">
                    <a:lumMod val="75000"/>
                  </a:schemeClr>
                </a:solidFill>
              </a:rPr>
              <a:t>Unload Container</a:t>
            </a:r>
          </a:p>
        </p:txBody>
      </p:sp>
      <p:sp>
        <p:nvSpPr>
          <p:cNvPr id="52" name="TextBox 51">
            <a:extLst>
              <a:ext uri="{FF2B5EF4-FFF2-40B4-BE49-F238E27FC236}">
                <a16:creationId xmlns:a16="http://schemas.microsoft.com/office/drawing/2014/main" id="{BD72C1D7-4E3A-4641-9824-0C3D69CC2D8E}"/>
              </a:ext>
            </a:extLst>
          </p:cNvPr>
          <p:cNvSpPr txBox="1"/>
          <p:nvPr/>
        </p:nvSpPr>
        <p:spPr>
          <a:xfrm>
            <a:off x="8043142" y="4532992"/>
            <a:ext cx="1577676" cy="307777"/>
          </a:xfrm>
          <a:prstGeom prst="rect">
            <a:avLst/>
          </a:prstGeom>
          <a:noFill/>
        </p:spPr>
        <p:txBody>
          <a:bodyPr wrap="none" rtlCol="0">
            <a:spAutoFit/>
          </a:bodyPr>
          <a:lstStyle/>
          <a:p>
            <a:r>
              <a:rPr lang="en-US" sz="1400">
                <a:solidFill>
                  <a:schemeClr val="accent5">
                    <a:lumMod val="75000"/>
                  </a:schemeClr>
                </a:solidFill>
              </a:rPr>
              <a:t>Unload Container</a:t>
            </a:r>
          </a:p>
        </p:txBody>
      </p:sp>
      <p:sp>
        <p:nvSpPr>
          <p:cNvPr id="28" name="Oval 27">
            <a:extLst>
              <a:ext uri="{FF2B5EF4-FFF2-40B4-BE49-F238E27FC236}">
                <a16:creationId xmlns:a16="http://schemas.microsoft.com/office/drawing/2014/main" id="{09763CEB-E76C-9A4F-B1BD-B4D602CBEBC8}"/>
              </a:ext>
            </a:extLst>
          </p:cNvPr>
          <p:cNvSpPr/>
          <p:nvPr/>
        </p:nvSpPr>
        <p:spPr>
          <a:xfrm>
            <a:off x="301251" y="4223386"/>
            <a:ext cx="1567329" cy="69327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Rejected</a:t>
            </a:r>
          </a:p>
        </p:txBody>
      </p:sp>
      <p:sp>
        <p:nvSpPr>
          <p:cNvPr id="29" name="TextBox 28">
            <a:extLst>
              <a:ext uri="{FF2B5EF4-FFF2-40B4-BE49-F238E27FC236}">
                <a16:creationId xmlns:a16="http://schemas.microsoft.com/office/drawing/2014/main" id="{1B1D4635-C01E-8F4D-A374-A017665D9CDB}"/>
              </a:ext>
            </a:extLst>
          </p:cNvPr>
          <p:cNvSpPr txBox="1"/>
          <p:nvPr/>
        </p:nvSpPr>
        <p:spPr>
          <a:xfrm>
            <a:off x="81496" y="3640119"/>
            <a:ext cx="1348446" cy="307777"/>
          </a:xfrm>
          <a:prstGeom prst="rect">
            <a:avLst/>
          </a:prstGeom>
          <a:noFill/>
        </p:spPr>
        <p:txBody>
          <a:bodyPr wrap="none" rtlCol="0">
            <a:spAutoFit/>
          </a:bodyPr>
          <a:lstStyle/>
          <a:p>
            <a:r>
              <a:rPr lang="en-US" sz="1400">
                <a:solidFill>
                  <a:schemeClr val="accent5">
                    <a:lumMod val="75000"/>
                  </a:schemeClr>
                </a:solidFill>
              </a:rPr>
              <a:t>OrderRejected</a:t>
            </a:r>
          </a:p>
        </p:txBody>
      </p:sp>
      <p:cxnSp>
        <p:nvCxnSpPr>
          <p:cNvPr id="30" name="Curved Connector 29">
            <a:extLst>
              <a:ext uri="{FF2B5EF4-FFF2-40B4-BE49-F238E27FC236}">
                <a16:creationId xmlns:a16="http://schemas.microsoft.com/office/drawing/2014/main" id="{A7B55A43-CE2A-1C49-8D66-2823ED31835D}"/>
              </a:ext>
            </a:extLst>
          </p:cNvPr>
          <p:cNvCxnSpPr>
            <a:cxnSpLocks/>
            <a:endCxn id="28" idx="0"/>
          </p:cNvCxnSpPr>
          <p:nvPr/>
        </p:nvCxnSpPr>
        <p:spPr>
          <a:xfrm rot="5400000">
            <a:off x="502306" y="2804375"/>
            <a:ext cx="2001622" cy="836401"/>
          </a:xfrm>
          <a:prstGeom prst="curvedConnector3">
            <a:avLst>
              <a:gd name="adj1" fmla="val 50000"/>
            </a:avLst>
          </a:prstGeom>
          <a:ln w="381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54114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22CC6-6916-8A43-AF28-E6DD31A46BCD}"/>
              </a:ext>
            </a:extLst>
          </p:cNvPr>
          <p:cNvSpPr>
            <a:spLocks noGrp="1"/>
          </p:cNvSpPr>
          <p:nvPr>
            <p:ph type="title"/>
          </p:nvPr>
        </p:nvSpPr>
        <p:spPr/>
        <p:txBody>
          <a:bodyPr/>
          <a:lstStyle/>
          <a:p>
            <a:r>
              <a:rPr lang="en-US"/>
              <a:t>Event Sourcing Pattern</a:t>
            </a:r>
          </a:p>
        </p:txBody>
      </p:sp>
      <p:sp>
        <p:nvSpPr>
          <p:cNvPr id="4" name="Slide Number Placeholder 3">
            <a:extLst>
              <a:ext uri="{FF2B5EF4-FFF2-40B4-BE49-F238E27FC236}">
                <a16:creationId xmlns:a16="http://schemas.microsoft.com/office/drawing/2014/main" id="{22D2D1DC-BA04-9E43-8B5E-DB32F4DBC9DC}"/>
              </a:ext>
            </a:extLst>
          </p:cNvPr>
          <p:cNvSpPr>
            <a:spLocks noGrp="1"/>
          </p:cNvSpPr>
          <p:nvPr>
            <p:ph type="sldNum" sz="quarter" idx="12"/>
          </p:nvPr>
        </p:nvSpPr>
        <p:spPr/>
        <p:txBody>
          <a:bodyPr/>
          <a:lstStyle/>
          <a:p>
            <a:fld id="{E9549862-13E2-C34D-815E-8545BD36FC59}" type="slidenum">
              <a:rPr lang="en-US" smtClean="0">
                <a:solidFill>
                  <a:srgbClr val="6D7777"/>
                </a:solidFill>
              </a:rPr>
              <a:pPr/>
              <a:t>15</a:t>
            </a:fld>
            <a:endParaRPr lang="en-US">
              <a:solidFill>
                <a:srgbClr val="6D7777"/>
              </a:solidFill>
            </a:endParaRPr>
          </a:p>
        </p:txBody>
      </p:sp>
      <p:sp>
        <p:nvSpPr>
          <p:cNvPr id="5" name="Rectangle 4">
            <a:extLst>
              <a:ext uri="{FF2B5EF4-FFF2-40B4-BE49-F238E27FC236}">
                <a16:creationId xmlns:a16="http://schemas.microsoft.com/office/drawing/2014/main" id="{49FBB146-15E9-D94F-B15B-70468AB1DE48}"/>
              </a:ext>
            </a:extLst>
          </p:cNvPr>
          <p:cNvSpPr/>
          <p:nvPr/>
        </p:nvSpPr>
        <p:spPr>
          <a:xfrm>
            <a:off x="4521421" y="2032920"/>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rgbClr val="7030A0"/>
                </a:solidFill>
              </a:rPr>
              <a:t>Order MS</a:t>
            </a:r>
          </a:p>
        </p:txBody>
      </p:sp>
      <p:sp>
        <p:nvSpPr>
          <p:cNvPr id="6" name="Rectangle 5">
            <a:extLst>
              <a:ext uri="{FF2B5EF4-FFF2-40B4-BE49-F238E27FC236}">
                <a16:creationId xmlns:a16="http://schemas.microsoft.com/office/drawing/2014/main" id="{652F3A6E-0E89-C54F-A3BA-C1973DE3623C}"/>
              </a:ext>
            </a:extLst>
          </p:cNvPr>
          <p:cNvSpPr/>
          <p:nvPr/>
        </p:nvSpPr>
        <p:spPr>
          <a:xfrm>
            <a:off x="4538480" y="1784678"/>
            <a:ext cx="1081621" cy="248242"/>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APIS</a:t>
            </a:r>
          </a:p>
        </p:txBody>
      </p:sp>
      <p:sp>
        <p:nvSpPr>
          <p:cNvPr id="7" name="Can 6">
            <a:extLst>
              <a:ext uri="{FF2B5EF4-FFF2-40B4-BE49-F238E27FC236}">
                <a16:creationId xmlns:a16="http://schemas.microsoft.com/office/drawing/2014/main" id="{E6D4EA1D-6A39-714A-9E5C-421D88572842}"/>
              </a:ext>
            </a:extLst>
          </p:cNvPr>
          <p:cNvSpPr/>
          <p:nvPr/>
        </p:nvSpPr>
        <p:spPr>
          <a:xfrm>
            <a:off x="6280336" y="2201472"/>
            <a:ext cx="515397" cy="572655"/>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6012C7E4-3333-A449-B4D8-5EC0ECE0D77D}"/>
              </a:ext>
            </a:extLst>
          </p:cNvPr>
          <p:cNvSpPr/>
          <p:nvPr/>
        </p:nvSpPr>
        <p:spPr>
          <a:xfrm>
            <a:off x="1447853" y="1824858"/>
            <a:ext cx="1242987" cy="747203"/>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rgbClr val="7030A0"/>
                </a:solidFill>
              </a:rPr>
              <a:t>Order UI Web SPA</a:t>
            </a:r>
          </a:p>
        </p:txBody>
      </p:sp>
      <p:grpSp>
        <p:nvGrpSpPr>
          <p:cNvPr id="9" name="Group 193">
            <a:extLst>
              <a:ext uri="{FF2B5EF4-FFF2-40B4-BE49-F238E27FC236}">
                <a16:creationId xmlns:a16="http://schemas.microsoft.com/office/drawing/2014/main" id="{08EDB397-A396-9442-BFA7-B94C919A1AEB}"/>
              </a:ext>
            </a:extLst>
          </p:cNvPr>
          <p:cNvGrpSpPr/>
          <p:nvPr/>
        </p:nvGrpSpPr>
        <p:grpSpPr>
          <a:xfrm>
            <a:off x="426920" y="1825538"/>
            <a:ext cx="639879" cy="915638"/>
            <a:chOff x="8826" y="-1"/>
            <a:chExt cx="707232" cy="953436"/>
          </a:xfrm>
        </p:grpSpPr>
        <p:grpSp>
          <p:nvGrpSpPr>
            <p:cNvPr id="10" name="Group 191">
              <a:extLst>
                <a:ext uri="{FF2B5EF4-FFF2-40B4-BE49-F238E27FC236}">
                  <a16:creationId xmlns:a16="http://schemas.microsoft.com/office/drawing/2014/main" id="{41B14032-5239-EE41-B660-211D8550767D}"/>
                </a:ext>
              </a:extLst>
            </p:cNvPr>
            <p:cNvGrpSpPr/>
            <p:nvPr/>
          </p:nvGrpSpPr>
          <p:grpSpPr>
            <a:xfrm>
              <a:off x="8826" y="-1"/>
              <a:ext cx="707232" cy="707233"/>
              <a:chOff x="8826" y="0"/>
              <a:chExt cx="707231" cy="707231"/>
            </a:xfrm>
          </p:grpSpPr>
          <p:sp>
            <p:nvSpPr>
              <p:cNvPr id="12" name="Shape 189">
                <a:extLst>
                  <a:ext uri="{FF2B5EF4-FFF2-40B4-BE49-F238E27FC236}">
                    <a16:creationId xmlns:a16="http://schemas.microsoft.com/office/drawing/2014/main" id="{88921058-29A2-4B4A-B626-A08A9BAEBB59}"/>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sz="1588"/>
              </a:p>
            </p:txBody>
          </p:sp>
          <p:pic>
            <p:nvPicPr>
              <p:cNvPr id="13" name="_-02.png">
                <a:extLst>
                  <a:ext uri="{FF2B5EF4-FFF2-40B4-BE49-F238E27FC236}">
                    <a16:creationId xmlns:a16="http://schemas.microsoft.com/office/drawing/2014/main" id="{432C822A-808D-6F45-AD88-54C6CA87B219}"/>
                  </a:ext>
                </a:extLst>
              </p:cNvPr>
              <p:cNvPicPr/>
              <p:nvPr/>
            </p:nvPicPr>
            <p:blipFill>
              <a:blip r:embed="rId2"/>
              <a:srcRect l="24323" t="21763" r="24323" b="21763"/>
              <a:stretch>
                <a:fillRect/>
              </a:stretch>
            </p:blipFill>
            <p:spPr>
              <a:xfrm>
                <a:off x="172020" y="153919"/>
                <a:ext cx="363191" cy="399394"/>
              </a:xfrm>
              <a:prstGeom prst="rect">
                <a:avLst/>
              </a:prstGeom>
              <a:ln w="3175" cap="flat">
                <a:noFill/>
                <a:miter lim="400000"/>
              </a:ln>
              <a:effectLst/>
            </p:spPr>
          </p:pic>
        </p:grpSp>
        <p:sp>
          <p:nvSpPr>
            <p:cNvPr id="11" name="Shape 192">
              <a:extLst>
                <a:ext uri="{FF2B5EF4-FFF2-40B4-BE49-F238E27FC236}">
                  <a16:creationId xmlns:a16="http://schemas.microsoft.com/office/drawing/2014/main" id="{4CAC3FD3-AE7F-4E40-95BC-4E8C7D2F0475}"/>
                </a:ext>
              </a:extLst>
            </p:cNvPr>
            <p:cNvSpPr/>
            <p:nvPr/>
          </p:nvSpPr>
          <p:spPr>
            <a:xfrm>
              <a:off x="171674" y="707231"/>
              <a:ext cx="292495" cy="246204"/>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706"/>
                <a:t>END</a:t>
              </a:r>
            </a:p>
            <a:p>
              <a:pPr lvl="0">
                <a:defRPr sz="1800" b="0">
                  <a:solidFill>
                    <a:srgbClr val="000000"/>
                  </a:solidFill>
                </a:defRPr>
              </a:pPr>
              <a:r>
                <a:rPr sz="706"/>
                <a:t>USER</a:t>
              </a:r>
            </a:p>
          </p:txBody>
        </p:sp>
      </p:grpSp>
      <p:cxnSp>
        <p:nvCxnSpPr>
          <p:cNvPr id="14" name="Elbow Connector 13">
            <a:extLst>
              <a:ext uri="{FF2B5EF4-FFF2-40B4-BE49-F238E27FC236}">
                <a16:creationId xmlns:a16="http://schemas.microsoft.com/office/drawing/2014/main" id="{7F5C41F4-648B-7840-A086-4073AD0B9B54}"/>
              </a:ext>
            </a:extLst>
          </p:cNvPr>
          <p:cNvCxnSpPr>
            <a:cxnSpLocks/>
            <a:stCxn id="8" idx="3"/>
            <a:endCxn id="6" idx="0"/>
          </p:cNvCxnSpPr>
          <p:nvPr/>
        </p:nvCxnSpPr>
        <p:spPr>
          <a:xfrm flipV="1">
            <a:off x="2690840" y="1784678"/>
            <a:ext cx="2388451" cy="413782"/>
          </a:xfrm>
          <a:prstGeom prst="bentConnector4">
            <a:avLst>
              <a:gd name="adj1" fmla="val 38679"/>
              <a:gd name="adj2" fmla="val 155246"/>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Elbow Connector 16">
            <a:extLst>
              <a:ext uri="{FF2B5EF4-FFF2-40B4-BE49-F238E27FC236}">
                <a16:creationId xmlns:a16="http://schemas.microsoft.com/office/drawing/2014/main" id="{D60615A1-C07C-574B-8914-B23B50FE973A}"/>
              </a:ext>
            </a:extLst>
          </p:cNvPr>
          <p:cNvCxnSpPr>
            <a:cxnSpLocks/>
            <a:stCxn id="5" idx="3"/>
            <a:endCxn id="7" idx="2"/>
          </p:cNvCxnSpPr>
          <p:nvPr/>
        </p:nvCxnSpPr>
        <p:spPr>
          <a:xfrm flipV="1">
            <a:off x="5620101" y="2487800"/>
            <a:ext cx="660235" cy="2939"/>
          </a:xfrm>
          <a:prstGeom prst="bentConnector3">
            <a:avLst>
              <a:gd name="adj1" fmla="val 5000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a:extLst>
              <a:ext uri="{FF2B5EF4-FFF2-40B4-BE49-F238E27FC236}">
                <a16:creationId xmlns:a16="http://schemas.microsoft.com/office/drawing/2014/main" id="{7D56AFAC-2CD1-A642-AA7C-39C8D2B4C041}"/>
              </a:ext>
            </a:extLst>
          </p:cNvPr>
          <p:cNvCxnSpPr>
            <a:cxnSpLocks/>
            <a:stCxn id="5" idx="2"/>
            <a:endCxn id="21" idx="0"/>
          </p:cNvCxnSpPr>
          <p:nvPr/>
        </p:nvCxnSpPr>
        <p:spPr>
          <a:xfrm rot="5400000">
            <a:off x="4761525" y="3249390"/>
            <a:ext cx="610068" cy="8404"/>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21" name="Picture 20">
            <a:extLst>
              <a:ext uri="{FF2B5EF4-FFF2-40B4-BE49-F238E27FC236}">
                <a16:creationId xmlns:a16="http://schemas.microsoft.com/office/drawing/2014/main" id="{1ED7075D-9C87-E141-9F8D-B848A9CE30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85881" y="3558626"/>
            <a:ext cx="552951" cy="386793"/>
          </a:xfrm>
          <a:prstGeom prst="rect">
            <a:avLst/>
          </a:prstGeom>
        </p:spPr>
      </p:pic>
      <p:sp>
        <p:nvSpPr>
          <p:cNvPr id="24" name="TextBox 23">
            <a:extLst>
              <a:ext uri="{FF2B5EF4-FFF2-40B4-BE49-F238E27FC236}">
                <a16:creationId xmlns:a16="http://schemas.microsoft.com/office/drawing/2014/main" id="{7B96A514-7345-DD4A-8652-0A58BE501DA4}"/>
              </a:ext>
            </a:extLst>
          </p:cNvPr>
          <p:cNvSpPr txBox="1"/>
          <p:nvPr/>
        </p:nvSpPr>
        <p:spPr>
          <a:xfrm>
            <a:off x="7121241" y="2161289"/>
            <a:ext cx="2328523" cy="830997"/>
          </a:xfrm>
          <a:prstGeom prst="rect">
            <a:avLst/>
          </a:prstGeom>
          <a:noFill/>
        </p:spPr>
        <p:txBody>
          <a:bodyPr wrap="square" rtlCol="0">
            <a:spAutoFit/>
          </a:bodyPr>
          <a:lstStyle/>
          <a:p>
            <a:r>
              <a:rPr lang="en-US" sz="1200"/>
              <a:t>Order id, addresses, customer id, product id, container id</a:t>
            </a:r>
          </a:p>
          <a:p>
            <a:r>
              <a:rPr lang="en-US" sz="1200"/>
              <a:t>Order specifics attributes</a:t>
            </a:r>
          </a:p>
          <a:p>
            <a:r>
              <a:rPr lang="en-US" sz="1200"/>
              <a:t>Status …</a:t>
            </a:r>
          </a:p>
        </p:txBody>
      </p:sp>
      <p:sp>
        <p:nvSpPr>
          <p:cNvPr id="25" name="TextBox 24">
            <a:extLst>
              <a:ext uri="{FF2B5EF4-FFF2-40B4-BE49-F238E27FC236}">
                <a16:creationId xmlns:a16="http://schemas.microsoft.com/office/drawing/2014/main" id="{BD088212-1CA2-D142-BF53-C0F9B576AD52}"/>
              </a:ext>
            </a:extLst>
          </p:cNvPr>
          <p:cNvSpPr txBox="1"/>
          <p:nvPr/>
        </p:nvSpPr>
        <p:spPr>
          <a:xfrm>
            <a:off x="1265467" y="2811262"/>
            <a:ext cx="2064989" cy="954107"/>
          </a:xfrm>
          <a:prstGeom prst="rect">
            <a:avLst/>
          </a:prstGeom>
          <a:noFill/>
        </p:spPr>
        <p:txBody>
          <a:bodyPr wrap="none" rtlCol="0">
            <a:spAutoFit/>
          </a:bodyPr>
          <a:lstStyle/>
          <a:p>
            <a:r>
              <a:rPr lang="en-US" sz="1400"/>
              <a:t>Customer id</a:t>
            </a:r>
          </a:p>
          <a:p>
            <a:r>
              <a:rPr lang="en-US" sz="1400" err="1"/>
              <a:t>Src</a:t>
            </a:r>
            <a:r>
              <a:rPr lang="en-US" sz="1400"/>
              <a:t> and </a:t>
            </a:r>
            <a:r>
              <a:rPr lang="en-US" sz="1400" err="1"/>
              <a:t>dest</a:t>
            </a:r>
            <a:r>
              <a:rPr lang="en-US" sz="1400"/>
              <a:t> addresses</a:t>
            </a:r>
          </a:p>
          <a:p>
            <a:r>
              <a:rPr lang="en-US" sz="1400"/>
              <a:t>Product id, quantity</a:t>
            </a:r>
          </a:p>
          <a:p>
            <a:r>
              <a:rPr lang="en-US" sz="1400"/>
              <a:t>Target delivery date</a:t>
            </a:r>
          </a:p>
        </p:txBody>
      </p:sp>
      <p:sp>
        <p:nvSpPr>
          <p:cNvPr id="26" name="TextBox 25">
            <a:extLst>
              <a:ext uri="{FF2B5EF4-FFF2-40B4-BE49-F238E27FC236}">
                <a16:creationId xmlns:a16="http://schemas.microsoft.com/office/drawing/2014/main" id="{598248B0-22CB-894F-ACBB-9173B2F124C8}"/>
              </a:ext>
            </a:extLst>
          </p:cNvPr>
          <p:cNvSpPr txBox="1"/>
          <p:nvPr/>
        </p:nvSpPr>
        <p:spPr>
          <a:xfrm>
            <a:off x="5338832" y="3911505"/>
            <a:ext cx="1577676" cy="954107"/>
          </a:xfrm>
          <a:prstGeom prst="rect">
            <a:avLst/>
          </a:prstGeom>
          <a:noFill/>
        </p:spPr>
        <p:txBody>
          <a:bodyPr wrap="none" rtlCol="0">
            <a:spAutoFit/>
          </a:bodyPr>
          <a:lstStyle/>
          <a:p>
            <a:r>
              <a:rPr lang="en-US" sz="1400" dirty="0"/>
              <a:t>OrderEvents</a:t>
            </a:r>
          </a:p>
          <a:p>
            <a:r>
              <a:rPr lang="en-US" sz="1400" dirty="0"/>
              <a:t>OrderCreated</a:t>
            </a:r>
          </a:p>
          <a:p>
            <a:r>
              <a:rPr lang="en-US" sz="1400" dirty="0" err="1"/>
              <a:t>OrderCancelled</a:t>
            </a:r>
            <a:endParaRPr lang="en-US" sz="1400" dirty="0"/>
          </a:p>
          <a:p>
            <a:r>
              <a:rPr lang="en-US" sz="1400" dirty="0" err="1"/>
              <a:t>OrderDelivered</a:t>
            </a:r>
            <a:r>
              <a:rPr lang="en-US" sz="1400" dirty="0"/>
              <a:t>…</a:t>
            </a:r>
          </a:p>
        </p:txBody>
      </p:sp>
    </p:spTree>
    <p:extLst>
      <p:ext uri="{BB962C8B-B14F-4D97-AF65-F5344CB8AC3E}">
        <p14:creationId xmlns:p14="http://schemas.microsoft.com/office/powerpoint/2010/main" val="41869802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4FC843-CBA3-204A-9087-239C7E4B548E}"/>
              </a:ext>
            </a:extLst>
          </p:cNvPr>
          <p:cNvSpPr>
            <a:spLocks noGrp="1"/>
          </p:cNvSpPr>
          <p:nvPr>
            <p:ph type="title"/>
          </p:nvPr>
        </p:nvSpPr>
        <p:spPr>
          <a:xfrm>
            <a:off x="752055" y="122949"/>
            <a:ext cx="10515600" cy="530028"/>
          </a:xfrm>
        </p:spPr>
        <p:txBody>
          <a:bodyPr>
            <a:normAutofit/>
          </a:bodyPr>
          <a:lstStyle/>
          <a:p>
            <a:r>
              <a:rPr lang="en-US"/>
              <a:t>Reefer Container - HL</a:t>
            </a:r>
          </a:p>
        </p:txBody>
      </p:sp>
      <p:sp>
        <p:nvSpPr>
          <p:cNvPr id="12" name="Rounded Rectangle 11">
            <a:extLst>
              <a:ext uri="{FF2B5EF4-FFF2-40B4-BE49-F238E27FC236}">
                <a16:creationId xmlns:a16="http://schemas.microsoft.com/office/drawing/2014/main" id="{7B66182A-6BE5-0D42-9375-B4BE313EF3C7}"/>
              </a:ext>
            </a:extLst>
          </p:cNvPr>
          <p:cNvSpPr/>
          <p:nvPr/>
        </p:nvSpPr>
        <p:spPr>
          <a:xfrm>
            <a:off x="2177458" y="3504467"/>
            <a:ext cx="9031043" cy="844973"/>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rtl="0" eaLnBrk="1" fontAlgn="auto" latinLnBrk="0" hangingPunct="0">
              <a:lnSpc>
                <a:spcPct val="100000"/>
              </a:lnSpc>
              <a:spcBef>
                <a:spcPts val="0"/>
              </a:spcBef>
              <a:spcAft>
                <a:spcPts val="0"/>
              </a:spcAft>
              <a:buClrTx/>
              <a:buSzTx/>
              <a:buFontTx/>
              <a:buNone/>
              <a:tabLst/>
              <a:defRPr/>
            </a:pPr>
            <a:r>
              <a:rPr kumimoji="0" lang="en-US" sz="1400" b="0" i="1" u="none" strike="noStrike" kern="0" cap="none" spc="0" normalizeH="0" baseline="0" noProof="0">
                <a:ln>
                  <a:noFill/>
                </a:ln>
                <a:solidFill>
                  <a:srgbClr val="000000"/>
                </a:solidFill>
                <a:effectLst/>
                <a:uLnTx/>
                <a:uFillTx/>
                <a:latin typeface="Calibri"/>
                <a:ea typeface="Calibri"/>
                <a:cs typeface="Calibri"/>
                <a:sym typeface="Calibri"/>
              </a:rPr>
              <a:t>Event Backbone</a:t>
            </a:r>
          </a:p>
        </p:txBody>
      </p:sp>
      <p:sp>
        <p:nvSpPr>
          <p:cNvPr id="15" name="Can 14">
            <a:extLst>
              <a:ext uri="{FF2B5EF4-FFF2-40B4-BE49-F238E27FC236}">
                <a16:creationId xmlns:a16="http://schemas.microsoft.com/office/drawing/2014/main" id="{4C9D95C1-76AF-0445-A01A-DEA74B900DA5}"/>
              </a:ext>
            </a:extLst>
          </p:cNvPr>
          <p:cNvSpPr/>
          <p:nvPr/>
        </p:nvSpPr>
        <p:spPr>
          <a:xfrm rot="5400000">
            <a:off x="2602605" y="3505001"/>
            <a:ext cx="285536" cy="682148"/>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16" name="Can 15">
            <a:extLst>
              <a:ext uri="{FF2B5EF4-FFF2-40B4-BE49-F238E27FC236}">
                <a16:creationId xmlns:a16="http://schemas.microsoft.com/office/drawing/2014/main" id="{4D1D7174-7149-FC4C-981F-3B7E91157F08}"/>
              </a:ext>
            </a:extLst>
          </p:cNvPr>
          <p:cNvSpPr/>
          <p:nvPr/>
        </p:nvSpPr>
        <p:spPr>
          <a:xfrm rot="5400000">
            <a:off x="4506419" y="3404605"/>
            <a:ext cx="310551" cy="857926"/>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18" name="Can 17">
            <a:extLst>
              <a:ext uri="{FF2B5EF4-FFF2-40B4-BE49-F238E27FC236}">
                <a16:creationId xmlns:a16="http://schemas.microsoft.com/office/drawing/2014/main" id="{EA5DFDFF-BDF0-7A4C-B389-8DC8DADAE82F}"/>
              </a:ext>
            </a:extLst>
          </p:cNvPr>
          <p:cNvSpPr/>
          <p:nvPr/>
        </p:nvSpPr>
        <p:spPr>
          <a:xfrm>
            <a:off x="10513606" y="4064965"/>
            <a:ext cx="567545" cy="502992"/>
          </a:xfrm>
          <a:prstGeom prst="can">
            <a:avLst/>
          </a:prstGeom>
          <a:solidFill>
            <a:sysClr val="window" lastClr="FFFFFF">
              <a:lumMod val="95000"/>
            </a:sysClr>
          </a:solidFill>
          <a:ln w="12700" cap="flat" cmpd="sng" algn="ctr">
            <a:solidFill>
              <a:sysClr val="windowText" lastClr="000000"/>
            </a:solidFill>
            <a:prstDash val="solid"/>
            <a:miter lim="800000"/>
          </a:ln>
          <a:effectLst/>
        </p:spPr>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Calibri" panose="020F0502020204030204"/>
                <a:ea typeface="+mn-ea"/>
                <a:cs typeface="Arial" panose="020B0604020202020204" pitchFamily="34" charset="0"/>
              </a:rPr>
              <a:t>Store</a:t>
            </a:r>
          </a:p>
        </p:txBody>
      </p:sp>
      <p:sp>
        <p:nvSpPr>
          <p:cNvPr id="29" name="TextBox 28">
            <a:extLst>
              <a:ext uri="{FF2B5EF4-FFF2-40B4-BE49-F238E27FC236}">
                <a16:creationId xmlns:a16="http://schemas.microsoft.com/office/drawing/2014/main" id="{D4CE82CF-6F46-6748-86B5-F117DC500DBB}"/>
              </a:ext>
            </a:extLst>
          </p:cNvPr>
          <p:cNvSpPr txBox="1"/>
          <p:nvPr/>
        </p:nvSpPr>
        <p:spPr>
          <a:xfrm>
            <a:off x="2468306" y="3709831"/>
            <a:ext cx="583814" cy="261610"/>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orders</a:t>
            </a:r>
          </a:p>
        </p:txBody>
      </p:sp>
      <p:sp>
        <p:nvSpPr>
          <p:cNvPr id="30" name="TextBox 29">
            <a:extLst>
              <a:ext uri="{FF2B5EF4-FFF2-40B4-BE49-F238E27FC236}">
                <a16:creationId xmlns:a16="http://schemas.microsoft.com/office/drawing/2014/main" id="{4BDB9D8B-9CD0-B042-9B87-1A6294E48837}"/>
              </a:ext>
            </a:extLst>
          </p:cNvPr>
          <p:cNvSpPr txBox="1"/>
          <p:nvPr/>
        </p:nvSpPr>
        <p:spPr>
          <a:xfrm>
            <a:off x="4270482" y="3684526"/>
            <a:ext cx="710451" cy="261610"/>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voyages</a:t>
            </a:r>
          </a:p>
        </p:txBody>
      </p:sp>
      <p:cxnSp>
        <p:nvCxnSpPr>
          <p:cNvPr id="35" name="Elbow Connector 34">
            <a:extLst>
              <a:ext uri="{FF2B5EF4-FFF2-40B4-BE49-F238E27FC236}">
                <a16:creationId xmlns:a16="http://schemas.microsoft.com/office/drawing/2014/main" id="{F7243C91-2809-4245-BA12-9F7F828FDB65}"/>
              </a:ext>
            </a:extLst>
          </p:cNvPr>
          <p:cNvCxnSpPr>
            <a:cxnSpLocks/>
            <a:stCxn id="67" idx="2"/>
            <a:endCxn id="30" idx="0"/>
          </p:cNvCxnSpPr>
          <p:nvPr/>
        </p:nvCxnSpPr>
        <p:spPr>
          <a:xfrm rot="5400000">
            <a:off x="4880328" y="2785404"/>
            <a:ext cx="644503" cy="1153741"/>
          </a:xfrm>
          <a:prstGeom prst="bentConnector3">
            <a:avLst>
              <a:gd name="adj1" fmla="val 50000"/>
            </a:avLst>
          </a:prstGeom>
          <a:ln>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7" name="Elbow Connector 46">
            <a:extLst>
              <a:ext uri="{FF2B5EF4-FFF2-40B4-BE49-F238E27FC236}">
                <a16:creationId xmlns:a16="http://schemas.microsoft.com/office/drawing/2014/main" id="{81744E64-CF84-3241-B7BC-8DE75AD5C98B}"/>
              </a:ext>
            </a:extLst>
          </p:cNvPr>
          <p:cNvCxnSpPr>
            <a:cxnSpLocks/>
            <a:stCxn id="15" idx="1"/>
            <a:endCxn id="67" idx="1"/>
          </p:cNvCxnSpPr>
          <p:nvPr/>
        </p:nvCxnSpPr>
        <p:spPr>
          <a:xfrm flipV="1">
            <a:off x="3086447" y="2680742"/>
            <a:ext cx="1949583" cy="1165333"/>
          </a:xfrm>
          <a:prstGeom prst="bentConnector3">
            <a:avLst>
              <a:gd name="adj1" fmla="val 50000"/>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 name="Elbow Connector 49">
            <a:extLst>
              <a:ext uri="{FF2B5EF4-FFF2-40B4-BE49-F238E27FC236}">
                <a16:creationId xmlns:a16="http://schemas.microsoft.com/office/drawing/2014/main" id="{725317E5-6348-7344-B0D0-8A4923CA6AD4}"/>
              </a:ext>
            </a:extLst>
          </p:cNvPr>
          <p:cNvCxnSpPr>
            <a:cxnSpLocks/>
            <a:stCxn id="16" idx="0"/>
            <a:endCxn id="131" idx="1"/>
          </p:cNvCxnSpPr>
          <p:nvPr/>
        </p:nvCxnSpPr>
        <p:spPr>
          <a:xfrm>
            <a:off x="5013020" y="3833569"/>
            <a:ext cx="429327" cy="1388188"/>
          </a:xfrm>
          <a:prstGeom prst="bentConnector3">
            <a:avLst>
              <a:gd name="adj1" fmla="val 50000"/>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5" name="Rounded Rectangle 64">
            <a:extLst>
              <a:ext uri="{FF2B5EF4-FFF2-40B4-BE49-F238E27FC236}">
                <a16:creationId xmlns:a16="http://schemas.microsoft.com/office/drawing/2014/main" id="{C7634129-FFCA-6648-B1AF-434E76B9DB9B}"/>
              </a:ext>
            </a:extLst>
          </p:cNvPr>
          <p:cNvSpPr/>
          <p:nvPr/>
        </p:nvSpPr>
        <p:spPr>
          <a:xfrm>
            <a:off x="1896410" y="2286138"/>
            <a:ext cx="1486840" cy="633014"/>
          </a:xfrm>
          <a:prstGeom prst="roundRect">
            <a:avLst/>
          </a:prstGeom>
          <a:solidFill>
            <a:schemeClr val="accent4">
              <a:lumMod val="40000"/>
              <a:lumOff val="6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596E6">
                    <a:lumMod val="50000"/>
                  </a:srgbClr>
                </a:solidFill>
                <a:effectLst/>
                <a:uLnTx/>
                <a:uFillTx/>
                <a:latin typeface="Arial"/>
                <a:ea typeface="+mn-ea"/>
                <a:cs typeface="+mn-cs"/>
              </a:rPr>
              <a:t>Orders MS</a:t>
            </a:r>
          </a:p>
        </p:txBody>
      </p:sp>
      <p:sp>
        <p:nvSpPr>
          <p:cNvPr id="67" name="Rounded Rectangle 66">
            <a:extLst>
              <a:ext uri="{FF2B5EF4-FFF2-40B4-BE49-F238E27FC236}">
                <a16:creationId xmlns:a16="http://schemas.microsoft.com/office/drawing/2014/main" id="{39092F40-1721-7149-BC7B-DFE33AEC7E53}"/>
              </a:ext>
            </a:extLst>
          </p:cNvPr>
          <p:cNvSpPr/>
          <p:nvPr/>
        </p:nvSpPr>
        <p:spPr>
          <a:xfrm>
            <a:off x="5036030" y="2321460"/>
            <a:ext cx="1486837" cy="718563"/>
          </a:xfrm>
          <a:prstGeom prst="roundRect">
            <a:avLst/>
          </a:prstGeom>
          <a:solidFill>
            <a:schemeClr val="accent4">
              <a:lumMod val="40000"/>
              <a:lumOff val="6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596E6">
                    <a:lumMod val="50000"/>
                  </a:srgbClr>
                </a:solidFill>
                <a:effectLst/>
                <a:uLnTx/>
                <a:uFillTx/>
                <a:latin typeface="Arial"/>
                <a:ea typeface="+mn-ea"/>
                <a:cs typeface="+mn-cs"/>
              </a:rPr>
              <a:t>Voyages</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596E6">
                    <a:lumMod val="50000"/>
                  </a:srgbClr>
                </a:solidFill>
                <a:effectLst/>
                <a:uLnTx/>
                <a:uFillTx/>
                <a:latin typeface="Arial"/>
                <a:ea typeface="+mn-ea"/>
                <a:cs typeface="+mn-cs"/>
              </a:rPr>
              <a:t> MS</a:t>
            </a:r>
          </a:p>
        </p:txBody>
      </p:sp>
      <p:sp>
        <p:nvSpPr>
          <p:cNvPr id="60" name="Rectangle 59">
            <a:extLst>
              <a:ext uri="{FF2B5EF4-FFF2-40B4-BE49-F238E27FC236}">
                <a16:creationId xmlns:a16="http://schemas.microsoft.com/office/drawing/2014/main" id="{D880F658-8253-9A42-BC7D-9E549C5A5A2F}"/>
              </a:ext>
            </a:extLst>
          </p:cNvPr>
          <p:cNvSpPr/>
          <p:nvPr/>
        </p:nvSpPr>
        <p:spPr>
          <a:xfrm>
            <a:off x="1331650" y="859180"/>
            <a:ext cx="1242987" cy="747203"/>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7030A0"/>
                </a:solidFill>
                <a:effectLst/>
                <a:uLnTx/>
                <a:uFillTx/>
                <a:latin typeface="Arial"/>
                <a:ea typeface="+mn-ea"/>
                <a:cs typeface="+mn-cs"/>
              </a:rPr>
              <a:t>UI Web SPA</a:t>
            </a:r>
          </a:p>
        </p:txBody>
      </p:sp>
      <p:grpSp>
        <p:nvGrpSpPr>
          <p:cNvPr id="62" name="Group 193">
            <a:extLst>
              <a:ext uri="{FF2B5EF4-FFF2-40B4-BE49-F238E27FC236}">
                <a16:creationId xmlns:a16="http://schemas.microsoft.com/office/drawing/2014/main" id="{C890C0C9-6E06-8343-A7F4-3B2E1A15F79F}"/>
              </a:ext>
            </a:extLst>
          </p:cNvPr>
          <p:cNvGrpSpPr/>
          <p:nvPr/>
        </p:nvGrpSpPr>
        <p:grpSpPr>
          <a:xfrm>
            <a:off x="604716" y="907362"/>
            <a:ext cx="639880" cy="863862"/>
            <a:chOff x="8826" y="-1"/>
            <a:chExt cx="707232" cy="899522"/>
          </a:xfrm>
        </p:grpSpPr>
        <p:grpSp>
          <p:nvGrpSpPr>
            <p:cNvPr id="63" name="Group 191">
              <a:extLst>
                <a:ext uri="{FF2B5EF4-FFF2-40B4-BE49-F238E27FC236}">
                  <a16:creationId xmlns:a16="http://schemas.microsoft.com/office/drawing/2014/main" id="{E2E8B827-0E8D-5D46-825E-0DFD74530D11}"/>
                </a:ext>
              </a:extLst>
            </p:cNvPr>
            <p:cNvGrpSpPr/>
            <p:nvPr/>
          </p:nvGrpSpPr>
          <p:grpSpPr>
            <a:xfrm>
              <a:off x="8826" y="-1"/>
              <a:ext cx="707232" cy="707233"/>
              <a:chOff x="8826" y="0"/>
              <a:chExt cx="707231" cy="707231"/>
            </a:xfrm>
          </p:grpSpPr>
          <p:sp>
            <p:nvSpPr>
              <p:cNvPr id="71" name="Shape 189">
                <a:extLst>
                  <a:ext uri="{FF2B5EF4-FFF2-40B4-BE49-F238E27FC236}">
                    <a16:creationId xmlns:a16="http://schemas.microsoft.com/office/drawing/2014/main" id="{E6EFD34C-43E1-3740-B78A-57DC5095B994}"/>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marL="0" marR="0" lvl="0" indent="0" algn="l" defTabSz="914400" rtl="0" eaLnBrk="0" fontAlgn="base" latinLnBrk="0" hangingPunct="0">
                  <a:lnSpc>
                    <a:spcPct val="100000"/>
                  </a:lnSpc>
                  <a:spcBef>
                    <a:spcPct val="0"/>
                  </a:spcBef>
                  <a:spcAft>
                    <a:spcPct val="0"/>
                  </a:spcAft>
                  <a:buClrTx/>
                  <a:buSzTx/>
                  <a:buFontTx/>
                  <a:buNone/>
                  <a:tabLst/>
                  <a:defRPr sz="1800">
                    <a:solidFill>
                      <a:srgbClr val="FFFFFF"/>
                    </a:solidFill>
                  </a:defRPr>
                </a:pPr>
                <a:endParaRPr kumimoji="0" sz="1588"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pic>
            <p:nvPicPr>
              <p:cNvPr id="72" name="_-02.png">
                <a:extLst>
                  <a:ext uri="{FF2B5EF4-FFF2-40B4-BE49-F238E27FC236}">
                    <a16:creationId xmlns:a16="http://schemas.microsoft.com/office/drawing/2014/main" id="{4736D9A6-853D-AD40-8970-0E4AD06306BA}"/>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64" name="Shape 192">
              <a:extLst>
                <a:ext uri="{FF2B5EF4-FFF2-40B4-BE49-F238E27FC236}">
                  <a16:creationId xmlns:a16="http://schemas.microsoft.com/office/drawing/2014/main" id="{00913324-B2B2-7648-95ED-E54731140E4D}"/>
                </a:ext>
              </a:extLst>
            </p:cNvPr>
            <p:cNvSpPr/>
            <p:nvPr/>
          </p:nvSpPr>
          <p:spPr>
            <a:xfrm>
              <a:off x="171673" y="707232"/>
              <a:ext cx="471281" cy="192289"/>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marL="0" marR="0" lvl="0" indent="0" algn="l" defTabSz="914400" rtl="0" eaLnBrk="0" fontAlgn="base" latinLnBrk="0" hangingPunct="0">
                <a:lnSpc>
                  <a:spcPct val="100000"/>
                </a:lnSpc>
                <a:spcBef>
                  <a:spcPct val="0"/>
                </a:spcBef>
                <a:spcAft>
                  <a:spcPct val="0"/>
                </a:spcAft>
                <a:buClrTx/>
                <a:buSzTx/>
                <a:buFontTx/>
                <a:buNone/>
                <a:tabLst/>
                <a:defRPr sz="1800" b="0">
                  <a:solidFill>
                    <a:srgbClr val="000000"/>
                  </a:solidFill>
                </a:defRPr>
              </a:pPr>
              <a:r>
                <a:rPr kumimoji="0" lang="en-US" sz="1200" b="0" i="0" u="none" strike="noStrike" kern="1200" cap="none" spc="0" normalizeH="0" baseline="0" noProof="0" err="1">
                  <a:ln>
                    <a:noFill/>
                  </a:ln>
                  <a:solidFill>
                    <a:srgbClr val="000000"/>
                  </a:solidFill>
                  <a:effectLst/>
                  <a:uLnTx/>
                  <a:uFillTx/>
                  <a:latin typeface="Helvetica"/>
                  <a:sym typeface="Helvetica"/>
                </a:rPr>
                <a:t>Manuf</a:t>
              </a:r>
              <a:endParaRPr kumimoji="0" sz="706" b="0" i="0" u="none" strike="noStrike" kern="1200" cap="none" spc="0" normalizeH="0" baseline="0" noProof="0">
                <a:ln>
                  <a:noFill/>
                </a:ln>
                <a:solidFill>
                  <a:srgbClr val="000000"/>
                </a:solidFill>
                <a:effectLst/>
                <a:uLnTx/>
                <a:uFillTx/>
                <a:latin typeface="Helvetica"/>
                <a:sym typeface="Helvetica"/>
              </a:endParaRPr>
            </a:p>
          </p:txBody>
        </p:sp>
      </p:grpSp>
      <p:cxnSp>
        <p:nvCxnSpPr>
          <p:cNvPr id="96" name="Elbow Connector 95">
            <a:extLst>
              <a:ext uri="{FF2B5EF4-FFF2-40B4-BE49-F238E27FC236}">
                <a16:creationId xmlns:a16="http://schemas.microsoft.com/office/drawing/2014/main" id="{46E8A0B6-0C4A-4B4D-9770-7DF204ECD572}"/>
              </a:ext>
            </a:extLst>
          </p:cNvPr>
          <p:cNvCxnSpPr>
            <a:cxnSpLocks/>
            <a:stCxn id="65" idx="2"/>
            <a:endCxn id="15" idx="3"/>
          </p:cNvCxnSpPr>
          <p:nvPr/>
        </p:nvCxnSpPr>
        <p:spPr>
          <a:xfrm rot="5400000">
            <a:off x="2058604" y="3264848"/>
            <a:ext cx="926923" cy="235531"/>
          </a:xfrm>
          <a:prstGeom prst="bentConnector4">
            <a:avLst>
              <a:gd name="adj1" fmla="val 31602"/>
              <a:gd name="adj2" fmla="val 283899"/>
            </a:avLst>
          </a:prstGeom>
          <a:ln>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99" name="Group 98">
            <a:extLst>
              <a:ext uri="{FF2B5EF4-FFF2-40B4-BE49-F238E27FC236}">
                <a16:creationId xmlns:a16="http://schemas.microsoft.com/office/drawing/2014/main" id="{D3E3FD48-EFD7-6548-8CF4-5147F3FBF851}"/>
              </a:ext>
            </a:extLst>
          </p:cNvPr>
          <p:cNvGrpSpPr/>
          <p:nvPr/>
        </p:nvGrpSpPr>
        <p:grpSpPr>
          <a:xfrm>
            <a:off x="2314535" y="1926526"/>
            <a:ext cx="835775" cy="355209"/>
            <a:chOff x="2605549" y="2273123"/>
            <a:chExt cx="835775" cy="355209"/>
          </a:xfrm>
        </p:grpSpPr>
        <p:grpSp>
          <p:nvGrpSpPr>
            <p:cNvPr id="100" name="Group 99">
              <a:extLst>
                <a:ext uri="{FF2B5EF4-FFF2-40B4-BE49-F238E27FC236}">
                  <a16:creationId xmlns:a16="http://schemas.microsoft.com/office/drawing/2014/main" id="{DB2B32ED-EDB4-0840-88C6-4E2BB81DAB2F}"/>
                </a:ext>
              </a:extLst>
            </p:cNvPr>
            <p:cNvGrpSpPr/>
            <p:nvPr/>
          </p:nvGrpSpPr>
          <p:grpSpPr>
            <a:xfrm>
              <a:off x="2605549" y="2273123"/>
              <a:ext cx="253071" cy="355209"/>
              <a:chOff x="2605549" y="2282084"/>
              <a:chExt cx="253071" cy="355209"/>
            </a:xfrm>
          </p:grpSpPr>
          <p:sp>
            <p:nvSpPr>
              <p:cNvPr id="107" name="Oval 106">
                <a:extLst>
                  <a:ext uri="{FF2B5EF4-FFF2-40B4-BE49-F238E27FC236}">
                    <a16:creationId xmlns:a16="http://schemas.microsoft.com/office/drawing/2014/main" id="{EDAF1749-990A-A044-ABF3-78F12ABBFF18}"/>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08" name="Straight Connector 107">
                <a:extLst>
                  <a:ext uri="{FF2B5EF4-FFF2-40B4-BE49-F238E27FC236}">
                    <a16:creationId xmlns:a16="http://schemas.microsoft.com/office/drawing/2014/main" id="{B8A95824-2AB0-D241-ABDF-AF15A2CF3DC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01" name="Group 100">
              <a:extLst>
                <a:ext uri="{FF2B5EF4-FFF2-40B4-BE49-F238E27FC236}">
                  <a16:creationId xmlns:a16="http://schemas.microsoft.com/office/drawing/2014/main" id="{D76E18D9-5FCE-FE4D-8EB5-5A3E42CFE485}"/>
                </a:ext>
              </a:extLst>
            </p:cNvPr>
            <p:cNvGrpSpPr/>
            <p:nvPr/>
          </p:nvGrpSpPr>
          <p:grpSpPr>
            <a:xfrm>
              <a:off x="2901383" y="2273123"/>
              <a:ext cx="253071" cy="355209"/>
              <a:chOff x="2605549" y="2282084"/>
              <a:chExt cx="253071" cy="355209"/>
            </a:xfrm>
          </p:grpSpPr>
          <p:sp>
            <p:nvSpPr>
              <p:cNvPr id="105" name="Oval 104">
                <a:extLst>
                  <a:ext uri="{FF2B5EF4-FFF2-40B4-BE49-F238E27FC236}">
                    <a16:creationId xmlns:a16="http://schemas.microsoft.com/office/drawing/2014/main" id="{384FB957-0C72-1C4A-8145-A1DB2978E3AB}"/>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06" name="Straight Connector 105">
                <a:extLst>
                  <a:ext uri="{FF2B5EF4-FFF2-40B4-BE49-F238E27FC236}">
                    <a16:creationId xmlns:a16="http://schemas.microsoft.com/office/drawing/2014/main" id="{6E776FEF-3FF5-1E43-9E54-9DB26086533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02" name="Group 101">
              <a:extLst>
                <a:ext uri="{FF2B5EF4-FFF2-40B4-BE49-F238E27FC236}">
                  <a16:creationId xmlns:a16="http://schemas.microsoft.com/office/drawing/2014/main" id="{33750224-19D3-9B4E-9CC3-C0DE61BFA266}"/>
                </a:ext>
              </a:extLst>
            </p:cNvPr>
            <p:cNvGrpSpPr/>
            <p:nvPr/>
          </p:nvGrpSpPr>
          <p:grpSpPr>
            <a:xfrm>
              <a:off x="3188253" y="2273123"/>
              <a:ext cx="253071" cy="355209"/>
              <a:chOff x="2605549" y="2282084"/>
              <a:chExt cx="253071" cy="355209"/>
            </a:xfrm>
          </p:grpSpPr>
          <p:sp>
            <p:nvSpPr>
              <p:cNvPr id="103" name="Oval 102">
                <a:extLst>
                  <a:ext uri="{FF2B5EF4-FFF2-40B4-BE49-F238E27FC236}">
                    <a16:creationId xmlns:a16="http://schemas.microsoft.com/office/drawing/2014/main" id="{D7794EE4-A195-D641-A327-3705B4864F62}"/>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04" name="Straight Connector 103">
                <a:extLst>
                  <a:ext uri="{FF2B5EF4-FFF2-40B4-BE49-F238E27FC236}">
                    <a16:creationId xmlns:a16="http://schemas.microsoft.com/office/drawing/2014/main" id="{2B9F1B9C-5C76-EA46-9DE2-1B8FCC3E74C8}"/>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109" name="Can 108">
            <a:extLst>
              <a:ext uri="{FF2B5EF4-FFF2-40B4-BE49-F238E27FC236}">
                <a16:creationId xmlns:a16="http://schemas.microsoft.com/office/drawing/2014/main" id="{A817AE1D-C825-AC4C-8643-6568D32759E9}"/>
              </a:ext>
            </a:extLst>
          </p:cNvPr>
          <p:cNvSpPr/>
          <p:nvPr/>
        </p:nvSpPr>
        <p:spPr>
          <a:xfrm flipH="1">
            <a:off x="1204262" y="2699239"/>
            <a:ext cx="687299" cy="615251"/>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Arial"/>
                <a:ea typeface="+mn-ea"/>
                <a:cs typeface="+mn-cs"/>
              </a:rPr>
              <a:t>Order</a:t>
            </a:r>
          </a:p>
        </p:txBody>
      </p:sp>
      <p:grpSp>
        <p:nvGrpSpPr>
          <p:cNvPr id="134" name="Group 133">
            <a:extLst>
              <a:ext uri="{FF2B5EF4-FFF2-40B4-BE49-F238E27FC236}">
                <a16:creationId xmlns:a16="http://schemas.microsoft.com/office/drawing/2014/main" id="{7F0FE88C-7CBF-5843-BBB9-A9E88E369BC3}"/>
              </a:ext>
            </a:extLst>
          </p:cNvPr>
          <p:cNvGrpSpPr/>
          <p:nvPr/>
        </p:nvGrpSpPr>
        <p:grpSpPr>
          <a:xfrm>
            <a:off x="5401765" y="1957017"/>
            <a:ext cx="835775" cy="355209"/>
            <a:chOff x="2605549" y="2273123"/>
            <a:chExt cx="835775" cy="355209"/>
          </a:xfrm>
        </p:grpSpPr>
        <p:grpSp>
          <p:nvGrpSpPr>
            <p:cNvPr id="135" name="Group 134">
              <a:extLst>
                <a:ext uri="{FF2B5EF4-FFF2-40B4-BE49-F238E27FC236}">
                  <a16:creationId xmlns:a16="http://schemas.microsoft.com/office/drawing/2014/main" id="{F9E32636-BAB3-A14F-BFF1-9FF5168EE1F0}"/>
                </a:ext>
              </a:extLst>
            </p:cNvPr>
            <p:cNvGrpSpPr/>
            <p:nvPr/>
          </p:nvGrpSpPr>
          <p:grpSpPr>
            <a:xfrm>
              <a:off x="2605549" y="2273123"/>
              <a:ext cx="253071" cy="355209"/>
              <a:chOff x="2605549" y="2282084"/>
              <a:chExt cx="253071" cy="355209"/>
            </a:xfrm>
          </p:grpSpPr>
          <p:sp>
            <p:nvSpPr>
              <p:cNvPr id="142" name="Oval 141">
                <a:extLst>
                  <a:ext uri="{FF2B5EF4-FFF2-40B4-BE49-F238E27FC236}">
                    <a16:creationId xmlns:a16="http://schemas.microsoft.com/office/drawing/2014/main" id="{2F2CC173-52BC-DC42-99D5-3327D2E221A9}"/>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43" name="Straight Connector 142">
                <a:extLst>
                  <a:ext uri="{FF2B5EF4-FFF2-40B4-BE49-F238E27FC236}">
                    <a16:creationId xmlns:a16="http://schemas.microsoft.com/office/drawing/2014/main" id="{D92E2579-60D4-B946-AB8A-AA107196EDE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36" name="Group 135">
              <a:extLst>
                <a:ext uri="{FF2B5EF4-FFF2-40B4-BE49-F238E27FC236}">
                  <a16:creationId xmlns:a16="http://schemas.microsoft.com/office/drawing/2014/main" id="{E4E29940-1DB1-904E-A73D-57A3730F4300}"/>
                </a:ext>
              </a:extLst>
            </p:cNvPr>
            <p:cNvGrpSpPr/>
            <p:nvPr/>
          </p:nvGrpSpPr>
          <p:grpSpPr>
            <a:xfrm>
              <a:off x="2901383" y="2273123"/>
              <a:ext cx="253071" cy="355209"/>
              <a:chOff x="2605549" y="2282084"/>
              <a:chExt cx="253071" cy="355209"/>
            </a:xfrm>
          </p:grpSpPr>
          <p:sp>
            <p:nvSpPr>
              <p:cNvPr id="140" name="Oval 139">
                <a:extLst>
                  <a:ext uri="{FF2B5EF4-FFF2-40B4-BE49-F238E27FC236}">
                    <a16:creationId xmlns:a16="http://schemas.microsoft.com/office/drawing/2014/main" id="{40137147-A7B2-C345-8261-9ACDB5E734B8}"/>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41" name="Straight Connector 140">
                <a:extLst>
                  <a:ext uri="{FF2B5EF4-FFF2-40B4-BE49-F238E27FC236}">
                    <a16:creationId xmlns:a16="http://schemas.microsoft.com/office/drawing/2014/main" id="{2E5B6BF1-69FD-4B45-AAE7-4C68DA311D49}"/>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37" name="Group 136">
              <a:extLst>
                <a:ext uri="{FF2B5EF4-FFF2-40B4-BE49-F238E27FC236}">
                  <a16:creationId xmlns:a16="http://schemas.microsoft.com/office/drawing/2014/main" id="{34F2188F-0EA9-4F4F-A5F1-9ECC049738AB}"/>
                </a:ext>
              </a:extLst>
            </p:cNvPr>
            <p:cNvGrpSpPr/>
            <p:nvPr/>
          </p:nvGrpSpPr>
          <p:grpSpPr>
            <a:xfrm>
              <a:off x="3188253" y="2273123"/>
              <a:ext cx="253071" cy="355209"/>
              <a:chOff x="2605549" y="2282084"/>
              <a:chExt cx="253071" cy="355209"/>
            </a:xfrm>
          </p:grpSpPr>
          <p:sp>
            <p:nvSpPr>
              <p:cNvPr id="138" name="Oval 137">
                <a:extLst>
                  <a:ext uri="{FF2B5EF4-FFF2-40B4-BE49-F238E27FC236}">
                    <a16:creationId xmlns:a16="http://schemas.microsoft.com/office/drawing/2014/main" id="{1D756FA6-1ED8-394A-BEE7-0B6DF2C3D0A1}"/>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39" name="Straight Connector 138">
                <a:extLst>
                  <a:ext uri="{FF2B5EF4-FFF2-40B4-BE49-F238E27FC236}">
                    <a16:creationId xmlns:a16="http://schemas.microsoft.com/office/drawing/2014/main" id="{8F797462-AFBA-C04F-B0CA-E1C4924B824A}"/>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cxnSp>
        <p:nvCxnSpPr>
          <p:cNvPr id="148" name="Elbow Connector 147">
            <a:extLst>
              <a:ext uri="{FF2B5EF4-FFF2-40B4-BE49-F238E27FC236}">
                <a16:creationId xmlns:a16="http://schemas.microsoft.com/office/drawing/2014/main" id="{17A0DCDB-6B45-0D44-A6A8-6B64FF5827CE}"/>
              </a:ext>
            </a:extLst>
          </p:cNvPr>
          <p:cNvCxnSpPr>
            <a:cxnSpLocks/>
            <a:stCxn id="60" idx="3"/>
            <a:endCxn id="105" idx="0"/>
          </p:cNvCxnSpPr>
          <p:nvPr/>
        </p:nvCxnSpPr>
        <p:spPr>
          <a:xfrm>
            <a:off x="2574637" y="1232782"/>
            <a:ext cx="162268" cy="693744"/>
          </a:xfrm>
          <a:prstGeom prst="bentConnector2">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1" name="Can 150">
            <a:extLst>
              <a:ext uri="{FF2B5EF4-FFF2-40B4-BE49-F238E27FC236}">
                <a16:creationId xmlns:a16="http://schemas.microsoft.com/office/drawing/2014/main" id="{83B7871A-5C0A-C34B-8A68-819852A47CB8}"/>
              </a:ext>
            </a:extLst>
          </p:cNvPr>
          <p:cNvSpPr/>
          <p:nvPr/>
        </p:nvSpPr>
        <p:spPr>
          <a:xfrm flipH="1">
            <a:off x="6641963" y="2391613"/>
            <a:ext cx="687299" cy="615251"/>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Arial"/>
                <a:ea typeface="+mn-ea"/>
                <a:cs typeface="+mn-cs"/>
              </a:rPr>
              <a:t>Voyages</a:t>
            </a:r>
          </a:p>
        </p:txBody>
      </p:sp>
      <p:sp>
        <p:nvSpPr>
          <p:cNvPr id="8" name="TextBox 7">
            <a:extLst>
              <a:ext uri="{FF2B5EF4-FFF2-40B4-BE49-F238E27FC236}">
                <a16:creationId xmlns:a16="http://schemas.microsoft.com/office/drawing/2014/main" id="{C6E80A94-8577-6A46-B427-199C152CFCDF}"/>
              </a:ext>
            </a:extLst>
          </p:cNvPr>
          <p:cNvSpPr txBox="1"/>
          <p:nvPr/>
        </p:nvSpPr>
        <p:spPr>
          <a:xfrm>
            <a:off x="2863440" y="877628"/>
            <a:ext cx="1425390" cy="707886"/>
          </a:xfrm>
          <a:prstGeom prst="rect">
            <a:avLst/>
          </a:prstGeom>
          <a:noFill/>
        </p:spPr>
        <p:txBody>
          <a:bodyPr wrap="none" rtlCol="0">
            <a:spAutoFit/>
          </a:bodyPr>
          <a:lstStyle/>
          <a:p>
            <a:r>
              <a:rPr lang="en-US" sz="1000">
                <a:solidFill>
                  <a:schemeClr val="accent3">
                    <a:lumMod val="50000"/>
                  </a:schemeClr>
                </a:solidFill>
              </a:rPr>
              <a:t>Submit order</a:t>
            </a:r>
          </a:p>
          <a:p>
            <a:r>
              <a:rPr lang="en-US" sz="1000">
                <a:solidFill>
                  <a:schemeClr val="accent3">
                    <a:lumMod val="50000"/>
                  </a:schemeClr>
                </a:solidFill>
              </a:rPr>
              <a:t>Update Order</a:t>
            </a:r>
          </a:p>
          <a:p>
            <a:r>
              <a:rPr lang="en-US" sz="1000">
                <a:solidFill>
                  <a:schemeClr val="accent3">
                    <a:lumMod val="50000"/>
                  </a:schemeClr>
                </a:solidFill>
              </a:rPr>
              <a:t>Accept Order</a:t>
            </a:r>
          </a:p>
          <a:p>
            <a:r>
              <a:rPr lang="en-US" sz="1000">
                <a:solidFill>
                  <a:schemeClr val="accent3">
                    <a:lumMod val="50000"/>
                  </a:schemeClr>
                </a:solidFill>
              </a:rPr>
              <a:t>Get Submitted Orders</a:t>
            </a:r>
          </a:p>
        </p:txBody>
      </p:sp>
      <p:sp>
        <p:nvSpPr>
          <p:cNvPr id="131" name="Rounded Rectangle 130">
            <a:extLst>
              <a:ext uri="{FF2B5EF4-FFF2-40B4-BE49-F238E27FC236}">
                <a16:creationId xmlns:a16="http://schemas.microsoft.com/office/drawing/2014/main" id="{EEFFEC6C-66EF-794B-8C2D-27FE9C9220FD}"/>
              </a:ext>
            </a:extLst>
          </p:cNvPr>
          <p:cNvSpPr/>
          <p:nvPr/>
        </p:nvSpPr>
        <p:spPr>
          <a:xfrm>
            <a:off x="5442347" y="4764557"/>
            <a:ext cx="1245936" cy="914400"/>
          </a:xfrm>
          <a:prstGeom prst="roundRect">
            <a:avLst/>
          </a:prstGeom>
          <a:solidFill>
            <a:schemeClr val="accent4">
              <a:lumMod val="40000"/>
              <a:lumOff val="6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5">
                    <a:lumMod val="50000"/>
                  </a:schemeClr>
                </a:solidFill>
              </a:rPr>
              <a:t>Fleet / Ships</a:t>
            </a:r>
          </a:p>
          <a:p>
            <a:pPr algn="ctr"/>
            <a:r>
              <a:rPr lang="en-US" sz="1200">
                <a:solidFill>
                  <a:schemeClr val="accent5">
                    <a:lumMod val="50000"/>
                  </a:schemeClr>
                </a:solidFill>
              </a:rPr>
              <a:t>Simulator MS</a:t>
            </a:r>
          </a:p>
        </p:txBody>
      </p:sp>
      <p:grpSp>
        <p:nvGrpSpPr>
          <p:cNvPr id="132" name="Group 131">
            <a:extLst>
              <a:ext uri="{FF2B5EF4-FFF2-40B4-BE49-F238E27FC236}">
                <a16:creationId xmlns:a16="http://schemas.microsoft.com/office/drawing/2014/main" id="{30F6CAB6-1F8A-D147-B37D-A09C7EDA1114}"/>
              </a:ext>
            </a:extLst>
          </p:cNvPr>
          <p:cNvGrpSpPr/>
          <p:nvPr/>
        </p:nvGrpSpPr>
        <p:grpSpPr>
          <a:xfrm>
            <a:off x="5668192" y="4409348"/>
            <a:ext cx="835775" cy="355209"/>
            <a:chOff x="2605549" y="2273123"/>
            <a:chExt cx="835775" cy="355209"/>
          </a:xfrm>
        </p:grpSpPr>
        <p:grpSp>
          <p:nvGrpSpPr>
            <p:cNvPr id="133" name="Group 132">
              <a:extLst>
                <a:ext uri="{FF2B5EF4-FFF2-40B4-BE49-F238E27FC236}">
                  <a16:creationId xmlns:a16="http://schemas.microsoft.com/office/drawing/2014/main" id="{44DAD539-571D-8640-B0D5-61C83F2DB389}"/>
                </a:ext>
              </a:extLst>
            </p:cNvPr>
            <p:cNvGrpSpPr/>
            <p:nvPr/>
          </p:nvGrpSpPr>
          <p:grpSpPr>
            <a:xfrm>
              <a:off x="2605549" y="2273123"/>
              <a:ext cx="253071" cy="355209"/>
              <a:chOff x="2605549" y="2282084"/>
              <a:chExt cx="253071" cy="355209"/>
            </a:xfrm>
          </p:grpSpPr>
          <p:sp>
            <p:nvSpPr>
              <p:cNvPr id="153" name="Oval 152">
                <a:extLst>
                  <a:ext uri="{FF2B5EF4-FFF2-40B4-BE49-F238E27FC236}">
                    <a16:creationId xmlns:a16="http://schemas.microsoft.com/office/drawing/2014/main" id="{F6316F4D-5EB8-004D-963A-3D9A08478B2D}"/>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4" name="Straight Connector 153">
                <a:extLst>
                  <a:ext uri="{FF2B5EF4-FFF2-40B4-BE49-F238E27FC236}">
                    <a16:creationId xmlns:a16="http://schemas.microsoft.com/office/drawing/2014/main" id="{8FBC9EFF-C059-0246-9D7A-DF7BF75587E6}"/>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44" name="Group 143">
              <a:extLst>
                <a:ext uri="{FF2B5EF4-FFF2-40B4-BE49-F238E27FC236}">
                  <a16:creationId xmlns:a16="http://schemas.microsoft.com/office/drawing/2014/main" id="{891B5B17-E136-7742-A817-B0DB75643743}"/>
                </a:ext>
              </a:extLst>
            </p:cNvPr>
            <p:cNvGrpSpPr/>
            <p:nvPr/>
          </p:nvGrpSpPr>
          <p:grpSpPr>
            <a:xfrm>
              <a:off x="2901383" y="2273123"/>
              <a:ext cx="253071" cy="355209"/>
              <a:chOff x="2605549" y="2282084"/>
              <a:chExt cx="253071" cy="355209"/>
            </a:xfrm>
          </p:grpSpPr>
          <p:sp>
            <p:nvSpPr>
              <p:cNvPr id="150" name="Oval 149">
                <a:extLst>
                  <a:ext uri="{FF2B5EF4-FFF2-40B4-BE49-F238E27FC236}">
                    <a16:creationId xmlns:a16="http://schemas.microsoft.com/office/drawing/2014/main" id="{19404C50-5B57-4D40-82A0-4E05FA771F42}"/>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2" name="Straight Connector 151">
                <a:extLst>
                  <a:ext uri="{FF2B5EF4-FFF2-40B4-BE49-F238E27FC236}">
                    <a16:creationId xmlns:a16="http://schemas.microsoft.com/office/drawing/2014/main" id="{9267480F-F3D8-0645-9EBF-82FFFE426513}"/>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46" name="Group 145">
              <a:extLst>
                <a:ext uri="{FF2B5EF4-FFF2-40B4-BE49-F238E27FC236}">
                  <a16:creationId xmlns:a16="http://schemas.microsoft.com/office/drawing/2014/main" id="{7E08067A-E76A-4747-A497-CF665967D860}"/>
                </a:ext>
              </a:extLst>
            </p:cNvPr>
            <p:cNvGrpSpPr/>
            <p:nvPr/>
          </p:nvGrpSpPr>
          <p:grpSpPr>
            <a:xfrm>
              <a:off x="3188253" y="2273123"/>
              <a:ext cx="253071" cy="355209"/>
              <a:chOff x="2605549" y="2282084"/>
              <a:chExt cx="253071" cy="355209"/>
            </a:xfrm>
          </p:grpSpPr>
          <p:sp>
            <p:nvSpPr>
              <p:cNvPr id="147" name="Oval 146">
                <a:extLst>
                  <a:ext uri="{FF2B5EF4-FFF2-40B4-BE49-F238E27FC236}">
                    <a16:creationId xmlns:a16="http://schemas.microsoft.com/office/drawing/2014/main" id="{F67B3836-2C35-9345-984E-097A0DCECDF3}"/>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9" name="Straight Connector 148">
                <a:extLst>
                  <a:ext uri="{FF2B5EF4-FFF2-40B4-BE49-F238E27FC236}">
                    <a16:creationId xmlns:a16="http://schemas.microsoft.com/office/drawing/2014/main" id="{998DC247-573A-C643-B02B-31DF135F363B}"/>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155" name="Rectangle 154">
            <a:extLst>
              <a:ext uri="{FF2B5EF4-FFF2-40B4-BE49-F238E27FC236}">
                <a16:creationId xmlns:a16="http://schemas.microsoft.com/office/drawing/2014/main" id="{3F90A50C-E7D8-8747-9316-614A8E135612}"/>
              </a:ext>
            </a:extLst>
          </p:cNvPr>
          <p:cNvSpPr/>
          <p:nvPr/>
        </p:nvSpPr>
        <p:spPr>
          <a:xfrm>
            <a:off x="5260616" y="846326"/>
            <a:ext cx="1242987" cy="747203"/>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7030A0"/>
                </a:solidFill>
                <a:effectLst/>
                <a:uLnTx/>
                <a:uFillTx/>
                <a:latin typeface="Arial"/>
                <a:ea typeface="+mn-ea"/>
                <a:cs typeface="+mn-cs"/>
              </a:rPr>
              <a:t>UI Web SPA</a:t>
            </a:r>
          </a:p>
        </p:txBody>
      </p:sp>
      <p:grpSp>
        <p:nvGrpSpPr>
          <p:cNvPr id="156" name="Group 193">
            <a:extLst>
              <a:ext uri="{FF2B5EF4-FFF2-40B4-BE49-F238E27FC236}">
                <a16:creationId xmlns:a16="http://schemas.microsoft.com/office/drawing/2014/main" id="{F7A027B0-B484-4147-B1C0-219453ECAADC}"/>
              </a:ext>
            </a:extLst>
          </p:cNvPr>
          <p:cNvGrpSpPr/>
          <p:nvPr/>
        </p:nvGrpSpPr>
        <p:grpSpPr>
          <a:xfrm>
            <a:off x="4533682" y="894508"/>
            <a:ext cx="1043418" cy="863862"/>
            <a:chOff x="8826" y="-1"/>
            <a:chExt cx="1153245" cy="899522"/>
          </a:xfrm>
        </p:grpSpPr>
        <p:grpSp>
          <p:nvGrpSpPr>
            <p:cNvPr id="157" name="Group 191">
              <a:extLst>
                <a:ext uri="{FF2B5EF4-FFF2-40B4-BE49-F238E27FC236}">
                  <a16:creationId xmlns:a16="http://schemas.microsoft.com/office/drawing/2014/main" id="{3874AE95-C5BC-C148-8522-A61F2D671A57}"/>
                </a:ext>
              </a:extLst>
            </p:cNvPr>
            <p:cNvGrpSpPr/>
            <p:nvPr/>
          </p:nvGrpSpPr>
          <p:grpSpPr>
            <a:xfrm>
              <a:off x="8826" y="-1"/>
              <a:ext cx="707232" cy="707233"/>
              <a:chOff x="8826" y="0"/>
              <a:chExt cx="707231" cy="707231"/>
            </a:xfrm>
          </p:grpSpPr>
          <p:sp>
            <p:nvSpPr>
              <p:cNvPr id="159" name="Shape 189">
                <a:extLst>
                  <a:ext uri="{FF2B5EF4-FFF2-40B4-BE49-F238E27FC236}">
                    <a16:creationId xmlns:a16="http://schemas.microsoft.com/office/drawing/2014/main" id="{A0A668E2-1AE6-2E42-B6C4-FD15C431BF92}"/>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marL="0" marR="0" lvl="0" indent="0" algn="l" defTabSz="914400" rtl="0" eaLnBrk="0" fontAlgn="base" latinLnBrk="0" hangingPunct="0">
                  <a:lnSpc>
                    <a:spcPct val="100000"/>
                  </a:lnSpc>
                  <a:spcBef>
                    <a:spcPct val="0"/>
                  </a:spcBef>
                  <a:spcAft>
                    <a:spcPct val="0"/>
                  </a:spcAft>
                  <a:buClrTx/>
                  <a:buSzTx/>
                  <a:buFontTx/>
                  <a:buNone/>
                  <a:tabLst/>
                  <a:defRPr sz="1800">
                    <a:solidFill>
                      <a:srgbClr val="FFFFFF"/>
                    </a:solidFill>
                  </a:defRPr>
                </a:pPr>
                <a:endParaRPr kumimoji="0" sz="1588"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pic>
            <p:nvPicPr>
              <p:cNvPr id="160" name="_-02.png">
                <a:extLst>
                  <a:ext uri="{FF2B5EF4-FFF2-40B4-BE49-F238E27FC236}">
                    <a16:creationId xmlns:a16="http://schemas.microsoft.com/office/drawing/2014/main" id="{AA187B39-01CA-3B4B-AEF2-D03C285E38E0}"/>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158" name="Shape 192">
              <a:extLst>
                <a:ext uri="{FF2B5EF4-FFF2-40B4-BE49-F238E27FC236}">
                  <a16:creationId xmlns:a16="http://schemas.microsoft.com/office/drawing/2014/main" id="{F97845B9-45D2-B24C-BB6A-C8407A0A45C7}"/>
                </a:ext>
              </a:extLst>
            </p:cNvPr>
            <p:cNvSpPr/>
            <p:nvPr/>
          </p:nvSpPr>
          <p:spPr>
            <a:xfrm>
              <a:off x="171673" y="707232"/>
              <a:ext cx="990398" cy="192289"/>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marL="0" marR="0" lvl="0" indent="0" algn="l" defTabSz="914400" rtl="0" eaLnBrk="0" fontAlgn="base" latinLnBrk="0" hangingPunct="0">
                <a:lnSpc>
                  <a:spcPct val="100000"/>
                </a:lnSpc>
                <a:spcBef>
                  <a:spcPct val="0"/>
                </a:spcBef>
                <a:spcAft>
                  <a:spcPct val="0"/>
                </a:spcAft>
                <a:buClrTx/>
                <a:buSzTx/>
                <a:buFontTx/>
                <a:buNone/>
                <a:tabLst/>
                <a:defRPr sz="1800" b="0">
                  <a:solidFill>
                    <a:srgbClr val="000000"/>
                  </a:solidFill>
                </a:defRPr>
              </a:pPr>
              <a:r>
                <a:rPr lang="en-US" sz="1200" b="0">
                  <a:solidFill>
                    <a:srgbClr val="000000"/>
                  </a:solidFill>
                </a:rPr>
                <a:t>Shipment Inc</a:t>
              </a:r>
              <a:endParaRPr kumimoji="0" sz="706" b="0" i="0" u="none" strike="noStrike" kern="1200" cap="none" spc="0" normalizeH="0" baseline="0" noProof="0">
                <a:ln>
                  <a:noFill/>
                </a:ln>
                <a:solidFill>
                  <a:srgbClr val="000000"/>
                </a:solidFill>
                <a:effectLst/>
                <a:uLnTx/>
                <a:uFillTx/>
                <a:latin typeface="Helvetica"/>
                <a:sym typeface="Helvetica"/>
              </a:endParaRPr>
            </a:p>
          </p:txBody>
        </p:sp>
      </p:grpSp>
      <p:cxnSp>
        <p:nvCxnSpPr>
          <p:cNvPr id="161" name="Elbow Connector 160">
            <a:extLst>
              <a:ext uri="{FF2B5EF4-FFF2-40B4-BE49-F238E27FC236}">
                <a16:creationId xmlns:a16="http://schemas.microsoft.com/office/drawing/2014/main" id="{D8F0EDCF-AAEC-9643-87C2-5527A9028FFA}"/>
              </a:ext>
            </a:extLst>
          </p:cNvPr>
          <p:cNvCxnSpPr>
            <a:cxnSpLocks/>
            <a:stCxn id="155" idx="2"/>
            <a:endCxn id="103" idx="0"/>
          </p:cNvCxnSpPr>
          <p:nvPr/>
        </p:nvCxnSpPr>
        <p:spPr>
          <a:xfrm rot="5400000">
            <a:off x="4286445" y="330860"/>
            <a:ext cx="332997" cy="2858335"/>
          </a:xfrm>
          <a:prstGeom prst="bentConnector3">
            <a:avLst>
              <a:gd name="adj1" fmla="val 50000"/>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2" name="TextBox 161">
            <a:extLst>
              <a:ext uri="{FF2B5EF4-FFF2-40B4-BE49-F238E27FC236}">
                <a16:creationId xmlns:a16="http://schemas.microsoft.com/office/drawing/2014/main" id="{433B11D6-9141-9E4D-908D-6DAA4B768CD5}"/>
              </a:ext>
            </a:extLst>
          </p:cNvPr>
          <p:cNvSpPr txBox="1"/>
          <p:nvPr/>
        </p:nvSpPr>
        <p:spPr>
          <a:xfrm>
            <a:off x="6673492" y="894508"/>
            <a:ext cx="1317990" cy="400110"/>
          </a:xfrm>
          <a:prstGeom prst="rect">
            <a:avLst/>
          </a:prstGeom>
          <a:noFill/>
        </p:spPr>
        <p:txBody>
          <a:bodyPr wrap="none" rtlCol="0">
            <a:spAutoFit/>
          </a:bodyPr>
          <a:lstStyle/>
          <a:p>
            <a:r>
              <a:rPr lang="en-US" sz="1000">
                <a:solidFill>
                  <a:schemeClr val="accent3">
                    <a:lumMod val="50000"/>
                  </a:schemeClr>
                </a:solidFill>
              </a:rPr>
              <a:t>Search Voyages</a:t>
            </a:r>
          </a:p>
          <a:p>
            <a:r>
              <a:rPr lang="en-US" sz="1000">
                <a:solidFill>
                  <a:schemeClr val="accent3">
                    <a:lumMod val="50000"/>
                  </a:schemeClr>
                </a:solidFill>
              </a:rPr>
              <a:t>Get Pending Orders</a:t>
            </a:r>
          </a:p>
        </p:txBody>
      </p:sp>
      <p:sp>
        <p:nvSpPr>
          <p:cNvPr id="163" name="Can 162">
            <a:extLst>
              <a:ext uri="{FF2B5EF4-FFF2-40B4-BE49-F238E27FC236}">
                <a16:creationId xmlns:a16="http://schemas.microsoft.com/office/drawing/2014/main" id="{A5EEDA40-0346-8945-A3EB-F861822B121E}"/>
              </a:ext>
            </a:extLst>
          </p:cNvPr>
          <p:cNvSpPr/>
          <p:nvPr/>
        </p:nvSpPr>
        <p:spPr>
          <a:xfrm rot="5400000">
            <a:off x="7668843" y="3549574"/>
            <a:ext cx="285536" cy="682148"/>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Arial"/>
                <a:ea typeface="+mn-ea"/>
                <a:cs typeface="+mn-cs"/>
              </a:rPr>
              <a:t>Ships</a:t>
            </a:r>
          </a:p>
        </p:txBody>
      </p:sp>
      <p:cxnSp>
        <p:nvCxnSpPr>
          <p:cNvPr id="164" name="Elbow Connector 163">
            <a:extLst>
              <a:ext uri="{FF2B5EF4-FFF2-40B4-BE49-F238E27FC236}">
                <a16:creationId xmlns:a16="http://schemas.microsoft.com/office/drawing/2014/main" id="{D5336CF6-B2ED-E341-AAB8-AEF8936B27BD}"/>
              </a:ext>
            </a:extLst>
          </p:cNvPr>
          <p:cNvCxnSpPr>
            <a:cxnSpLocks/>
            <a:stCxn id="131" idx="3"/>
            <a:endCxn id="163" idx="3"/>
          </p:cNvCxnSpPr>
          <p:nvPr/>
        </p:nvCxnSpPr>
        <p:spPr>
          <a:xfrm flipV="1">
            <a:off x="6688283" y="3890648"/>
            <a:ext cx="782254" cy="1331109"/>
          </a:xfrm>
          <a:prstGeom prst="bentConnector3">
            <a:avLst>
              <a:gd name="adj1" fmla="val 50000"/>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5" name="Can 164">
            <a:extLst>
              <a:ext uri="{FF2B5EF4-FFF2-40B4-BE49-F238E27FC236}">
                <a16:creationId xmlns:a16="http://schemas.microsoft.com/office/drawing/2014/main" id="{0462C20F-907D-AE44-8D93-2091CB371891}"/>
              </a:ext>
            </a:extLst>
          </p:cNvPr>
          <p:cNvSpPr/>
          <p:nvPr/>
        </p:nvSpPr>
        <p:spPr>
          <a:xfrm rot="5400000">
            <a:off x="8643296" y="3412227"/>
            <a:ext cx="273544" cy="944849"/>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lang="en-US" sz="1100">
                <a:solidFill>
                  <a:srgbClr val="FFFFFF"/>
                </a:solidFill>
                <a:latin typeface="Arial"/>
              </a:rPr>
              <a:t>Containers</a:t>
            </a:r>
            <a:endParaRPr kumimoji="0" lang="en-US" sz="1100" b="0" i="0" u="none" strike="noStrike" kern="1200" cap="none" spc="0" normalizeH="0" baseline="0" noProof="0">
              <a:ln>
                <a:noFill/>
              </a:ln>
              <a:solidFill>
                <a:srgbClr val="FFFFFF"/>
              </a:solidFill>
              <a:effectLst/>
              <a:uLnTx/>
              <a:uFillTx/>
              <a:latin typeface="Arial"/>
              <a:ea typeface="+mn-ea"/>
              <a:cs typeface="+mn-cs"/>
            </a:endParaRPr>
          </a:p>
        </p:txBody>
      </p:sp>
      <p:cxnSp>
        <p:nvCxnSpPr>
          <p:cNvPr id="167" name="Elbow Connector 166">
            <a:extLst>
              <a:ext uri="{FF2B5EF4-FFF2-40B4-BE49-F238E27FC236}">
                <a16:creationId xmlns:a16="http://schemas.microsoft.com/office/drawing/2014/main" id="{30891931-2FEF-744A-A16F-D4E808E145A5}"/>
              </a:ext>
            </a:extLst>
          </p:cNvPr>
          <p:cNvCxnSpPr>
            <a:cxnSpLocks/>
            <a:stCxn id="65" idx="3"/>
            <a:endCxn id="30" idx="1"/>
          </p:cNvCxnSpPr>
          <p:nvPr/>
        </p:nvCxnSpPr>
        <p:spPr>
          <a:xfrm>
            <a:off x="3383250" y="2602645"/>
            <a:ext cx="887232" cy="1212686"/>
          </a:xfrm>
          <a:prstGeom prst="bentConnector3">
            <a:avLst>
              <a:gd name="adj1" fmla="val 50000"/>
            </a:avLst>
          </a:prstGeom>
          <a:ln>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53753ADA-5916-EC42-9C0A-2FD9CB43B637}"/>
              </a:ext>
            </a:extLst>
          </p:cNvPr>
          <p:cNvSpPr txBox="1"/>
          <p:nvPr/>
        </p:nvSpPr>
        <p:spPr>
          <a:xfrm>
            <a:off x="2245143" y="3157612"/>
            <a:ext cx="944489" cy="261610"/>
          </a:xfrm>
          <a:prstGeom prst="rect">
            <a:avLst/>
          </a:prstGeom>
          <a:noFill/>
        </p:spPr>
        <p:txBody>
          <a:bodyPr wrap="none" rtlCol="0">
            <a:spAutoFit/>
          </a:bodyPr>
          <a:lstStyle/>
          <a:p>
            <a:r>
              <a:rPr lang="en-US" sz="1050" dirty="0">
                <a:solidFill>
                  <a:schemeClr val="tx1">
                    <a:lumMod val="50000"/>
                  </a:schemeClr>
                </a:solidFill>
              </a:rPr>
              <a:t>orderEvents</a:t>
            </a:r>
          </a:p>
        </p:txBody>
      </p:sp>
      <p:sp>
        <p:nvSpPr>
          <p:cNvPr id="168" name="TextBox 167">
            <a:extLst>
              <a:ext uri="{FF2B5EF4-FFF2-40B4-BE49-F238E27FC236}">
                <a16:creationId xmlns:a16="http://schemas.microsoft.com/office/drawing/2014/main" id="{E85322FF-DBCE-B049-B813-798F9F171AFD}"/>
              </a:ext>
            </a:extLst>
          </p:cNvPr>
          <p:cNvSpPr txBox="1"/>
          <p:nvPr/>
        </p:nvSpPr>
        <p:spPr>
          <a:xfrm>
            <a:off x="3502346" y="2384013"/>
            <a:ext cx="814647" cy="253916"/>
          </a:xfrm>
          <a:prstGeom prst="rect">
            <a:avLst/>
          </a:prstGeom>
          <a:noFill/>
        </p:spPr>
        <p:txBody>
          <a:bodyPr wrap="none" rtlCol="0">
            <a:spAutoFit/>
          </a:bodyPr>
          <a:lstStyle/>
          <a:p>
            <a:r>
              <a:rPr lang="en-US" sz="1050" dirty="0">
                <a:solidFill>
                  <a:schemeClr val="tx1">
                    <a:lumMod val="50000"/>
                  </a:schemeClr>
                </a:solidFill>
              </a:rPr>
              <a:t>voyageEvt</a:t>
            </a:r>
          </a:p>
        </p:txBody>
      </p:sp>
      <p:cxnSp>
        <p:nvCxnSpPr>
          <p:cNvPr id="4" name="Straight Arrow Connector 3">
            <a:extLst>
              <a:ext uri="{FF2B5EF4-FFF2-40B4-BE49-F238E27FC236}">
                <a16:creationId xmlns:a16="http://schemas.microsoft.com/office/drawing/2014/main" id="{39CCE5FF-C997-462B-A29A-39156678F7D7}"/>
              </a:ext>
            </a:extLst>
          </p:cNvPr>
          <p:cNvCxnSpPr>
            <a:cxnSpLocks/>
            <a:endCxn id="138" idx="0"/>
          </p:cNvCxnSpPr>
          <p:nvPr/>
        </p:nvCxnSpPr>
        <p:spPr>
          <a:xfrm>
            <a:off x="6096000" y="1540839"/>
            <a:ext cx="15005" cy="416178"/>
          </a:xfrm>
          <a:prstGeom prst="straightConnector1">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73" name="Rounded Rectangle 72">
            <a:extLst>
              <a:ext uri="{FF2B5EF4-FFF2-40B4-BE49-F238E27FC236}">
                <a16:creationId xmlns:a16="http://schemas.microsoft.com/office/drawing/2014/main" id="{1A68B7F4-1C1C-F94D-868E-82229EB92566}"/>
              </a:ext>
            </a:extLst>
          </p:cNvPr>
          <p:cNvSpPr/>
          <p:nvPr/>
        </p:nvSpPr>
        <p:spPr>
          <a:xfrm>
            <a:off x="8278068" y="4934755"/>
            <a:ext cx="1486840" cy="633014"/>
          </a:xfrm>
          <a:prstGeom prst="roundRect">
            <a:avLst/>
          </a:prstGeom>
          <a:solidFill>
            <a:schemeClr val="accent4">
              <a:lumMod val="40000"/>
              <a:lumOff val="6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596E6">
                    <a:lumMod val="50000"/>
                  </a:srgbClr>
                </a:solidFill>
                <a:effectLst/>
                <a:uLnTx/>
                <a:uFillTx/>
                <a:latin typeface="Arial"/>
                <a:ea typeface="+mn-ea"/>
                <a:cs typeface="+mn-cs"/>
              </a:rPr>
              <a:t>Reefer Container MS</a:t>
            </a:r>
          </a:p>
        </p:txBody>
      </p:sp>
      <p:grpSp>
        <p:nvGrpSpPr>
          <p:cNvPr id="74" name="Group 73">
            <a:extLst>
              <a:ext uri="{FF2B5EF4-FFF2-40B4-BE49-F238E27FC236}">
                <a16:creationId xmlns:a16="http://schemas.microsoft.com/office/drawing/2014/main" id="{73D1C2CD-AA58-E04F-856F-F44944D23BFC}"/>
              </a:ext>
            </a:extLst>
          </p:cNvPr>
          <p:cNvGrpSpPr/>
          <p:nvPr/>
        </p:nvGrpSpPr>
        <p:grpSpPr>
          <a:xfrm>
            <a:off x="8696193" y="4575143"/>
            <a:ext cx="835775" cy="355209"/>
            <a:chOff x="2605549" y="2273123"/>
            <a:chExt cx="835775" cy="355209"/>
          </a:xfrm>
        </p:grpSpPr>
        <p:grpSp>
          <p:nvGrpSpPr>
            <p:cNvPr id="75" name="Group 74">
              <a:extLst>
                <a:ext uri="{FF2B5EF4-FFF2-40B4-BE49-F238E27FC236}">
                  <a16:creationId xmlns:a16="http://schemas.microsoft.com/office/drawing/2014/main" id="{D6EC4EB8-AA77-474B-A2ED-55AB639F5DEE}"/>
                </a:ext>
              </a:extLst>
            </p:cNvPr>
            <p:cNvGrpSpPr/>
            <p:nvPr/>
          </p:nvGrpSpPr>
          <p:grpSpPr>
            <a:xfrm>
              <a:off x="2605549" y="2273123"/>
              <a:ext cx="253071" cy="355209"/>
              <a:chOff x="2605549" y="2282084"/>
              <a:chExt cx="253071" cy="355209"/>
            </a:xfrm>
          </p:grpSpPr>
          <p:sp>
            <p:nvSpPr>
              <p:cNvPr id="82" name="Oval 81">
                <a:extLst>
                  <a:ext uri="{FF2B5EF4-FFF2-40B4-BE49-F238E27FC236}">
                    <a16:creationId xmlns:a16="http://schemas.microsoft.com/office/drawing/2014/main" id="{36C8F10A-F036-474C-8CD1-F581F083FA37}"/>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83" name="Straight Connector 82">
                <a:extLst>
                  <a:ext uri="{FF2B5EF4-FFF2-40B4-BE49-F238E27FC236}">
                    <a16:creationId xmlns:a16="http://schemas.microsoft.com/office/drawing/2014/main" id="{0210E7B5-A23C-A141-9CF6-2B64204CF9B4}"/>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76" name="Group 75">
              <a:extLst>
                <a:ext uri="{FF2B5EF4-FFF2-40B4-BE49-F238E27FC236}">
                  <a16:creationId xmlns:a16="http://schemas.microsoft.com/office/drawing/2014/main" id="{37A86744-2EFC-6343-B132-66675796A6DF}"/>
                </a:ext>
              </a:extLst>
            </p:cNvPr>
            <p:cNvGrpSpPr/>
            <p:nvPr/>
          </p:nvGrpSpPr>
          <p:grpSpPr>
            <a:xfrm>
              <a:off x="2901383" y="2273123"/>
              <a:ext cx="253071" cy="355209"/>
              <a:chOff x="2605549" y="2282084"/>
              <a:chExt cx="253071" cy="355209"/>
            </a:xfrm>
          </p:grpSpPr>
          <p:sp>
            <p:nvSpPr>
              <p:cNvPr id="80" name="Oval 79">
                <a:extLst>
                  <a:ext uri="{FF2B5EF4-FFF2-40B4-BE49-F238E27FC236}">
                    <a16:creationId xmlns:a16="http://schemas.microsoft.com/office/drawing/2014/main" id="{14079BFC-0545-4241-A77A-F76B2A9EFF48}"/>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81" name="Straight Connector 80">
                <a:extLst>
                  <a:ext uri="{FF2B5EF4-FFF2-40B4-BE49-F238E27FC236}">
                    <a16:creationId xmlns:a16="http://schemas.microsoft.com/office/drawing/2014/main" id="{2EE9D409-BC89-7644-BC8B-69448A5A0D83}"/>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77" name="Group 76">
              <a:extLst>
                <a:ext uri="{FF2B5EF4-FFF2-40B4-BE49-F238E27FC236}">
                  <a16:creationId xmlns:a16="http://schemas.microsoft.com/office/drawing/2014/main" id="{C85E183F-F6FA-B44A-AF29-506A4A004D31}"/>
                </a:ext>
              </a:extLst>
            </p:cNvPr>
            <p:cNvGrpSpPr/>
            <p:nvPr/>
          </p:nvGrpSpPr>
          <p:grpSpPr>
            <a:xfrm>
              <a:off x="3188253" y="2273123"/>
              <a:ext cx="253071" cy="355209"/>
              <a:chOff x="2605549" y="2282084"/>
              <a:chExt cx="253071" cy="355209"/>
            </a:xfrm>
          </p:grpSpPr>
          <p:sp>
            <p:nvSpPr>
              <p:cNvPr id="78" name="Oval 77">
                <a:extLst>
                  <a:ext uri="{FF2B5EF4-FFF2-40B4-BE49-F238E27FC236}">
                    <a16:creationId xmlns:a16="http://schemas.microsoft.com/office/drawing/2014/main" id="{C91CD8A8-D6E2-6F47-8263-986CFE9507FE}"/>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79" name="Straight Connector 78">
                <a:extLst>
                  <a:ext uri="{FF2B5EF4-FFF2-40B4-BE49-F238E27FC236}">
                    <a16:creationId xmlns:a16="http://schemas.microsoft.com/office/drawing/2014/main" id="{8FE350F2-24D2-3342-8549-2D5E47293353}"/>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cxnSp>
        <p:nvCxnSpPr>
          <p:cNvPr id="85" name="Elbow Connector 84">
            <a:extLst>
              <a:ext uri="{FF2B5EF4-FFF2-40B4-BE49-F238E27FC236}">
                <a16:creationId xmlns:a16="http://schemas.microsoft.com/office/drawing/2014/main" id="{A13E5493-CB43-154F-806A-04AD1AC5B3B6}"/>
              </a:ext>
            </a:extLst>
          </p:cNvPr>
          <p:cNvCxnSpPr>
            <a:cxnSpLocks/>
            <a:stCxn id="165" idx="3"/>
            <a:endCxn id="73" idx="1"/>
          </p:cNvCxnSpPr>
          <p:nvPr/>
        </p:nvCxnSpPr>
        <p:spPr>
          <a:xfrm rot="10800000" flipV="1">
            <a:off x="8278068" y="3884652"/>
            <a:ext cx="29576" cy="1366610"/>
          </a:xfrm>
          <a:prstGeom prst="bentConnector3">
            <a:avLst>
              <a:gd name="adj1" fmla="val 872924"/>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8" name="Elbow Connector 87">
            <a:extLst>
              <a:ext uri="{FF2B5EF4-FFF2-40B4-BE49-F238E27FC236}">
                <a16:creationId xmlns:a16="http://schemas.microsoft.com/office/drawing/2014/main" id="{3B26FFB9-053C-604C-8906-F4AEE86E2E51}"/>
              </a:ext>
            </a:extLst>
          </p:cNvPr>
          <p:cNvCxnSpPr>
            <a:cxnSpLocks/>
            <a:stCxn id="73" idx="3"/>
            <a:endCxn id="165" idx="0"/>
          </p:cNvCxnSpPr>
          <p:nvPr/>
        </p:nvCxnSpPr>
        <p:spPr>
          <a:xfrm flipH="1" flipV="1">
            <a:off x="9184107" y="3884652"/>
            <a:ext cx="580801" cy="1366610"/>
          </a:xfrm>
          <a:prstGeom prst="bentConnector3">
            <a:avLst>
              <a:gd name="adj1" fmla="val -39359"/>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4" name="Can 93">
            <a:extLst>
              <a:ext uri="{FF2B5EF4-FFF2-40B4-BE49-F238E27FC236}">
                <a16:creationId xmlns:a16="http://schemas.microsoft.com/office/drawing/2014/main" id="{04C99788-53C7-614F-B877-503F579A3671}"/>
              </a:ext>
            </a:extLst>
          </p:cNvPr>
          <p:cNvSpPr/>
          <p:nvPr/>
        </p:nvSpPr>
        <p:spPr>
          <a:xfrm flipH="1">
            <a:off x="9531967" y="5413529"/>
            <a:ext cx="870989" cy="615251"/>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Arial"/>
                <a:ea typeface="+mn-ea"/>
                <a:cs typeface="+mn-cs"/>
              </a:rPr>
              <a:t>containers</a:t>
            </a:r>
          </a:p>
        </p:txBody>
      </p:sp>
      <p:sp>
        <p:nvSpPr>
          <p:cNvPr id="86" name="Rounded Rectangle 85">
            <a:extLst>
              <a:ext uri="{FF2B5EF4-FFF2-40B4-BE49-F238E27FC236}">
                <a16:creationId xmlns:a16="http://schemas.microsoft.com/office/drawing/2014/main" id="{5C815214-B794-EB4F-9096-9066E720139D}"/>
              </a:ext>
            </a:extLst>
          </p:cNvPr>
          <p:cNvSpPr/>
          <p:nvPr/>
        </p:nvSpPr>
        <p:spPr>
          <a:xfrm>
            <a:off x="8540300" y="2888396"/>
            <a:ext cx="1406558" cy="393560"/>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1" u="none" strike="noStrike" kern="0" cap="none" spc="0" normalizeH="0" baseline="0" noProof="0">
                <a:ln>
                  <a:noFill/>
                </a:ln>
                <a:solidFill>
                  <a:srgbClr val="000000"/>
                </a:solidFill>
                <a:effectLst/>
                <a:uLnTx/>
                <a:uFillTx/>
                <a:latin typeface="Calibri"/>
                <a:ea typeface="Calibri"/>
                <a:cs typeface="Calibri"/>
                <a:sym typeface="Calibri"/>
              </a:rPr>
              <a:t>Streaming Analytics </a:t>
            </a:r>
          </a:p>
        </p:txBody>
      </p:sp>
      <p:sp>
        <p:nvSpPr>
          <p:cNvPr id="87" name="Can 86">
            <a:extLst>
              <a:ext uri="{FF2B5EF4-FFF2-40B4-BE49-F238E27FC236}">
                <a16:creationId xmlns:a16="http://schemas.microsoft.com/office/drawing/2014/main" id="{6B44869E-7DDA-DC47-80B0-2C2538B2FE7A}"/>
              </a:ext>
            </a:extLst>
          </p:cNvPr>
          <p:cNvSpPr/>
          <p:nvPr/>
        </p:nvSpPr>
        <p:spPr>
          <a:xfrm rot="5400000">
            <a:off x="10496779" y="3416586"/>
            <a:ext cx="273544" cy="944849"/>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lang="en-US" sz="1100">
                <a:solidFill>
                  <a:srgbClr val="FFFFFF"/>
                </a:solidFill>
                <a:latin typeface="Arial"/>
              </a:rPr>
              <a:t>Problems</a:t>
            </a:r>
            <a:endParaRPr kumimoji="0" lang="en-US" sz="1100" b="0" i="0" u="none" strike="noStrike" kern="1200" cap="none" spc="0" normalizeH="0" baseline="0" noProof="0">
              <a:ln>
                <a:noFill/>
              </a:ln>
              <a:solidFill>
                <a:srgbClr val="FFFFFF"/>
              </a:solidFill>
              <a:effectLst/>
              <a:uLnTx/>
              <a:uFillTx/>
              <a:latin typeface="Arial"/>
              <a:ea typeface="+mn-ea"/>
              <a:cs typeface="+mn-cs"/>
            </a:endParaRPr>
          </a:p>
        </p:txBody>
      </p:sp>
      <p:cxnSp>
        <p:nvCxnSpPr>
          <p:cNvPr id="89" name="Elbow Connector 88">
            <a:extLst>
              <a:ext uri="{FF2B5EF4-FFF2-40B4-BE49-F238E27FC236}">
                <a16:creationId xmlns:a16="http://schemas.microsoft.com/office/drawing/2014/main" id="{00F0D7D6-9A62-7648-8C79-1D4884C724AD}"/>
              </a:ext>
            </a:extLst>
          </p:cNvPr>
          <p:cNvCxnSpPr>
            <a:cxnSpLocks/>
            <a:stCxn id="165" idx="3"/>
            <a:endCxn id="86" idx="1"/>
          </p:cNvCxnSpPr>
          <p:nvPr/>
        </p:nvCxnSpPr>
        <p:spPr>
          <a:xfrm rot="10800000" flipH="1">
            <a:off x="8307644" y="3085176"/>
            <a:ext cx="232656" cy="799476"/>
          </a:xfrm>
          <a:prstGeom prst="bentConnector3">
            <a:avLst>
              <a:gd name="adj1" fmla="val 1743"/>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0" name="Elbow Connector 89">
            <a:extLst>
              <a:ext uri="{FF2B5EF4-FFF2-40B4-BE49-F238E27FC236}">
                <a16:creationId xmlns:a16="http://schemas.microsoft.com/office/drawing/2014/main" id="{A10C860F-58BF-B247-B188-C231CFE538BD}"/>
              </a:ext>
            </a:extLst>
          </p:cNvPr>
          <p:cNvCxnSpPr>
            <a:cxnSpLocks/>
            <a:stCxn id="86" idx="3"/>
            <a:endCxn id="87" idx="2"/>
          </p:cNvCxnSpPr>
          <p:nvPr/>
        </p:nvCxnSpPr>
        <p:spPr>
          <a:xfrm>
            <a:off x="9946858" y="3085176"/>
            <a:ext cx="686693" cy="667063"/>
          </a:xfrm>
          <a:prstGeom prst="bentConnector2">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15425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4FC843-CBA3-204A-9087-239C7E4B548E}"/>
              </a:ext>
            </a:extLst>
          </p:cNvPr>
          <p:cNvSpPr>
            <a:spLocks noGrp="1"/>
          </p:cNvSpPr>
          <p:nvPr>
            <p:ph type="title"/>
          </p:nvPr>
        </p:nvSpPr>
        <p:spPr>
          <a:xfrm>
            <a:off x="752055" y="122949"/>
            <a:ext cx="10515600" cy="530028"/>
          </a:xfrm>
        </p:spPr>
        <p:txBody>
          <a:bodyPr>
            <a:normAutofit/>
          </a:bodyPr>
          <a:lstStyle/>
          <a:p>
            <a:r>
              <a:rPr lang="en-US"/>
              <a:t>Reefer Container - HL</a:t>
            </a:r>
          </a:p>
        </p:txBody>
      </p:sp>
      <p:sp>
        <p:nvSpPr>
          <p:cNvPr id="12" name="Rounded Rectangle 11">
            <a:extLst>
              <a:ext uri="{FF2B5EF4-FFF2-40B4-BE49-F238E27FC236}">
                <a16:creationId xmlns:a16="http://schemas.microsoft.com/office/drawing/2014/main" id="{7B66182A-6BE5-0D42-9375-B4BE313EF3C7}"/>
              </a:ext>
            </a:extLst>
          </p:cNvPr>
          <p:cNvSpPr/>
          <p:nvPr/>
        </p:nvSpPr>
        <p:spPr>
          <a:xfrm>
            <a:off x="2177458" y="3504467"/>
            <a:ext cx="9031043" cy="844973"/>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rtl="0" eaLnBrk="1" fontAlgn="auto" latinLnBrk="0" hangingPunct="0">
              <a:lnSpc>
                <a:spcPct val="100000"/>
              </a:lnSpc>
              <a:spcBef>
                <a:spcPts val="0"/>
              </a:spcBef>
              <a:spcAft>
                <a:spcPts val="0"/>
              </a:spcAft>
              <a:buClrTx/>
              <a:buSzTx/>
              <a:buFontTx/>
              <a:buNone/>
              <a:tabLst/>
              <a:defRPr/>
            </a:pPr>
            <a:r>
              <a:rPr kumimoji="0" lang="en-US" sz="1400" b="0" i="1" u="none" strike="noStrike" kern="0" cap="none" spc="0" normalizeH="0" baseline="0" noProof="0">
                <a:ln>
                  <a:noFill/>
                </a:ln>
                <a:solidFill>
                  <a:srgbClr val="000000"/>
                </a:solidFill>
                <a:effectLst/>
                <a:uLnTx/>
                <a:uFillTx/>
                <a:latin typeface="Calibri"/>
                <a:ea typeface="Calibri"/>
                <a:cs typeface="Calibri"/>
                <a:sym typeface="Calibri"/>
              </a:rPr>
              <a:t>Event Backbone</a:t>
            </a:r>
          </a:p>
        </p:txBody>
      </p:sp>
      <p:sp>
        <p:nvSpPr>
          <p:cNvPr id="15" name="Can 14">
            <a:extLst>
              <a:ext uri="{FF2B5EF4-FFF2-40B4-BE49-F238E27FC236}">
                <a16:creationId xmlns:a16="http://schemas.microsoft.com/office/drawing/2014/main" id="{4C9D95C1-76AF-0445-A01A-DEA74B900DA5}"/>
              </a:ext>
            </a:extLst>
          </p:cNvPr>
          <p:cNvSpPr/>
          <p:nvPr/>
        </p:nvSpPr>
        <p:spPr>
          <a:xfrm rot="5400000">
            <a:off x="2602605" y="3505001"/>
            <a:ext cx="285536" cy="682148"/>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16" name="Can 15">
            <a:extLst>
              <a:ext uri="{FF2B5EF4-FFF2-40B4-BE49-F238E27FC236}">
                <a16:creationId xmlns:a16="http://schemas.microsoft.com/office/drawing/2014/main" id="{4D1D7174-7149-FC4C-981F-3B7E91157F08}"/>
              </a:ext>
            </a:extLst>
          </p:cNvPr>
          <p:cNvSpPr/>
          <p:nvPr/>
        </p:nvSpPr>
        <p:spPr>
          <a:xfrm rot="5400000">
            <a:off x="5356591" y="3423490"/>
            <a:ext cx="310551" cy="857926"/>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18" name="Can 17">
            <a:extLst>
              <a:ext uri="{FF2B5EF4-FFF2-40B4-BE49-F238E27FC236}">
                <a16:creationId xmlns:a16="http://schemas.microsoft.com/office/drawing/2014/main" id="{EA5DFDFF-BDF0-7A4C-B389-8DC8DADAE82F}"/>
              </a:ext>
            </a:extLst>
          </p:cNvPr>
          <p:cNvSpPr/>
          <p:nvPr/>
        </p:nvSpPr>
        <p:spPr>
          <a:xfrm>
            <a:off x="10513606" y="4064965"/>
            <a:ext cx="567545" cy="502992"/>
          </a:xfrm>
          <a:prstGeom prst="can">
            <a:avLst/>
          </a:prstGeom>
          <a:solidFill>
            <a:sysClr val="window" lastClr="FFFFFF">
              <a:lumMod val="95000"/>
            </a:sysClr>
          </a:solidFill>
          <a:ln w="12700" cap="flat" cmpd="sng" algn="ctr">
            <a:solidFill>
              <a:sysClr val="windowText" lastClr="000000"/>
            </a:solidFill>
            <a:prstDash val="solid"/>
            <a:miter lim="800000"/>
          </a:ln>
          <a:effectLst/>
        </p:spPr>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Calibri" panose="020F0502020204030204"/>
                <a:ea typeface="+mn-ea"/>
                <a:cs typeface="Arial" panose="020B0604020202020204" pitchFamily="34" charset="0"/>
              </a:rPr>
              <a:t>Store</a:t>
            </a:r>
          </a:p>
        </p:txBody>
      </p:sp>
      <p:sp>
        <p:nvSpPr>
          <p:cNvPr id="29" name="TextBox 28">
            <a:extLst>
              <a:ext uri="{FF2B5EF4-FFF2-40B4-BE49-F238E27FC236}">
                <a16:creationId xmlns:a16="http://schemas.microsoft.com/office/drawing/2014/main" id="{D4CE82CF-6F46-6748-86B5-F117DC500DBB}"/>
              </a:ext>
            </a:extLst>
          </p:cNvPr>
          <p:cNvSpPr txBox="1"/>
          <p:nvPr/>
        </p:nvSpPr>
        <p:spPr>
          <a:xfrm>
            <a:off x="2468306" y="3709831"/>
            <a:ext cx="583814" cy="261610"/>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orders</a:t>
            </a:r>
          </a:p>
        </p:txBody>
      </p:sp>
      <p:sp>
        <p:nvSpPr>
          <p:cNvPr id="30" name="TextBox 29">
            <a:extLst>
              <a:ext uri="{FF2B5EF4-FFF2-40B4-BE49-F238E27FC236}">
                <a16:creationId xmlns:a16="http://schemas.microsoft.com/office/drawing/2014/main" id="{4BDB9D8B-9CD0-B042-9B87-1A6294E48837}"/>
              </a:ext>
            </a:extLst>
          </p:cNvPr>
          <p:cNvSpPr txBox="1"/>
          <p:nvPr/>
        </p:nvSpPr>
        <p:spPr>
          <a:xfrm>
            <a:off x="5128397" y="3721647"/>
            <a:ext cx="710451" cy="261610"/>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voyages</a:t>
            </a:r>
          </a:p>
        </p:txBody>
      </p:sp>
      <p:cxnSp>
        <p:nvCxnSpPr>
          <p:cNvPr id="35" name="Elbow Connector 34">
            <a:extLst>
              <a:ext uri="{FF2B5EF4-FFF2-40B4-BE49-F238E27FC236}">
                <a16:creationId xmlns:a16="http://schemas.microsoft.com/office/drawing/2014/main" id="{F7243C91-2809-4245-BA12-9F7F828FDB65}"/>
              </a:ext>
            </a:extLst>
          </p:cNvPr>
          <p:cNvCxnSpPr>
            <a:cxnSpLocks/>
            <a:stCxn id="67" idx="2"/>
            <a:endCxn id="30" idx="0"/>
          </p:cNvCxnSpPr>
          <p:nvPr/>
        </p:nvCxnSpPr>
        <p:spPr>
          <a:xfrm rot="5400000">
            <a:off x="5290724" y="3232922"/>
            <a:ext cx="681624" cy="295826"/>
          </a:xfrm>
          <a:prstGeom prst="bentConnector3">
            <a:avLst>
              <a:gd name="adj1" fmla="val 50000"/>
            </a:avLst>
          </a:prstGeom>
          <a:ln>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7" name="Elbow Connector 46">
            <a:extLst>
              <a:ext uri="{FF2B5EF4-FFF2-40B4-BE49-F238E27FC236}">
                <a16:creationId xmlns:a16="http://schemas.microsoft.com/office/drawing/2014/main" id="{81744E64-CF84-3241-B7BC-8DE75AD5C98B}"/>
              </a:ext>
            </a:extLst>
          </p:cNvPr>
          <p:cNvCxnSpPr>
            <a:cxnSpLocks/>
            <a:stCxn id="15" idx="1"/>
            <a:endCxn id="73" idx="1"/>
          </p:cNvCxnSpPr>
          <p:nvPr/>
        </p:nvCxnSpPr>
        <p:spPr>
          <a:xfrm>
            <a:off x="3086447" y="3846075"/>
            <a:ext cx="887644" cy="1643344"/>
          </a:xfrm>
          <a:prstGeom prst="bentConnector3">
            <a:avLst>
              <a:gd name="adj1" fmla="val 50000"/>
            </a:avLst>
          </a:prstGeom>
          <a:ln>
            <a:solidFill>
              <a:schemeClr val="tx2">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5" name="Rounded Rectangle 64">
            <a:extLst>
              <a:ext uri="{FF2B5EF4-FFF2-40B4-BE49-F238E27FC236}">
                <a16:creationId xmlns:a16="http://schemas.microsoft.com/office/drawing/2014/main" id="{C7634129-FFCA-6648-B1AF-434E76B9DB9B}"/>
              </a:ext>
            </a:extLst>
          </p:cNvPr>
          <p:cNvSpPr/>
          <p:nvPr/>
        </p:nvSpPr>
        <p:spPr>
          <a:xfrm>
            <a:off x="1896410" y="2286138"/>
            <a:ext cx="1486840" cy="633014"/>
          </a:xfrm>
          <a:prstGeom prst="roundRect">
            <a:avLst/>
          </a:prstGeom>
          <a:solidFill>
            <a:srgbClr val="FFC00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596E6">
                    <a:lumMod val="50000"/>
                  </a:srgbClr>
                </a:solidFill>
                <a:effectLst/>
                <a:uLnTx/>
                <a:uFillTx/>
                <a:latin typeface="Arial"/>
                <a:ea typeface="+mn-ea"/>
                <a:cs typeface="+mn-cs"/>
              </a:rPr>
              <a:t>Orders MS</a:t>
            </a:r>
          </a:p>
        </p:txBody>
      </p:sp>
      <p:sp>
        <p:nvSpPr>
          <p:cNvPr id="67" name="Rounded Rectangle 66">
            <a:extLst>
              <a:ext uri="{FF2B5EF4-FFF2-40B4-BE49-F238E27FC236}">
                <a16:creationId xmlns:a16="http://schemas.microsoft.com/office/drawing/2014/main" id="{39092F40-1721-7149-BC7B-DFE33AEC7E53}"/>
              </a:ext>
            </a:extLst>
          </p:cNvPr>
          <p:cNvSpPr/>
          <p:nvPr/>
        </p:nvSpPr>
        <p:spPr>
          <a:xfrm>
            <a:off x="5036030" y="2321460"/>
            <a:ext cx="1486837" cy="718563"/>
          </a:xfrm>
          <a:prstGeom prst="roundRect">
            <a:avLst/>
          </a:prstGeom>
          <a:solidFill>
            <a:srgbClr val="FFC00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596E6">
                    <a:lumMod val="50000"/>
                  </a:srgbClr>
                </a:solidFill>
                <a:effectLst/>
                <a:uLnTx/>
                <a:uFillTx/>
                <a:latin typeface="Arial"/>
                <a:ea typeface="+mn-ea"/>
                <a:cs typeface="+mn-cs"/>
              </a:rPr>
              <a:t>Voyages</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596E6">
                    <a:lumMod val="50000"/>
                  </a:srgbClr>
                </a:solidFill>
                <a:effectLst/>
                <a:uLnTx/>
                <a:uFillTx/>
                <a:latin typeface="Arial"/>
                <a:ea typeface="+mn-ea"/>
                <a:cs typeface="+mn-cs"/>
              </a:rPr>
              <a:t> MS</a:t>
            </a:r>
          </a:p>
        </p:txBody>
      </p:sp>
      <p:sp>
        <p:nvSpPr>
          <p:cNvPr id="60" name="Rectangle 59">
            <a:extLst>
              <a:ext uri="{FF2B5EF4-FFF2-40B4-BE49-F238E27FC236}">
                <a16:creationId xmlns:a16="http://schemas.microsoft.com/office/drawing/2014/main" id="{D880F658-8253-9A42-BC7D-9E549C5A5A2F}"/>
              </a:ext>
            </a:extLst>
          </p:cNvPr>
          <p:cNvSpPr/>
          <p:nvPr/>
        </p:nvSpPr>
        <p:spPr>
          <a:xfrm>
            <a:off x="1331650" y="859180"/>
            <a:ext cx="1242987" cy="747203"/>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7030A0"/>
                </a:solidFill>
                <a:effectLst/>
                <a:uLnTx/>
                <a:uFillTx/>
                <a:latin typeface="Arial"/>
                <a:ea typeface="+mn-ea"/>
                <a:cs typeface="+mn-cs"/>
              </a:rPr>
              <a:t>UI Web SPA</a:t>
            </a:r>
          </a:p>
        </p:txBody>
      </p:sp>
      <p:grpSp>
        <p:nvGrpSpPr>
          <p:cNvPr id="62" name="Group 193">
            <a:extLst>
              <a:ext uri="{FF2B5EF4-FFF2-40B4-BE49-F238E27FC236}">
                <a16:creationId xmlns:a16="http://schemas.microsoft.com/office/drawing/2014/main" id="{C890C0C9-6E06-8343-A7F4-3B2E1A15F79F}"/>
              </a:ext>
            </a:extLst>
          </p:cNvPr>
          <p:cNvGrpSpPr/>
          <p:nvPr/>
        </p:nvGrpSpPr>
        <p:grpSpPr>
          <a:xfrm>
            <a:off x="604716" y="907362"/>
            <a:ext cx="639880" cy="863862"/>
            <a:chOff x="8826" y="-1"/>
            <a:chExt cx="707232" cy="899522"/>
          </a:xfrm>
        </p:grpSpPr>
        <p:grpSp>
          <p:nvGrpSpPr>
            <p:cNvPr id="63" name="Group 191">
              <a:extLst>
                <a:ext uri="{FF2B5EF4-FFF2-40B4-BE49-F238E27FC236}">
                  <a16:creationId xmlns:a16="http://schemas.microsoft.com/office/drawing/2014/main" id="{E2E8B827-0E8D-5D46-825E-0DFD74530D11}"/>
                </a:ext>
              </a:extLst>
            </p:cNvPr>
            <p:cNvGrpSpPr/>
            <p:nvPr/>
          </p:nvGrpSpPr>
          <p:grpSpPr>
            <a:xfrm>
              <a:off x="8826" y="-1"/>
              <a:ext cx="707232" cy="707233"/>
              <a:chOff x="8826" y="0"/>
              <a:chExt cx="707231" cy="707231"/>
            </a:xfrm>
          </p:grpSpPr>
          <p:sp>
            <p:nvSpPr>
              <p:cNvPr id="71" name="Shape 189">
                <a:extLst>
                  <a:ext uri="{FF2B5EF4-FFF2-40B4-BE49-F238E27FC236}">
                    <a16:creationId xmlns:a16="http://schemas.microsoft.com/office/drawing/2014/main" id="{E6EFD34C-43E1-3740-B78A-57DC5095B994}"/>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marL="0" marR="0" lvl="0" indent="0" algn="l" defTabSz="914400" rtl="0" eaLnBrk="0" fontAlgn="base" latinLnBrk="0" hangingPunct="0">
                  <a:lnSpc>
                    <a:spcPct val="100000"/>
                  </a:lnSpc>
                  <a:spcBef>
                    <a:spcPct val="0"/>
                  </a:spcBef>
                  <a:spcAft>
                    <a:spcPct val="0"/>
                  </a:spcAft>
                  <a:buClrTx/>
                  <a:buSzTx/>
                  <a:buFontTx/>
                  <a:buNone/>
                  <a:tabLst/>
                  <a:defRPr sz="1800">
                    <a:solidFill>
                      <a:srgbClr val="FFFFFF"/>
                    </a:solidFill>
                  </a:defRPr>
                </a:pPr>
                <a:endParaRPr kumimoji="0" sz="1588"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pic>
            <p:nvPicPr>
              <p:cNvPr id="72" name="_-02.png">
                <a:extLst>
                  <a:ext uri="{FF2B5EF4-FFF2-40B4-BE49-F238E27FC236}">
                    <a16:creationId xmlns:a16="http://schemas.microsoft.com/office/drawing/2014/main" id="{4736D9A6-853D-AD40-8970-0E4AD06306BA}"/>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64" name="Shape 192">
              <a:extLst>
                <a:ext uri="{FF2B5EF4-FFF2-40B4-BE49-F238E27FC236}">
                  <a16:creationId xmlns:a16="http://schemas.microsoft.com/office/drawing/2014/main" id="{00913324-B2B2-7648-95ED-E54731140E4D}"/>
                </a:ext>
              </a:extLst>
            </p:cNvPr>
            <p:cNvSpPr/>
            <p:nvPr/>
          </p:nvSpPr>
          <p:spPr>
            <a:xfrm>
              <a:off x="171673" y="707232"/>
              <a:ext cx="471281" cy="192289"/>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marL="0" marR="0" lvl="0" indent="0" algn="l" defTabSz="914400" rtl="0" eaLnBrk="0" fontAlgn="base" latinLnBrk="0" hangingPunct="0">
                <a:lnSpc>
                  <a:spcPct val="100000"/>
                </a:lnSpc>
                <a:spcBef>
                  <a:spcPct val="0"/>
                </a:spcBef>
                <a:spcAft>
                  <a:spcPct val="0"/>
                </a:spcAft>
                <a:buClrTx/>
                <a:buSzTx/>
                <a:buFontTx/>
                <a:buNone/>
                <a:tabLst/>
                <a:defRPr sz="1800" b="0">
                  <a:solidFill>
                    <a:srgbClr val="000000"/>
                  </a:solidFill>
                </a:defRPr>
              </a:pPr>
              <a:r>
                <a:rPr kumimoji="0" lang="en-US" sz="1200" b="0" i="0" u="none" strike="noStrike" kern="1200" cap="none" spc="0" normalizeH="0" baseline="0" noProof="0" err="1">
                  <a:ln>
                    <a:noFill/>
                  </a:ln>
                  <a:solidFill>
                    <a:srgbClr val="000000"/>
                  </a:solidFill>
                  <a:effectLst/>
                  <a:uLnTx/>
                  <a:uFillTx/>
                  <a:latin typeface="Helvetica"/>
                  <a:sym typeface="Helvetica"/>
                </a:rPr>
                <a:t>Manuf</a:t>
              </a:r>
              <a:endParaRPr kumimoji="0" sz="706" b="0" i="0" u="none" strike="noStrike" kern="1200" cap="none" spc="0" normalizeH="0" baseline="0" noProof="0">
                <a:ln>
                  <a:noFill/>
                </a:ln>
                <a:solidFill>
                  <a:srgbClr val="000000"/>
                </a:solidFill>
                <a:effectLst/>
                <a:uLnTx/>
                <a:uFillTx/>
                <a:latin typeface="Helvetica"/>
                <a:sym typeface="Helvetica"/>
              </a:endParaRPr>
            </a:p>
          </p:txBody>
        </p:sp>
      </p:grpSp>
      <p:cxnSp>
        <p:nvCxnSpPr>
          <p:cNvPr id="96" name="Elbow Connector 95">
            <a:extLst>
              <a:ext uri="{FF2B5EF4-FFF2-40B4-BE49-F238E27FC236}">
                <a16:creationId xmlns:a16="http://schemas.microsoft.com/office/drawing/2014/main" id="{46E8A0B6-0C4A-4B4D-9770-7DF204ECD572}"/>
              </a:ext>
            </a:extLst>
          </p:cNvPr>
          <p:cNvCxnSpPr>
            <a:cxnSpLocks/>
            <a:stCxn id="65" idx="2"/>
            <a:endCxn id="15" idx="3"/>
          </p:cNvCxnSpPr>
          <p:nvPr/>
        </p:nvCxnSpPr>
        <p:spPr>
          <a:xfrm rot="5400000">
            <a:off x="2058604" y="3264848"/>
            <a:ext cx="926923" cy="235531"/>
          </a:xfrm>
          <a:prstGeom prst="bentConnector4">
            <a:avLst>
              <a:gd name="adj1" fmla="val 31602"/>
              <a:gd name="adj2" fmla="val 283899"/>
            </a:avLst>
          </a:prstGeom>
          <a:ln>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99" name="Group 98">
            <a:extLst>
              <a:ext uri="{FF2B5EF4-FFF2-40B4-BE49-F238E27FC236}">
                <a16:creationId xmlns:a16="http://schemas.microsoft.com/office/drawing/2014/main" id="{D3E3FD48-EFD7-6548-8CF4-5147F3FBF851}"/>
              </a:ext>
            </a:extLst>
          </p:cNvPr>
          <p:cNvGrpSpPr/>
          <p:nvPr/>
        </p:nvGrpSpPr>
        <p:grpSpPr>
          <a:xfrm>
            <a:off x="2314535" y="1926526"/>
            <a:ext cx="835775" cy="355209"/>
            <a:chOff x="2605549" y="2273123"/>
            <a:chExt cx="835775" cy="355209"/>
          </a:xfrm>
        </p:grpSpPr>
        <p:grpSp>
          <p:nvGrpSpPr>
            <p:cNvPr id="100" name="Group 99">
              <a:extLst>
                <a:ext uri="{FF2B5EF4-FFF2-40B4-BE49-F238E27FC236}">
                  <a16:creationId xmlns:a16="http://schemas.microsoft.com/office/drawing/2014/main" id="{DB2B32ED-EDB4-0840-88C6-4E2BB81DAB2F}"/>
                </a:ext>
              </a:extLst>
            </p:cNvPr>
            <p:cNvGrpSpPr/>
            <p:nvPr/>
          </p:nvGrpSpPr>
          <p:grpSpPr>
            <a:xfrm>
              <a:off x="2605549" y="2273123"/>
              <a:ext cx="253071" cy="355209"/>
              <a:chOff x="2605549" y="2282084"/>
              <a:chExt cx="253071" cy="355209"/>
            </a:xfrm>
          </p:grpSpPr>
          <p:sp>
            <p:nvSpPr>
              <p:cNvPr id="107" name="Oval 106">
                <a:extLst>
                  <a:ext uri="{FF2B5EF4-FFF2-40B4-BE49-F238E27FC236}">
                    <a16:creationId xmlns:a16="http://schemas.microsoft.com/office/drawing/2014/main" id="{EDAF1749-990A-A044-ABF3-78F12ABBFF18}"/>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08" name="Straight Connector 107">
                <a:extLst>
                  <a:ext uri="{FF2B5EF4-FFF2-40B4-BE49-F238E27FC236}">
                    <a16:creationId xmlns:a16="http://schemas.microsoft.com/office/drawing/2014/main" id="{B8A95824-2AB0-D241-ABDF-AF15A2CF3DC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01" name="Group 100">
              <a:extLst>
                <a:ext uri="{FF2B5EF4-FFF2-40B4-BE49-F238E27FC236}">
                  <a16:creationId xmlns:a16="http://schemas.microsoft.com/office/drawing/2014/main" id="{D76E18D9-5FCE-FE4D-8EB5-5A3E42CFE485}"/>
                </a:ext>
              </a:extLst>
            </p:cNvPr>
            <p:cNvGrpSpPr/>
            <p:nvPr/>
          </p:nvGrpSpPr>
          <p:grpSpPr>
            <a:xfrm>
              <a:off x="2901383" y="2273123"/>
              <a:ext cx="253071" cy="355209"/>
              <a:chOff x="2605549" y="2282084"/>
              <a:chExt cx="253071" cy="355209"/>
            </a:xfrm>
          </p:grpSpPr>
          <p:sp>
            <p:nvSpPr>
              <p:cNvPr id="105" name="Oval 104">
                <a:extLst>
                  <a:ext uri="{FF2B5EF4-FFF2-40B4-BE49-F238E27FC236}">
                    <a16:creationId xmlns:a16="http://schemas.microsoft.com/office/drawing/2014/main" id="{384FB957-0C72-1C4A-8145-A1DB2978E3AB}"/>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06" name="Straight Connector 105">
                <a:extLst>
                  <a:ext uri="{FF2B5EF4-FFF2-40B4-BE49-F238E27FC236}">
                    <a16:creationId xmlns:a16="http://schemas.microsoft.com/office/drawing/2014/main" id="{6E776FEF-3FF5-1E43-9E54-9DB26086533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02" name="Group 101">
              <a:extLst>
                <a:ext uri="{FF2B5EF4-FFF2-40B4-BE49-F238E27FC236}">
                  <a16:creationId xmlns:a16="http://schemas.microsoft.com/office/drawing/2014/main" id="{33750224-19D3-9B4E-9CC3-C0DE61BFA266}"/>
                </a:ext>
              </a:extLst>
            </p:cNvPr>
            <p:cNvGrpSpPr/>
            <p:nvPr/>
          </p:nvGrpSpPr>
          <p:grpSpPr>
            <a:xfrm>
              <a:off x="3188253" y="2273123"/>
              <a:ext cx="253071" cy="355209"/>
              <a:chOff x="2605549" y="2282084"/>
              <a:chExt cx="253071" cy="355209"/>
            </a:xfrm>
          </p:grpSpPr>
          <p:sp>
            <p:nvSpPr>
              <p:cNvPr id="103" name="Oval 102">
                <a:extLst>
                  <a:ext uri="{FF2B5EF4-FFF2-40B4-BE49-F238E27FC236}">
                    <a16:creationId xmlns:a16="http://schemas.microsoft.com/office/drawing/2014/main" id="{D7794EE4-A195-D641-A327-3705B4864F62}"/>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04" name="Straight Connector 103">
                <a:extLst>
                  <a:ext uri="{FF2B5EF4-FFF2-40B4-BE49-F238E27FC236}">
                    <a16:creationId xmlns:a16="http://schemas.microsoft.com/office/drawing/2014/main" id="{2B9F1B9C-5C76-EA46-9DE2-1B8FCC3E74C8}"/>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109" name="Can 108">
            <a:extLst>
              <a:ext uri="{FF2B5EF4-FFF2-40B4-BE49-F238E27FC236}">
                <a16:creationId xmlns:a16="http://schemas.microsoft.com/office/drawing/2014/main" id="{A817AE1D-C825-AC4C-8643-6568D32759E9}"/>
              </a:ext>
            </a:extLst>
          </p:cNvPr>
          <p:cNvSpPr/>
          <p:nvPr/>
        </p:nvSpPr>
        <p:spPr>
          <a:xfrm flipH="1">
            <a:off x="1204262" y="2699239"/>
            <a:ext cx="687299" cy="615251"/>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Arial"/>
                <a:ea typeface="+mn-ea"/>
                <a:cs typeface="+mn-cs"/>
              </a:rPr>
              <a:t>Order</a:t>
            </a:r>
          </a:p>
        </p:txBody>
      </p:sp>
      <p:grpSp>
        <p:nvGrpSpPr>
          <p:cNvPr id="134" name="Group 133">
            <a:extLst>
              <a:ext uri="{FF2B5EF4-FFF2-40B4-BE49-F238E27FC236}">
                <a16:creationId xmlns:a16="http://schemas.microsoft.com/office/drawing/2014/main" id="{7F0FE88C-7CBF-5843-BBB9-A9E88E369BC3}"/>
              </a:ext>
            </a:extLst>
          </p:cNvPr>
          <p:cNvGrpSpPr/>
          <p:nvPr/>
        </p:nvGrpSpPr>
        <p:grpSpPr>
          <a:xfrm>
            <a:off x="5401765" y="1957017"/>
            <a:ext cx="835775" cy="355209"/>
            <a:chOff x="2605549" y="2273123"/>
            <a:chExt cx="835775" cy="355209"/>
          </a:xfrm>
        </p:grpSpPr>
        <p:grpSp>
          <p:nvGrpSpPr>
            <p:cNvPr id="135" name="Group 134">
              <a:extLst>
                <a:ext uri="{FF2B5EF4-FFF2-40B4-BE49-F238E27FC236}">
                  <a16:creationId xmlns:a16="http://schemas.microsoft.com/office/drawing/2014/main" id="{F9E32636-BAB3-A14F-BFF1-9FF5168EE1F0}"/>
                </a:ext>
              </a:extLst>
            </p:cNvPr>
            <p:cNvGrpSpPr/>
            <p:nvPr/>
          </p:nvGrpSpPr>
          <p:grpSpPr>
            <a:xfrm>
              <a:off x="2605549" y="2273123"/>
              <a:ext cx="253071" cy="355209"/>
              <a:chOff x="2605549" y="2282084"/>
              <a:chExt cx="253071" cy="355209"/>
            </a:xfrm>
          </p:grpSpPr>
          <p:sp>
            <p:nvSpPr>
              <p:cNvPr id="142" name="Oval 141">
                <a:extLst>
                  <a:ext uri="{FF2B5EF4-FFF2-40B4-BE49-F238E27FC236}">
                    <a16:creationId xmlns:a16="http://schemas.microsoft.com/office/drawing/2014/main" id="{2F2CC173-52BC-DC42-99D5-3327D2E221A9}"/>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43" name="Straight Connector 142">
                <a:extLst>
                  <a:ext uri="{FF2B5EF4-FFF2-40B4-BE49-F238E27FC236}">
                    <a16:creationId xmlns:a16="http://schemas.microsoft.com/office/drawing/2014/main" id="{D92E2579-60D4-B946-AB8A-AA107196EDE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36" name="Group 135">
              <a:extLst>
                <a:ext uri="{FF2B5EF4-FFF2-40B4-BE49-F238E27FC236}">
                  <a16:creationId xmlns:a16="http://schemas.microsoft.com/office/drawing/2014/main" id="{E4E29940-1DB1-904E-A73D-57A3730F4300}"/>
                </a:ext>
              </a:extLst>
            </p:cNvPr>
            <p:cNvGrpSpPr/>
            <p:nvPr/>
          </p:nvGrpSpPr>
          <p:grpSpPr>
            <a:xfrm>
              <a:off x="2901383" y="2273123"/>
              <a:ext cx="253071" cy="355209"/>
              <a:chOff x="2605549" y="2282084"/>
              <a:chExt cx="253071" cy="355209"/>
            </a:xfrm>
          </p:grpSpPr>
          <p:sp>
            <p:nvSpPr>
              <p:cNvPr id="140" name="Oval 139">
                <a:extLst>
                  <a:ext uri="{FF2B5EF4-FFF2-40B4-BE49-F238E27FC236}">
                    <a16:creationId xmlns:a16="http://schemas.microsoft.com/office/drawing/2014/main" id="{40137147-A7B2-C345-8261-9ACDB5E734B8}"/>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41" name="Straight Connector 140">
                <a:extLst>
                  <a:ext uri="{FF2B5EF4-FFF2-40B4-BE49-F238E27FC236}">
                    <a16:creationId xmlns:a16="http://schemas.microsoft.com/office/drawing/2014/main" id="{2E5B6BF1-69FD-4B45-AAE7-4C68DA311D49}"/>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37" name="Group 136">
              <a:extLst>
                <a:ext uri="{FF2B5EF4-FFF2-40B4-BE49-F238E27FC236}">
                  <a16:creationId xmlns:a16="http://schemas.microsoft.com/office/drawing/2014/main" id="{34F2188F-0EA9-4F4F-A5F1-9ECC049738AB}"/>
                </a:ext>
              </a:extLst>
            </p:cNvPr>
            <p:cNvGrpSpPr/>
            <p:nvPr/>
          </p:nvGrpSpPr>
          <p:grpSpPr>
            <a:xfrm>
              <a:off x="3188253" y="2273123"/>
              <a:ext cx="253071" cy="355209"/>
              <a:chOff x="2605549" y="2282084"/>
              <a:chExt cx="253071" cy="355209"/>
            </a:xfrm>
          </p:grpSpPr>
          <p:sp>
            <p:nvSpPr>
              <p:cNvPr id="138" name="Oval 137">
                <a:extLst>
                  <a:ext uri="{FF2B5EF4-FFF2-40B4-BE49-F238E27FC236}">
                    <a16:creationId xmlns:a16="http://schemas.microsoft.com/office/drawing/2014/main" id="{1D756FA6-1ED8-394A-BEE7-0B6DF2C3D0A1}"/>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39" name="Straight Connector 138">
                <a:extLst>
                  <a:ext uri="{FF2B5EF4-FFF2-40B4-BE49-F238E27FC236}">
                    <a16:creationId xmlns:a16="http://schemas.microsoft.com/office/drawing/2014/main" id="{8F797462-AFBA-C04F-B0CA-E1C4924B824A}"/>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cxnSp>
        <p:nvCxnSpPr>
          <p:cNvPr id="148" name="Elbow Connector 147">
            <a:extLst>
              <a:ext uri="{FF2B5EF4-FFF2-40B4-BE49-F238E27FC236}">
                <a16:creationId xmlns:a16="http://schemas.microsoft.com/office/drawing/2014/main" id="{17A0DCDB-6B45-0D44-A6A8-6B64FF5827CE}"/>
              </a:ext>
            </a:extLst>
          </p:cNvPr>
          <p:cNvCxnSpPr>
            <a:cxnSpLocks/>
            <a:stCxn id="60" idx="3"/>
            <a:endCxn id="105" idx="0"/>
          </p:cNvCxnSpPr>
          <p:nvPr/>
        </p:nvCxnSpPr>
        <p:spPr>
          <a:xfrm>
            <a:off x="2574637" y="1232782"/>
            <a:ext cx="162268" cy="693744"/>
          </a:xfrm>
          <a:prstGeom prst="bentConnector2">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1" name="Can 150">
            <a:extLst>
              <a:ext uri="{FF2B5EF4-FFF2-40B4-BE49-F238E27FC236}">
                <a16:creationId xmlns:a16="http://schemas.microsoft.com/office/drawing/2014/main" id="{83B7871A-5C0A-C34B-8A68-819852A47CB8}"/>
              </a:ext>
            </a:extLst>
          </p:cNvPr>
          <p:cNvSpPr/>
          <p:nvPr/>
        </p:nvSpPr>
        <p:spPr>
          <a:xfrm flipH="1">
            <a:off x="6641963" y="2391613"/>
            <a:ext cx="687299" cy="615251"/>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Arial"/>
                <a:ea typeface="+mn-ea"/>
                <a:cs typeface="+mn-cs"/>
              </a:rPr>
              <a:t>Voyages</a:t>
            </a:r>
          </a:p>
        </p:txBody>
      </p:sp>
      <p:sp>
        <p:nvSpPr>
          <p:cNvPr id="8" name="TextBox 7">
            <a:extLst>
              <a:ext uri="{FF2B5EF4-FFF2-40B4-BE49-F238E27FC236}">
                <a16:creationId xmlns:a16="http://schemas.microsoft.com/office/drawing/2014/main" id="{C6E80A94-8577-6A46-B427-199C152CFCDF}"/>
              </a:ext>
            </a:extLst>
          </p:cNvPr>
          <p:cNvSpPr txBox="1"/>
          <p:nvPr/>
        </p:nvSpPr>
        <p:spPr>
          <a:xfrm>
            <a:off x="2863440" y="877628"/>
            <a:ext cx="1425390" cy="707886"/>
          </a:xfrm>
          <a:prstGeom prst="rect">
            <a:avLst/>
          </a:prstGeom>
          <a:noFill/>
        </p:spPr>
        <p:txBody>
          <a:bodyPr wrap="none" rtlCol="0">
            <a:spAutoFit/>
          </a:bodyPr>
          <a:lstStyle/>
          <a:p>
            <a:r>
              <a:rPr lang="en-US" sz="1000">
                <a:solidFill>
                  <a:schemeClr val="accent3">
                    <a:lumMod val="50000"/>
                  </a:schemeClr>
                </a:solidFill>
              </a:rPr>
              <a:t>Submit order</a:t>
            </a:r>
          </a:p>
          <a:p>
            <a:r>
              <a:rPr lang="en-US" sz="1000">
                <a:solidFill>
                  <a:schemeClr val="accent3">
                    <a:lumMod val="50000"/>
                  </a:schemeClr>
                </a:solidFill>
              </a:rPr>
              <a:t>Update Order</a:t>
            </a:r>
          </a:p>
          <a:p>
            <a:r>
              <a:rPr lang="en-US" sz="1000">
                <a:solidFill>
                  <a:schemeClr val="accent3">
                    <a:lumMod val="50000"/>
                  </a:schemeClr>
                </a:solidFill>
              </a:rPr>
              <a:t>Accept Order</a:t>
            </a:r>
          </a:p>
          <a:p>
            <a:r>
              <a:rPr lang="en-US" sz="1000">
                <a:solidFill>
                  <a:schemeClr val="accent3">
                    <a:lumMod val="50000"/>
                  </a:schemeClr>
                </a:solidFill>
              </a:rPr>
              <a:t>Get Submitted Orders</a:t>
            </a:r>
          </a:p>
        </p:txBody>
      </p:sp>
      <p:sp>
        <p:nvSpPr>
          <p:cNvPr id="155" name="Rectangle 154">
            <a:extLst>
              <a:ext uri="{FF2B5EF4-FFF2-40B4-BE49-F238E27FC236}">
                <a16:creationId xmlns:a16="http://schemas.microsoft.com/office/drawing/2014/main" id="{3F90A50C-E7D8-8747-9316-614A8E135612}"/>
              </a:ext>
            </a:extLst>
          </p:cNvPr>
          <p:cNvSpPr/>
          <p:nvPr/>
        </p:nvSpPr>
        <p:spPr>
          <a:xfrm>
            <a:off x="5260616" y="846326"/>
            <a:ext cx="1242987" cy="747203"/>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7030A0"/>
                </a:solidFill>
                <a:effectLst/>
                <a:uLnTx/>
                <a:uFillTx/>
                <a:latin typeface="Arial"/>
                <a:ea typeface="+mn-ea"/>
                <a:cs typeface="+mn-cs"/>
              </a:rPr>
              <a:t>UI Web SPA</a:t>
            </a:r>
          </a:p>
        </p:txBody>
      </p:sp>
      <p:grpSp>
        <p:nvGrpSpPr>
          <p:cNvPr id="156" name="Group 193">
            <a:extLst>
              <a:ext uri="{FF2B5EF4-FFF2-40B4-BE49-F238E27FC236}">
                <a16:creationId xmlns:a16="http://schemas.microsoft.com/office/drawing/2014/main" id="{F7A027B0-B484-4147-B1C0-219453ECAADC}"/>
              </a:ext>
            </a:extLst>
          </p:cNvPr>
          <p:cNvGrpSpPr/>
          <p:nvPr/>
        </p:nvGrpSpPr>
        <p:grpSpPr>
          <a:xfrm>
            <a:off x="4533682" y="894508"/>
            <a:ext cx="1043418" cy="863862"/>
            <a:chOff x="8826" y="-1"/>
            <a:chExt cx="1153245" cy="899522"/>
          </a:xfrm>
        </p:grpSpPr>
        <p:grpSp>
          <p:nvGrpSpPr>
            <p:cNvPr id="157" name="Group 191">
              <a:extLst>
                <a:ext uri="{FF2B5EF4-FFF2-40B4-BE49-F238E27FC236}">
                  <a16:creationId xmlns:a16="http://schemas.microsoft.com/office/drawing/2014/main" id="{3874AE95-C5BC-C148-8522-A61F2D671A57}"/>
                </a:ext>
              </a:extLst>
            </p:cNvPr>
            <p:cNvGrpSpPr/>
            <p:nvPr/>
          </p:nvGrpSpPr>
          <p:grpSpPr>
            <a:xfrm>
              <a:off x="8826" y="-1"/>
              <a:ext cx="707232" cy="707233"/>
              <a:chOff x="8826" y="0"/>
              <a:chExt cx="707231" cy="707231"/>
            </a:xfrm>
          </p:grpSpPr>
          <p:sp>
            <p:nvSpPr>
              <p:cNvPr id="159" name="Shape 189">
                <a:extLst>
                  <a:ext uri="{FF2B5EF4-FFF2-40B4-BE49-F238E27FC236}">
                    <a16:creationId xmlns:a16="http://schemas.microsoft.com/office/drawing/2014/main" id="{A0A668E2-1AE6-2E42-B6C4-FD15C431BF92}"/>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marL="0" marR="0" lvl="0" indent="0" algn="l" defTabSz="914400" rtl="0" eaLnBrk="0" fontAlgn="base" latinLnBrk="0" hangingPunct="0">
                  <a:lnSpc>
                    <a:spcPct val="100000"/>
                  </a:lnSpc>
                  <a:spcBef>
                    <a:spcPct val="0"/>
                  </a:spcBef>
                  <a:spcAft>
                    <a:spcPct val="0"/>
                  </a:spcAft>
                  <a:buClrTx/>
                  <a:buSzTx/>
                  <a:buFontTx/>
                  <a:buNone/>
                  <a:tabLst/>
                  <a:defRPr sz="1800">
                    <a:solidFill>
                      <a:srgbClr val="FFFFFF"/>
                    </a:solidFill>
                  </a:defRPr>
                </a:pPr>
                <a:endParaRPr kumimoji="0" sz="1588"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pic>
            <p:nvPicPr>
              <p:cNvPr id="160" name="_-02.png">
                <a:extLst>
                  <a:ext uri="{FF2B5EF4-FFF2-40B4-BE49-F238E27FC236}">
                    <a16:creationId xmlns:a16="http://schemas.microsoft.com/office/drawing/2014/main" id="{AA187B39-01CA-3B4B-AEF2-D03C285E38E0}"/>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158" name="Shape 192">
              <a:extLst>
                <a:ext uri="{FF2B5EF4-FFF2-40B4-BE49-F238E27FC236}">
                  <a16:creationId xmlns:a16="http://schemas.microsoft.com/office/drawing/2014/main" id="{F97845B9-45D2-B24C-BB6A-C8407A0A45C7}"/>
                </a:ext>
              </a:extLst>
            </p:cNvPr>
            <p:cNvSpPr/>
            <p:nvPr/>
          </p:nvSpPr>
          <p:spPr>
            <a:xfrm>
              <a:off x="171673" y="707232"/>
              <a:ext cx="990398" cy="192289"/>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marL="0" marR="0" lvl="0" indent="0" algn="l" defTabSz="914400" rtl="0" eaLnBrk="0" fontAlgn="base" latinLnBrk="0" hangingPunct="0">
                <a:lnSpc>
                  <a:spcPct val="100000"/>
                </a:lnSpc>
                <a:spcBef>
                  <a:spcPct val="0"/>
                </a:spcBef>
                <a:spcAft>
                  <a:spcPct val="0"/>
                </a:spcAft>
                <a:buClrTx/>
                <a:buSzTx/>
                <a:buFontTx/>
                <a:buNone/>
                <a:tabLst/>
                <a:defRPr sz="1800" b="0">
                  <a:solidFill>
                    <a:srgbClr val="000000"/>
                  </a:solidFill>
                </a:defRPr>
              </a:pPr>
              <a:r>
                <a:rPr lang="en-US" sz="1200" b="0">
                  <a:solidFill>
                    <a:srgbClr val="000000"/>
                  </a:solidFill>
                </a:rPr>
                <a:t>Shipment Inc</a:t>
              </a:r>
              <a:endParaRPr kumimoji="0" sz="706" b="0" i="0" u="none" strike="noStrike" kern="1200" cap="none" spc="0" normalizeH="0" baseline="0" noProof="0">
                <a:ln>
                  <a:noFill/>
                </a:ln>
                <a:solidFill>
                  <a:srgbClr val="000000"/>
                </a:solidFill>
                <a:effectLst/>
                <a:uLnTx/>
                <a:uFillTx/>
                <a:latin typeface="Helvetica"/>
                <a:sym typeface="Helvetica"/>
              </a:endParaRPr>
            </a:p>
          </p:txBody>
        </p:sp>
      </p:grpSp>
      <p:cxnSp>
        <p:nvCxnSpPr>
          <p:cNvPr id="161" name="Elbow Connector 160">
            <a:extLst>
              <a:ext uri="{FF2B5EF4-FFF2-40B4-BE49-F238E27FC236}">
                <a16:creationId xmlns:a16="http://schemas.microsoft.com/office/drawing/2014/main" id="{D8F0EDCF-AAEC-9643-87C2-5527A9028FFA}"/>
              </a:ext>
            </a:extLst>
          </p:cNvPr>
          <p:cNvCxnSpPr>
            <a:cxnSpLocks/>
            <a:stCxn id="155" idx="2"/>
            <a:endCxn id="103" idx="0"/>
          </p:cNvCxnSpPr>
          <p:nvPr/>
        </p:nvCxnSpPr>
        <p:spPr>
          <a:xfrm rot="5400000">
            <a:off x="4286445" y="330860"/>
            <a:ext cx="332997" cy="2858335"/>
          </a:xfrm>
          <a:prstGeom prst="bentConnector3">
            <a:avLst>
              <a:gd name="adj1" fmla="val 50000"/>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2" name="TextBox 161">
            <a:extLst>
              <a:ext uri="{FF2B5EF4-FFF2-40B4-BE49-F238E27FC236}">
                <a16:creationId xmlns:a16="http://schemas.microsoft.com/office/drawing/2014/main" id="{433B11D6-9141-9E4D-908D-6DAA4B768CD5}"/>
              </a:ext>
            </a:extLst>
          </p:cNvPr>
          <p:cNvSpPr txBox="1"/>
          <p:nvPr/>
        </p:nvSpPr>
        <p:spPr>
          <a:xfrm>
            <a:off x="6673492" y="894508"/>
            <a:ext cx="1317990" cy="400110"/>
          </a:xfrm>
          <a:prstGeom prst="rect">
            <a:avLst/>
          </a:prstGeom>
          <a:noFill/>
        </p:spPr>
        <p:txBody>
          <a:bodyPr wrap="none" rtlCol="0">
            <a:spAutoFit/>
          </a:bodyPr>
          <a:lstStyle/>
          <a:p>
            <a:r>
              <a:rPr lang="en-US" sz="1000">
                <a:solidFill>
                  <a:schemeClr val="accent3">
                    <a:lumMod val="50000"/>
                  </a:schemeClr>
                </a:solidFill>
              </a:rPr>
              <a:t>Search Voyages</a:t>
            </a:r>
          </a:p>
          <a:p>
            <a:r>
              <a:rPr lang="en-US" sz="1000">
                <a:solidFill>
                  <a:schemeClr val="accent3">
                    <a:lumMod val="50000"/>
                  </a:schemeClr>
                </a:solidFill>
              </a:rPr>
              <a:t>Get Pending Orders</a:t>
            </a:r>
          </a:p>
        </p:txBody>
      </p:sp>
      <p:sp>
        <p:nvSpPr>
          <p:cNvPr id="165" name="Can 164">
            <a:extLst>
              <a:ext uri="{FF2B5EF4-FFF2-40B4-BE49-F238E27FC236}">
                <a16:creationId xmlns:a16="http://schemas.microsoft.com/office/drawing/2014/main" id="{0462C20F-907D-AE44-8D93-2091CB371891}"/>
              </a:ext>
            </a:extLst>
          </p:cNvPr>
          <p:cNvSpPr/>
          <p:nvPr/>
        </p:nvSpPr>
        <p:spPr>
          <a:xfrm rot="5400000">
            <a:off x="4296790" y="3690132"/>
            <a:ext cx="273544" cy="944849"/>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lang="en-US" sz="1100">
                <a:solidFill>
                  <a:srgbClr val="FFFFFF"/>
                </a:solidFill>
                <a:latin typeface="Arial"/>
              </a:rPr>
              <a:t>Containers</a:t>
            </a:r>
            <a:endParaRPr kumimoji="0" lang="en-US" sz="1100" b="0" i="0" u="none" strike="noStrike" kern="1200" cap="none" spc="0" normalizeH="0" baseline="0" noProof="0">
              <a:ln>
                <a:noFill/>
              </a:ln>
              <a:solidFill>
                <a:srgbClr val="FFFFFF"/>
              </a:solidFill>
              <a:effectLst/>
              <a:uLnTx/>
              <a:uFillTx/>
              <a:latin typeface="Arial"/>
              <a:ea typeface="+mn-ea"/>
              <a:cs typeface="+mn-cs"/>
            </a:endParaRPr>
          </a:p>
        </p:txBody>
      </p:sp>
      <p:cxnSp>
        <p:nvCxnSpPr>
          <p:cNvPr id="167" name="Elbow Connector 166">
            <a:extLst>
              <a:ext uri="{FF2B5EF4-FFF2-40B4-BE49-F238E27FC236}">
                <a16:creationId xmlns:a16="http://schemas.microsoft.com/office/drawing/2014/main" id="{30891931-2FEF-744A-A16F-D4E808E145A5}"/>
              </a:ext>
            </a:extLst>
          </p:cNvPr>
          <p:cNvCxnSpPr>
            <a:cxnSpLocks/>
            <a:stCxn id="65" idx="3"/>
            <a:endCxn id="16" idx="3"/>
          </p:cNvCxnSpPr>
          <p:nvPr/>
        </p:nvCxnSpPr>
        <p:spPr>
          <a:xfrm>
            <a:off x="3383250" y="2602645"/>
            <a:ext cx="1699654" cy="1249809"/>
          </a:xfrm>
          <a:prstGeom prst="bentConnector3">
            <a:avLst>
              <a:gd name="adj1" fmla="val 50000"/>
            </a:avLst>
          </a:prstGeom>
          <a:ln>
            <a:solidFill>
              <a:srgbClr val="7030A0"/>
            </a:solidFill>
            <a:prstDash val="sysDash"/>
            <a:headEnd type="triangle"/>
            <a:tailEnd type="non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53753ADA-5916-EC42-9C0A-2FD9CB43B637}"/>
              </a:ext>
            </a:extLst>
          </p:cNvPr>
          <p:cNvSpPr txBox="1"/>
          <p:nvPr/>
        </p:nvSpPr>
        <p:spPr>
          <a:xfrm>
            <a:off x="2245143" y="3157612"/>
            <a:ext cx="944489" cy="261610"/>
          </a:xfrm>
          <a:prstGeom prst="rect">
            <a:avLst/>
          </a:prstGeom>
          <a:noFill/>
        </p:spPr>
        <p:txBody>
          <a:bodyPr wrap="none" rtlCol="0">
            <a:spAutoFit/>
          </a:bodyPr>
          <a:lstStyle/>
          <a:p>
            <a:r>
              <a:rPr lang="en-US" sz="1050" dirty="0">
                <a:solidFill>
                  <a:schemeClr val="tx1">
                    <a:lumMod val="50000"/>
                  </a:schemeClr>
                </a:solidFill>
              </a:rPr>
              <a:t>orderEvents</a:t>
            </a:r>
          </a:p>
        </p:txBody>
      </p:sp>
      <p:sp>
        <p:nvSpPr>
          <p:cNvPr id="168" name="TextBox 167">
            <a:extLst>
              <a:ext uri="{FF2B5EF4-FFF2-40B4-BE49-F238E27FC236}">
                <a16:creationId xmlns:a16="http://schemas.microsoft.com/office/drawing/2014/main" id="{E85322FF-DBCE-B049-B813-798F9F171AFD}"/>
              </a:ext>
            </a:extLst>
          </p:cNvPr>
          <p:cNvSpPr txBox="1"/>
          <p:nvPr/>
        </p:nvSpPr>
        <p:spPr>
          <a:xfrm>
            <a:off x="3502346" y="2384013"/>
            <a:ext cx="814647" cy="253916"/>
          </a:xfrm>
          <a:prstGeom prst="rect">
            <a:avLst/>
          </a:prstGeom>
          <a:noFill/>
        </p:spPr>
        <p:txBody>
          <a:bodyPr wrap="none" rtlCol="0">
            <a:spAutoFit/>
          </a:bodyPr>
          <a:lstStyle/>
          <a:p>
            <a:r>
              <a:rPr lang="en-US" sz="1050" dirty="0">
                <a:solidFill>
                  <a:schemeClr val="tx1">
                    <a:lumMod val="50000"/>
                  </a:schemeClr>
                </a:solidFill>
              </a:rPr>
              <a:t>voyageEvt</a:t>
            </a:r>
          </a:p>
        </p:txBody>
      </p:sp>
      <p:cxnSp>
        <p:nvCxnSpPr>
          <p:cNvPr id="4" name="Straight Arrow Connector 3">
            <a:extLst>
              <a:ext uri="{FF2B5EF4-FFF2-40B4-BE49-F238E27FC236}">
                <a16:creationId xmlns:a16="http://schemas.microsoft.com/office/drawing/2014/main" id="{39CCE5FF-C997-462B-A29A-39156678F7D7}"/>
              </a:ext>
            </a:extLst>
          </p:cNvPr>
          <p:cNvCxnSpPr>
            <a:cxnSpLocks/>
            <a:endCxn id="138" idx="0"/>
          </p:cNvCxnSpPr>
          <p:nvPr/>
        </p:nvCxnSpPr>
        <p:spPr>
          <a:xfrm>
            <a:off x="6096000" y="1540839"/>
            <a:ext cx="15005" cy="416178"/>
          </a:xfrm>
          <a:prstGeom prst="straightConnector1">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73" name="Rounded Rectangle 72">
            <a:extLst>
              <a:ext uri="{FF2B5EF4-FFF2-40B4-BE49-F238E27FC236}">
                <a16:creationId xmlns:a16="http://schemas.microsoft.com/office/drawing/2014/main" id="{1A68B7F4-1C1C-F94D-868E-82229EB92566}"/>
              </a:ext>
            </a:extLst>
          </p:cNvPr>
          <p:cNvSpPr/>
          <p:nvPr/>
        </p:nvSpPr>
        <p:spPr>
          <a:xfrm>
            <a:off x="3974091" y="5172912"/>
            <a:ext cx="1486840" cy="633014"/>
          </a:xfrm>
          <a:prstGeom prst="roundRect">
            <a:avLst/>
          </a:prstGeom>
          <a:solidFill>
            <a:srgbClr val="FFC00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5596E6">
                    <a:lumMod val="50000"/>
                  </a:srgbClr>
                </a:solidFill>
                <a:effectLst/>
                <a:uLnTx/>
                <a:uFillTx/>
                <a:latin typeface="Arial"/>
                <a:ea typeface="+mn-ea"/>
                <a:cs typeface="+mn-cs"/>
              </a:rPr>
              <a:t>Reefer Container MS</a:t>
            </a:r>
          </a:p>
        </p:txBody>
      </p:sp>
      <p:grpSp>
        <p:nvGrpSpPr>
          <p:cNvPr id="74" name="Group 73">
            <a:extLst>
              <a:ext uri="{FF2B5EF4-FFF2-40B4-BE49-F238E27FC236}">
                <a16:creationId xmlns:a16="http://schemas.microsoft.com/office/drawing/2014/main" id="{73D1C2CD-AA58-E04F-856F-F44944D23BFC}"/>
              </a:ext>
            </a:extLst>
          </p:cNvPr>
          <p:cNvGrpSpPr/>
          <p:nvPr/>
        </p:nvGrpSpPr>
        <p:grpSpPr>
          <a:xfrm>
            <a:off x="3971658" y="4833228"/>
            <a:ext cx="835775" cy="355209"/>
            <a:chOff x="2605549" y="2273123"/>
            <a:chExt cx="835775" cy="355209"/>
          </a:xfrm>
        </p:grpSpPr>
        <p:grpSp>
          <p:nvGrpSpPr>
            <p:cNvPr id="75" name="Group 74">
              <a:extLst>
                <a:ext uri="{FF2B5EF4-FFF2-40B4-BE49-F238E27FC236}">
                  <a16:creationId xmlns:a16="http://schemas.microsoft.com/office/drawing/2014/main" id="{D6EC4EB8-AA77-474B-A2ED-55AB639F5DEE}"/>
                </a:ext>
              </a:extLst>
            </p:cNvPr>
            <p:cNvGrpSpPr/>
            <p:nvPr/>
          </p:nvGrpSpPr>
          <p:grpSpPr>
            <a:xfrm>
              <a:off x="2605549" y="2273123"/>
              <a:ext cx="253071" cy="355209"/>
              <a:chOff x="2605549" y="2282084"/>
              <a:chExt cx="253071" cy="355209"/>
            </a:xfrm>
          </p:grpSpPr>
          <p:sp>
            <p:nvSpPr>
              <p:cNvPr id="82" name="Oval 81">
                <a:extLst>
                  <a:ext uri="{FF2B5EF4-FFF2-40B4-BE49-F238E27FC236}">
                    <a16:creationId xmlns:a16="http://schemas.microsoft.com/office/drawing/2014/main" id="{36C8F10A-F036-474C-8CD1-F581F083FA37}"/>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cxnSp>
            <p:nvCxnSpPr>
              <p:cNvPr id="83" name="Straight Connector 82">
                <a:extLst>
                  <a:ext uri="{FF2B5EF4-FFF2-40B4-BE49-F238E27FC236}">
                    <a16:creationId xmlns:a16="http://schemas.microsoft.com/office/drawing/2014/main" id="{0210E7B5-A23C-A141-9CF6-2B64204CF9B4}"/>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76" name="Group 75">
              <a:extLst>
                <a:ext uri="{FF2B5EF4-FFF2-40B4-BE49-F238E27FC236}">
                  <a16:creationId xmlns:a16="http://schemas.microsoft.com/office/drawing/2014/main" id="{37A86744-2EFC-6343-B132-66675796A6DF}"/>
                </a:ext>
              </a:extLst>
            </p:cNvPr>
            <p:cNvGrpSpPr/>
            <p:nvPr/>
          </p:nvGrpSpPr>
          <p:grpSpPr>
            <a:xfrm>
              <a:off x="2901383" y="2273123"/>
              <a:ext cx="253071" cy="355209"/>
              <a:chOff x="2605549" y="2282084"/>
              <a:chExt cx="253071" cy="355209"/>
            </a:xfrm>
          </p:grpSpPr>
          <p:sp>
            <p:nvSpPr>
              <p:cNvPr id="80" name="Oval 79">
                <a:extLst>
                  <a:ext uri="{FF2B5EF4-FFF2-40B4-BE49-F238E27FC236}">
                    <a16:creationId xmlns:a16="http://schemas.microsoft.com/office/drawing/2014/main" id="{14079BFC-0545-4241-A77A-F76B2A9EFF48}"/>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cxnSp>
            <p:nvCxnSpPr>
              <p:cNvPr id="81" name="Straight Connector 80">
                <a:extLst>
                  <a:ext uri="{FF2B5EF4-FFF2-40B4-BE49-F238E27FC236}">
                    <a16:creationId xmlns:a16="http://schemas.microsoft.com/office/drawing/2014/main" id="{2EE9D409-BC89-7644-BC8B-69448A5A0D83}"/>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77" name="Group 76">
              <a:extLst>
                <a:ext uri="{FF2B5EF4-FFF2-40B4-BE49-F238E27FC236}">
                  <a16:creationId xmlns:a16="http://schemas.microsoft.com/office/drawing/2014/main" id="{C85E183F-F6FA-B44A-AF29-506A4A004D31}"/>
                </a:ext>
              </a:extLst>
            </p:cNvPr>
            <p:cNvGrpSpPr/>
            <p:nvPr/>
          </p:nvGrpSpPr>
          <p:grpSpPr>
            <a:xfrm>
              <a:off x="3188253" y="2273123"/>
              <a:ext cx="253071" cy="355209"/>
              <a:chOff x="2605549" y="2282084"/>
              <a:chExt cx="253071" cy="355209"/>
            </a:xfrm>
          </p:grpSpPr>
          <p:sp>
            <p:nvSpPr>
              <p:cNvPr id="78" name="Oval 77">
                <a:extLst>
                  <a:ext uri="{FF2B5EF4-FFF2-40B4-BE49-F238E27FC236}">
                    <a16:creationId xmlns:a16="http://schemas.microsoft.com/office/drawing/2014/main" id="{C91CD8A8-D6E2-6F47-8263-986CFE9507FE}"/>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cxnSp>
            <p:nvCxnSpPr>
              <p:cNvPr id="79" name="Straight Connector 78">
                <a:extLst>
                  <a:ext uri="{FF2B5EF4-FFF2-40B4-BE49-F238E27FC236}">
                    <a16:creationId xmlns:a16="http://schemas.microsoft.com/office/drawing/2014/main" id="{8FE350F2-24D2-3342-8549-2D5E47293353}"/>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cxnSp>
        <p:nvCxnSpPr>
          <p:cNvPr id="85" name="Elbow Connector 84">
            <a:extLst>
              <a:ext uri="{FF2B5EF4-FFF2-40B4-BE49-F238E27FC236}">
                <a16:creationId xmlns:a16="http://schemas.microsoft.com/office/drawing/2014/main" id="{A13E5493-CB43-154F-806A-04AD1AC5B3B6}"/>
              </a:ext>
            </a:extLst>
          </p:cNvPr>
          <p:cNvCxnSpPr>
            <a:cxnSpLocks/>
            <a:stCxn id="165" idx="3"/>
            <a:endCxn id="73" idx="1"/>
          </p:cNvCxnSpPr>
          <p:nvPr/>
        </p:nvCxnSpPr>
        <p:spPr>
          <a:xfrm rot="10800000" flipH="1" flipV="1">
            <a:off x="3961137" y="4162557"/>
            <a:ext cx="12953" cy="1326862"/>
          </a:xfrm>
          <a:prstGeom prst="bentConnector3">
            <a:avLst>
              <a:gd name="adj1" fmla="val -1664842"/>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8" name="Elbow Connector 87">
            <a:extLst>
              <a:ext uri="{FF2B5EF4-FFF2-40B4-BE49-F238E27FC236}">
                <a16:creationId xmlns:a16="http://schemas.microsoft.com/office/drawing/2014/main" id="{3B26FFB9-053C-604C-8906-F4AEE86E2E51}"/>
              </a:ext>
            </a:extLst>
          </p:cNvPr>
          <p:cNvCxnSpPr>
            <a:cxnSpLocks/>
            <a:stCxn id="73" idx="3"/>
            <a:endCxn id="165" idx="0"/>
          </p:cNvCxnSpPr>
          <p:nvPr/>
        </p:nvCxnSpPr>
        <p:spPr>
          <a:xfrm flipH="1" flipV="1">
            <a:off x="4837601" y="4162557"/>
            <a:ext cx="623330" cy="1326862"/>
          </a:xfrm>
          <a:prstGeom prst="bentConnector3">
            <a:avLst>
              <a:gd name="adj1" fmla="val -36674"/>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4" name="Can 93">
            <a:extLst>
              <a:ext uri="{FF2B5EF4-FFF2-40B4-BE49-F238E27FC236}">
                <a16:creationId xmlns:a16="http://schemas.microsoft.com/office/drawing/2014/main" id="{04C99788-53C7-614F-B877-503F579A3671}"/>
              </a:ext>
            </a:extLst>
          </p:cNvPr>
          <p:cNvSpPr/>
          <p:nvPr/>
        </p:nvSpPr>
        <p:spPr>
          <a:xfrm flipH="1">
            <a:off x="5036030" y="5615692"/>
            <a:ext cx="870989" cy="615251"/>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Arial"/>
                <a:ea typeface="+mn-ea"/>
                <a:cs typeface="+mn-cs"/>
              </a:rPr>
              <a:t>containers</a:t>
            </a:r>
          </a:p>
        </p:txBody>
      </p:sp>
      <p:sp>
        <p:nvSpPr>
          <p:cNvPr id="86" name="Rounded Rectangle 85">
            <a:extLst>
              <a:ext uri="{FF2B5EF4-FFF2-40B4-BE49-F238E27FC236}">
                <a16:creationId xmlns:a16="http://schemas.microsoft.com/office/drawing/2014/main" id="{5C815214-B794-EB4F-9096-9066E720139D}"/>
              </a:ext>
            </a:extLst>
          </p:cNvPr>
          <p:cNvSpPr/>
          <p:nvPr/>
        </p:nvSpPr>
        <p:spPr>
          <a:xfrm>
            <a:off x="8540300" y="2888396"/>
            <a:ext cx="1406558" cy="393560"/>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1" u="none" strike="noStrike" kern="0" cap="none" spc="0" normalizeH="0" baseline="0" noProof="0" dirty="0">
                <a:ln>
                  <a:noFill/>
                </a:ln>
                <a:solidFill>
                  <a:srgbClr val="000000"/>
                </a:solidFill>
                <a:effectLst/>
                <a:uLnTx/>
                <a:uFillTx/>
                <a:latin typeface="Calibri"/>
                <a:ea typeface="Calibri"/>
                <a:cs typeface="Calibri"/>
                <a:sym typeface="Calibri"/>
              </a:rPr>
              <a:t>Anomaly detection</a:t>
            </a:r>
          </a:p>
        </p:txBody>
      </p:sp>
      <p:sp>
        <p:nvSpPr>
          <p:cNvPr id="87" name="Can 86">
            <a:extLst>
              <a:ext uri="{FF2B5EF4-FFF2-40B4-BE49-F238E27FC236}">
                <a16:creationId xmlns:a16="http://schemas.microsoft.com/office/drawing/2014/main" id="{6B44869E-7DDA-DC47-80B0-2C2538B2FE7A}"/>
              </a:ext>
            </a:extLst>
          </p:cNvPr>
          <p:cNvSpPr/>
          <p:nvPr/>
        </p:nvSpPr>
        <p:spPr>
          <a:xfrm rot="5400000">
            <a:off x="10149626" y="3394847"/>
            <a:ext cx="273544" cy="944849"/>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lang="en-US" sz="1100" dirty="0">
                <a:solidFill>
                  <a:srgbClr val="FFFFFF"/>
                </a:solidFill>
                <a:latin typeface="Arial"/>
              </a:rPr>
              <a:t>containers</a:t>
            </a:r>
            <a:endParaRPr kumimoji="0" lang="en-US" sz="1100" b="0" i="0" u="none" strike="noStrike" kern="1200" cap="none" spc="0" normalizeH="0" baseline="0" noProof="0" dirty="0">
              <a:ln>
                <a:noFill/>
              </a:ln>
              <a:solidFill>
                <a:srgbClr val="FFFFFF"/>
              </a:solidFill>
              <a:effectLst/>
              <a:uLnTx/>
              <a:uFillTx/>
              <a:latin typeface="Arial"/>
              <a:ea typeface="+mn-ea"/>
              <a:cs typeface="+mn-cs"/>
            </a:endParaRPr>
          </a:p>
        </p:txBody>
      </p:sp>
      <p:cxnSp>
        <p:nvCxnSpPr>
          <p:cNvPr id="89" name="Elbow Connector 88">
            <a:extLst>
              <a:ext uri="{FF2B5EF4-FFF2-40B4-BE49-F238E27FC236}">
                <a16:creationId xmlns:a16="http://schemas.microsoft.com/office/drawing/2014/main" id="{00F0D7D6-9A62-7648-8C79-1D4884C724AD}"/>
              </a:ext>
            </a:extLst>
          </p:cNvPr>
          <p:cNvCxnSpPr>
            <a:cxnSpLocks/>
            <a:endCxn id="86" idx="1"/>
          </p:cNvCxnSpPr>
          <p:nvPr/>
        </p:nvCxnSpPr>
        <p:spPr>
          <a:xfrm rot="16200000" flipV="1">
            <a:off x="8132168" y="3493309"/>
            <a:ext cx="841777" cy="25511"/>
          </a:xfrm>
          <a:prstGeom prst="bentConnector4">
            <a:avLst>
              <a:gd name="adj1" fmla="val 38312"/>
              <a:gd name="adj2" fmla="val 996084"/>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0" name="Elbow Connector 89">
            <a:extLst>
              <a:ext uri="{FF2B5EF4-FFF2-40B4-BE49-F238E27FC236}">
                <a16:creationId xmlns:a16="http://schemas.microsoft.com/office/drawing/2014/main" id="{A10C860F-58BF-B247-B188-C231CFE538BD}"/>
              </a:ext>
            </a:extLst>
          </p:cNvPr>
          <p:cNvCxnSpPr>
            <a:cxnSpLocks/>
            <a:stCxn id="86" idx="3"/>
            <a:endCxn id="87" idx="2"/>
          </p:cNvCxnSpPr>
          <p:nvPr/>
        </p:nvCxnSpPr>
        <p:spPr>
          <a:xfrm>
            <a:off x="9946858" y="3085176"/>
            <a:ext cx="339540" cy="645324"/>
          </a:xfrm>
          <a:prstGeom prst="bentConnector2">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91" name="Group 90">
            <a:extLst>
              <a:ext uri="{FF2B5EF4-FFF2-40B4-BE49-F238E27FC236}">
                <a16:creationId xmlns:a16="http://schemas.microsoft.com/office/drawing/2014/main" id="{43EFEC7A-01EA-E543-89E2-82D6AB66636E}"/>
              </a:ext>
            </a:extLst>
          </p:cNvPr>
          <p:cNvGrpSpPr/>
          <p:nvPr/>
        </p:nvGrpSpPr>
        <p:grpSpPr>
          <a:xfrm>
            <a:off x="712136" y="5814154"/>
            <a:ext cx="532461" cy="184666"/>
            <a:chOff x="2605549" y="2273123"/>
            <a:chExt cx="835775" cy="355209"/>
          </a:xfrm>
        </p:grpSpPr>
        <p:grpSp>
          <p:nvGrpSpPr>
            <p:cNvPr id="92" name="Group 91">
              <a:extLst>
                <a:ext uri="{FF2B5EF4-FFF2-40B4-BE49-F238E27FC236}">
                  <a16:creationId xmlns:a16="http://schemas.microsoft.com/office/drawing/2014/main" id="{B23C3CE0-D5AA-D347-8251-781079AE1F10}"/>
                </a:ext>
              </a:extLst>
            </p:cNvPr>
            <p:cNvGrpSpPr/>
            <p:nvPr/>
          </p:nvGrpSpPr>
          <p:grpSpPr>
            <a:xfrm>
              <a:off x="2605549" y="2273123"/>
              <a:ext cx="253071" cy="355209"/>
              <a:chOff x="2605549" y="2282084"/>
              <a:chExt cx="253071" cy="355209"/>
            </a:xfrm>
          </p:grpSpPr>
          <p:sp>
            <p:nvSpPr>
              <p:cNvPr id="112" name="Oval 111">
                <a:extLst>
                  <a:ext uri="{FF2B5EF4-FFF2-40B4-BE49-F238E27FC236}">
                    <a16:creationId xmlns:a16="http://schemas.microsoft.com/office/drawing/2014/main" id="{4E2B687A-DFBC-7340-B029-A61DCE1CE450}"/>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cxnSp>
            <p:nvCxnSpPr>
              <p:cNvPr id="113" name="Straight Connector 112">
                <a:extLst>
                  <a:ext uri="{FF2B5EF4-FFF2-40B4-BE49-F238E27FC236}">
                    <a16:creationId xmlns:a16="http://schemas.microsoft.com/office/drawing/2014/main" id="{CACB46D4-E246-9849-9187-029209BDEE57}"/>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93" name="Group 92">
              <a:extLst>
                <a:ext uri="{FF2B5EF4-FFF2-40B4-BE49-F238E27FC236}">
                  <a16:creationId xmlns:a16="http://schemas.microsoft.com/office/drawing/2014/main" id="{BAC419EF-D123-E245-A49F-27F46F3D1F38}"/>
                </a:ext>
              </a:extLst>
            </p:cNvPr>
            <p:cNvGrpSpPr/>
            <p:nvPr/>
          </p:nvGrpSpPr>
          <p:grpSpPr>
            <a:xfrm>
              <a:off x="2901383" y="2273123"/>
              <a:ext cx="253071" cy="355209"/>
              <a:chOff x="2605549" y="2282084"/>
              <a:chExt cx="253071" cy="355209"/>
            </a:xfrm>
          </p:grpSpPr>
          <p:sp>
            <p:nvSpPr>
              <p:cNvPr id="110" name="Oval 109">
                <a:extLst>
                  <a:ext uri="{FF2B5EF4-FFF2-40B4-BE49-F238E27FC236}">
                    <a16:creationId xmlns:a16="http://schemas.microsoft.com/office/drawing/2014/main" id="{F5065611-7A90-404B-8ED0-C61CA33BC397}"/>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cxnSp>
            <p:nvCxnSpPr>
              <p:cNvPr id="111" name="Straight Connector 110">
                <a:extLst>
                  <a:ext uri="{FF2B5EF4-FFF2-40B4-BE49-F238E27FC236}">
                    <a16:creationId xmlns:a16="http://schemas.microsoft.com/office/drawing/2014/main" id="{CD427EF4-8FC5-304B-8CF2-D94CEE5CA90F}"/>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95" name="Group 94">
              <a:extLst>
                <a:ext uri="{FF2B5EF4-FFF2-40B4-BE49-F238E27FC236}">
                  <a16:creationId xmlns:a16="http://schemas.microsoft.com/office/drawing/2014/main" id="{2411C4CC-CD37-1E47-842E-D88D1B7B3C21}"/>
                </a:ext>
              </a:extLst>
            </p:cNvPr>
            <p:cNvGrpSpPr/>
            <p:nvPr/>
          </p:nvGrpSpPr>
          <p:grpSpPr>
            <a:xfrm>
              <a:off x="3188253" y="2273123"/>
              <a:ext cx="253071" cy="355209"/>
              <a:chOff x="2605549" y="2282084"/>
              <a:chExt cx="253071" cy="355209"/>
            </a:xfrm>
          </p:grpSpPr>
          <p:sp>
            <p:nvSpPr>
              <p:cNvPr id="97" name="Oval 96">
                <a:extLst>
                  <a:ext uri="{FF2B5EF4-FFF2-40B4-BE49-F238E27FC236}">
                    <a16:creationId xmlns:a16="http://schemas.microsoft.com/office/drawing/2014/main" id="{3719600D-C389-A441-9255-2F6EBD6F29CE}"/>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cxnSp>
            <p:nvCxnSpPr>
              <p:cNvPr id="98" name="Straight Connector 97">
                <a:extLst>
                  <a:ext uri="{FF2B5EF4-FFF2-40B4-BE49-F238E27FC236}">
                    <a16:creationId xmlns:a16="http://schemas.microsoft.com/office/drawing/2014/main" id="{C1CC94CE-49D4-2C40-8CB6-29C803586167}"/>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3" name="TextBox 2">
            <a:extLst>
              <a:ext uri="{FF2B5EF4-FFF2-40B4-BE49-F238E27FC236}">
                <a16:creationId xmlns:a16="http://schemas.microsoft.com/office/drawing/2014/main" id="{E7CD1E77-1DC8-A543-B3A9-B037D1B5A26A}"/>
              </a:ext>
            </a:extLst>
          </p:cNvPr>
          <p:cNvSpPr txBox="1"/>
          <p:nvPr/>
        </p:nvSpPr>
        <p:spPr>
          <a:xfrm>
            <a:off x="1281164" y="5750894"/>
            <a:ext cx="671979" cy="369332"/>
          </a:xfrm>
          <a:prstGeom prst="rect">
            <a:avLst/>
          </a:prstGeom>
          <a:noFill/>
        </p:spPr>
        <p:txBody>
          <a:bodyPr wrap="none" rtlCol="0">
            <a:spAutoFit/>
          </a:bodyPr>
          <a:lstStyle/>
          <a:p>
            <a:r>
              <a:rPr lang="en-US" dirty="0"/>
              <a:t>APIs</a:t>
            </a:r>
          </a:p>
        </p:txBody>
      </p:sp>
      <p:sp>
        <p:nvSpPr>
          <p:cNvPr id="114" name="Can 113">
            <a:extLst>
              <a:ext uri="{FF2B5EF4-FFF2-40B4-BE49-F238E27FC236}">
                <a16:creationId xmlns:a16="http://schemas.microsoft.com/office/drawing/2014/main" id="{FB6F9F1F-6766-6944-8513-530A24B7BE95}"/>
              </a:ext>
            </a:extLst>
          </p:cNvPr>
          <p:cNvSpPr/>
          <p:nvPr/>
        </p:nvSpPr>
        <p:spPr>
          <a:xfrm rot="5400000">
            <a:off x="7931104" y="3416587"/>
            <a:ext cx="273544" cy="944849"/>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lang="en-US" sz="1100" dirty="0">
                <a:solidFill>
                  <a:srgbClr val="FFFFFF"/>
                </a:solidFill>
                <a:latin typeface="Arial"/>
              </a:rPr>
              <a:t>telemetries</a:t>
            </a:r>
            <a:endParaRPr kumimoji="0" lang="en-US" sz="1100" b="0" i="0" u="none" strike="noStrike" kern="1200" cap="none" spc="0" normalizeH="0" baseline="0" noProof="0" dirty="0">
              <a:ln>
                <a:noFill/>
              </a:ln>
              <a:solidFill>
                <a:srgbClr val="FFFFFF"/>
              </a:solidFill>
              <a:effectLst/>
              <a:uLnTx/>
              <a:uFillTx/>
              <a:latin typeface="Arial"/>
              <a:ea typeface="+mn-ea"/>
              <a:cs typeface="+mn-cs"/>
            </a:endParaRPr>
          </a:p>
        </p:txBody>
      </p:sp>
      <p:cxnSp>
        <p:nvCxnSpPr>
          <p:cNvPr id="115" name="Elbow Connector 114">
            <a:extLst>
              <a:ext uri="{FF2B5EF4-FFF2-40B4-BE49-F238E27FC236}">
                <a16:creationId xmlns:a16="http://schemas.microsoft.com/office/drawing/2014/main" id="{F40DAE0E-7182-A541-9752-0DCB515AE39C}"/>
              </a:ext>
            </a:extLst>
          </p:cNvPr>
          <p:cNvCxnSpPr>
            <a:cxnSpLocks/>
            <a:stCxn id="165" idx="2"/>
            <a:endCxn id="67" idx="1"/>
          </p:cNvCxnSpPr>
          <p:nvPr/>
        </p:nvCxnSpPr>
        <p:spPr>
          <a:xfrm rot="5400000" flipH="1" flipV="1">
            <a:off x="4062275" y="3052030"/>
            <a:ext cx="1345043" cy="602468"/>
          </a:xfrm>
          <a:prstGeom prst="bentConnector2">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971039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4FC843-CBA3-204A-9087-239C7E4B548E}"/>
              </a:ext>
            </a:extLst>
          </p:cNvPr>
          <p:cNvSpPr>
            <a:spLocks noGrp="1"/>
          </p:cNvSpPr>
          <p:nvPr>
            <p:ph type="title"/>
          </p:nvPr>
        </p:nvSpPr>
        <p:spPr>
          <a:xfrm>
            <a:off x="752055" y="122949"/>
            <a:ext cx="10515600" cy="530028"/>
          </a:xfrm>
        </p:spPr>
        <p:txBody>
          <a:bodyPr>
            <a:normAutofit/>
          </a:bodyPr>
          <a:lstStyle/>
          <a:p>
            <a:r>
              <a:rPr lang="en-US" dirty="0"/>
              <a:t>Reefer Container - HL</a:t>
            </a:r>
          </a:p>
        </p:txBody>
      </p:sp>
      <p:sp>
        <p:nvSpPr>
          <p:cNvPr id="29" name="TextBox 28">
            <a:extLst>
              <a:ext uri="{FF2B5EF4-FFF2-40B4-BE49-F238E27FC236}">
                <a16:creationId xmlns:a16="http://schemas.microsoft.com/office/drawing/2014/main" id="{D4CE82CF-6F46-6748-86B5-F117DC500DBB}"/>
              </a:ext>
            </a:extLst>
          </p:cNvPr>
          <p:cNvSpPr txBox="1"/>
          <p:nvPr/>
        </p:nvSpPr>
        <p:spPr>
          <a:xfrm>
            <a:off x="2468306" y="3709831"/>
            <a:ext cx="583814" cy="261610"/>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orders</a:t>
            </a:r>
          </a:p>
        </p:txBody>
      </p:sp>
      <p:sp>
        <p:nvSpPr>
          <p:cNvPr id="30" name="TextBox 29">
            <a:extLst>
              <a:ext uri="{FF2B5EF4-FFF2-40B4-BE49-F238E27FC236}">
                <a16:creationId xmlns:a16="http://schemas.microsoft.com/office/drawing/2014/main" id="{4BDB9D8B-9CD0-B042-9B87-1A6294E48837}"/>
              </a:ext>
            </a:extLst>
          </p:cNvPr>
          <p:cNvSpPr txBox="1"/>
          <p:nvPr/>
        </p:nvSpPr>
        <p:spPr>
          <a:xfrm>
            <a:off x="4270482" y="3684526"/>
            <a:ext cx="710451" cy="261610"/>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voyages</a:t>
            </a:r>
          </a:p>
        </p:txBody>
      </p:sp>
      <p:cxnSp>
        <p:nvCxnSpPr>
          <p:cNvPr id="35" name="Elbow Connector 34">
            <a:extLst>
              <a:ext uri="{FF2B5EF4-FFF2-40B4-BE49-F238E27FC236}">
                <a16:creationId xmlns:a16="http://schemas.microsoft.com/office/drawing/2014/main" id="{F7243C91-2809-4245-BA12-9F7F828FDB65}"/>
              </a:ext>
            </a:extLst>
          </p:cNvPr>
          <p:cNvCxnSpPr>
            <a:cxnSpLocks/>
            <a:stCxn id="67" idx="2"/>
            <a:endCxn id="129" idx="0"/>
          </p:cNvCxnSpPr>
          <p:nvPr/>
        </p:nvCxnSpPr>
        <p:spPr>
          <a:xfrm rot="5400000">
            <a:off x="5021686" y="2400926"/>
            <a:ext cx="1319485" cy="1596264"/>
          </a:xfrm>
          <a:prstGeom prst="bentConnector3">
            <a:avLst>
              <a:gd name="adj1" fmla="val 50000"/>
            </a:avLst>
          </a:prstGeom>
          <a:ln>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65" name="Rounded Rectangle 64">
            <a:extLst>
              <a:ext uri="{FF2B5EF4-FFF2-40B4-BE49-F238E27FC236}">
                <a16:creationId xmlns:a16="http://schemas.microsoft.com/office/drawing/2014/main" id="{C7634129-FFCA-6648-B1AF-434E76B9DB9B}"/>
              </a:ext>
            </a:extLst>
          </p:cNvPr>
          <p:cNvSpPr/>
          <p:nvPr/>
        </p:nvSpPr>
        <p:spPr>
          <a:xfrm>
            <a:off x="2035537" y="1820753"/>
            <a:ext cx="1486840" cy="633014"/>
          </a:xfrm>
          <a:prstGeom prst="roundRect">
            <a:avLst/>
          </a:prstGeom>
          <a:solidFill>
            <a:srgbClr val="FFC00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5596E6">
                    <a:lumMod val="50000"/>
                  </a:srgbClr>
                </a:solidFill>
                <a:effectLst/>
                <a:uLnTx/>
                <a:uFillTx/>
                <a:latin typeface="Arial"/>
                <a:ea typeface="+mn-ea"/>
                <a:cs typeface="+mn-cs"/>
              </a:rPr>
              <a:t>Orders </a:t>
            </a:r>
          </a:p>
          <a:p>
            <a:pPr marL="0" marR="0" lvl="0" indent="0" algn="ctr" defTabSz="914400" rtl="0" eaLnBrk="0" fontAlgn="base" latinLnBrk="0" hangingPunct="0">
              <a:lnSpc>
                <a:spcPct val="100000"/>
              </a:lnSpc>
              <a:spcBef>
                <a:spcPct val="0"/>
              </a:spcBef>
              <a:spcAft>
                <a:spcPct val="0"/>
              </a:spcAft>
              <a:buClrTx/>
              <a:buSzTx/>
              <a:buFontTx/>
              <a:buNone/>
              <a:tabLst/>
              <a:defRPr/>
            </a:pPr>
            <a:r>
              <a:rPr lang="en-US" sz="1200" dirty="0">
                <a:solidFill>
                  <a:srgbClr val="5596E6">
                    <a:lumMod val="50000"/>
                  </a:srgbClr>
                </a:solidFill>
                <a:latin typeface="Arial"/>
              </a:rPr>
              <a:t>Query </a:t>
            </a:r>
            <a:r>
              <a:rPr kumimoji="0" lang="en-US" sz="1200" b="0" i="0" u="none" strike="noStrike" kern="1200" cap="none" spc="0" normalizeH="0" baseline="0" noProof="0" dirty="0">
                <a:ln>
                  <a:noFill/>
                </a:ln>
                <a:solidFill>
                  <a:srgbClr val="5596E6">
                    <a:lumMod val="50000"/>
                  </a:srgbClr>
                </a:solidFill>
                <a:effectLst/>
                <a:uLnTx/>
                <a:uFillTx/>
                <a:latin typeface="Arial"/>
                <a:ea typeface="+mn-ea"/>
                <a:cs typeface="+mn-cs"/>
              </a:rPr>
              <a:t>MS</a:t>
            </a:r>
          </a:p>
        </p:txBody>
      </p:sp>
      <p:sp>
        <p:nvSpPr>
          <p:cNvPr id="67" name="Rounded Rectangle 66">
            <a:extLst>
              <a:ext uri="{FF2B5EF4-FFF2-40B4-BE49-F238E27FC236}">
                <a16:creationId xmlns:a16="http://schemas.microsoft.com/office/drawing/2014/main" id="{39092F40-1721-7149-BC7B-DFE33AEC7E53}"/>
              </a:ext>
            </a:extLst>
          </p:cNvPr>
          <p:cNvSpPr/>
          <p:nvPr/>
        </p:nvSpPr>
        <p:spPr>
          <a:xfrm>
            <a:off x="5736141" y="1820753"/>
            <a:ext cx="1486837" cy="718563"/>
          </a:xfrm>
          <a:prstGeom prst="roundRect">
            <a:avLst/>
          </a:prstGeom>
          <a:solidFill>
            <a:srgbClr val="FFC00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5596E6">
                    <a:lumMod val="50000"/>
                  </a:srgbClr>
                </a:solidFill>
                <a:effectLst/>
                <a:uLnTx/>
                <a:uFillTx/>
                <a:latin typeface="Arial"/>
                <a:ea typeface="+mn-ea"/>
                <a:cs typeface="+mn-cs"/>
              </a:rPr>
              <a:t>Voyages</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5596E6">
                    <a:lumMod val="50000"/>
                  </a:srgbClr>
                </a:solidFill>
                <a:effectLst/>
                <a:uLnTx/>
                <a:uFillTx/>
                <a:latin typeface="Arial"/>
                <a:ea typeface="+mn-ea"/>
                <a:cs typeface="+mn-cs"/>
              </a:rPr>
              <a:t> MS</a:t>
            </a:r>
          </a:p>
        </p:txBody>
      </p:sp>
      <p:cxnSp>
        <p:nvCxnSpPr>
          <p:cNvPr id="96" name="Elbow Connector 95">
            <a:extLst>
              <a:ext uri="{FF2B5EF4-FFF2-40B4-BE49-F238E27FC236}">
                <a16:creationId xmlns:a16="http://schemas.microsoft.com/office/drawing/2014/main" id="{46E8A0B6-0C4A-4B4D-9770-7DF204ECD572}"/>
              </a:ext>
            </a:extLst>
          </p:cNvPr>
          <p:cNvCxnSpPr>
            <a:cxnSpLocks/>
            <a:stCxn id="113" idx="2"/>
            <a:endCxn id="130" idx="0"/>
          </p:cNvCxnSpPr>
          <p:nvPr/>
        </p:nvCxnSpPr>
        <p:spPr>
          <a:xfrm rot="16200000" flipH="1">
            <a:off x="944230" y="2548553"/>
            <a:ext cx="1405034" cy="1215462"/>
          </a:xfrm>
          <a:prstGeom prst="bentConnector3">
            <a:avLst>
              <a:gd name="adj1" fmla="val 50000"/>
            </a:avLst>
          </a:prstGeom>
          <a:ln>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99" name="Group 98">
            <a:extLst>
              <a:ext uri="{FF2B5EF4-FFF2-40B4-BE49-F238E27FC236}">
                <a16:creationId xmlns:a16="http://schemas.microsoft.com/office/drawing/2014/main" id="{D3E3FD48-EFD7-6548-8CF4-5147F3FBF851}"/>
              </a:ext>
            </a:extLst>
          </p:cNvPr>
          <p:cNvGrpSpPr/>
          <p:nvPr/>
        </p:nvGrpSpPr>
        <p:grpSpPr>
          <a:xfrm>
            <a:off x="2453662" y="1465544"/>
            <a:ext cx="835775" cy="355209"/>
            <a:chOff x="2605549" y="2273123"/>
            <a:chExt cx="835775" cy="355209"/>
          </a:xfrm>
        </p:grpSpPr>
        <p:grpSp>
          <p:nvGrpSpPr>
            <p:cNvPr id="100" name="Group 99">
              <a:extLst>
                <a:ext uri="{FF2B5EF4-FFF2-40B4-BE49-F238E27FC236}">
                  <a16:creationId xmlns:a16="http://schemas.microsoft.com/office/drawing/2014/main" id="{DB2B32ED-EDB4-0840-88C6-4E2BB81DAB2F}"/>
                </a:ext>
              </a:extLst>
            </p:cNvPr>
            <p:cNvGrpSpPr/>
            <p:nvPr/>
          </p:nvGrpSpPr>
          <p:grpSpPr>
            <a:xfrm>
              <a:off x="2605549" y="2273123"/>
              <a:ext cx="253071" cy="355209"/>
              <a:chOff x="2605549" y="2282084"/>
              <a:chExt cx="253071" cy="355209"/>
            </a:xfrm>
          </p:grpSpPr>
          <p:sp>
            <p:nvSpPr>
              <p:cNvPr id="107" name="Oval 106">
                <a:extLst>
                  <a:ext uri="{FF2B5EF4-FFF2-40B4-BE49-F238E27FC236}">
                    <a16:creationId xmlns:a16="http://schemas.microsoft.com/office/drawing/2014/main" id="{EDAF1749-990A-A044-ABF3-78F12ABBFF18}"/>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cxnSp>
            <p:nvCxnSpPr>
              <p:cNvPr id="108" name="Straight Connector 107">
                <a:extLst>
                  <a:ext uri="{FF2B5EF4-FFF2-40B4-BE49-F238E27FC236}">
                    <a16:creationId xmlns:a16="http://schemas.microsoft.com/office/drawing/2014/main" id="{B8A95824-2AB0-D241-ABDF-AF15A2CF3DC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01" name="Group 100">
              <a:extLst>
                <a:ext uri="{FF2B5EF4-FFF2-40B4-BE49-F238E27FC236}">
                  <a16:creationId xmlns:a16="http://schemas.microsoft.com/office/drawing/2014/main" id="{D76E18D9-5FCE-FE4D-8EB5-5A3E42CFE485}"/>
                </a:ext>
              </a:extLst>
            </p:cNvPr>
            <p:cNvGrpSpPr/>
            <p:nvPr/>
          </p:nvGrpSpPr>
          <p:grpSpPr>
            <a:xfrm>
              <a:off x="2901383" y="2273123"/>
              <a:ext cx="253071" cy="355209"/>
              <a:chOff x="2605549" y="2282084"/>
              <a:chExt cx="253071" cy="355209"/>
            </a:xfrm>
          </p:grpSpPr>
          <p:sp>
            <p:nvSpPr>
              <p:cNvPr id="105" name="Oval 104">
                <a:extLst>
                  <a:ext uri="{FF2B5EF4-FFF2-40B4-BE49-F238E27FC236}">
                    <a16:creationId xmlns:a16="http://schemas.microsoft.com/office/drawing/2014/main" id="{384FB957-0C72-1C4A-8145-A1DB2978E3AB}"/>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cxnSp>
            <p:nvCxnSpPr>
              <p:cNvPr id="106" name="Straight Connector 105">
                <a:extLst>
                  <a:ext uri="{FF2B5EF4-FFF2-40B4-BE49-F238E27FC236}">
                    <a16:creationId xmlns:a16="http://schemas.microsoft.com/office/drawing/2014/main" id="{6E776FEF-3FF5-1E43-9E54-9DB26086533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02" name="Group 101">
              <a:extLst>
                <a:ext uri="{FF2B5EF4-FFF2-40B4-BE49-F238E27FC236}">
                  <a16:creationId xmlns:a16="http://schemas.microsoft.com/office/drawing/2014/main" id="{33750224-19D3-9B4E-9CC3-C0DE61BFA266}"/>
                </a:ext>
              </a:extLst>
            </p:cNvPr>
            <p:cNvGrpSpPr/>
            <p:nvPr/>
          </p:nvGrpSpPr>
          <p:grpSpPr>
            <a:xfrm>
              <a:off x="3188253" y="2273123"/>
              <a:ext cx="253071" cy="355209"/>
              <a:chOff x="2605549" y="2282084"/>
              <a:chExt cx="253071" cy="355209"/>
            </a:xfrm>
          </p:grpSpPr>
          <p:sp>
            <p:nvSpPr>
              <p:cNvPr id="103" name="Oval 102">
                <a:extLst>
                  <a:ext uri="{FF2B5EF4-FFF2-40B4-BE49-F238E27FC236}">
                    <a16:creationId xmlns:a16="http://schemas.microsoft.com/office/drawing/2014/main" id="{D7794EE4-A195-D641-A327-3705B4864F62}"/>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cxnSp>
            <p:nvCxnSpPr>
              <p:cNvPr id="104" name="Straight Connector 103">
                <a:extLst>
                  <a:ext uri="{FF2B5EF4-FFF2-40B4-BE49-F238E27FC236}">
                    <a16:creationId xmlns:a16="http://schemas.microsoft.com/office/drawing/2014/main" id="{2B9F1B9C-5C76-EA46-9DE2-1B8FCC3E74C8}"/>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grpSp>
        <p:nvGrpSpPr>
          <p:cNvPr id="134" name="Group 133">
            <a:extLst>
              <a:ext uri="{FF2B5EF4-FFF2-40B4-BE49-F238E27FC236}">
                <a16:creationId xmlns:a16="http://schemas.microsoft.com/office/drawing/2014/main" id="{7F0FE88C-7CBF-5843-BBB9-A9E88E369BC3}"/>
              </a:ext>
            </a:extLst>
          </p:cNvPr>
          <p:cNvGrpSpPr/>
          <p:nvPr/>
        </p:nvGrpSpPr>
        <p:grpSpPr>
          <a:xfrm>
            <a:off x="6120497" y="1465544"/>
            <a:ext cx="835775" cy="355209"/>
            <a:chOff x="2605549" y="2273123"/>
            <a:chExt cx="835775" cy="355209"/>
          </a:xfrm>
        </p:grpSpPr>
        <p:grpSp>
          <p:nvGrpSpPr>
            <p:cNvPr id="135" name="Group 134">
              <a:extLst>
                <a:ext uri="{FF2B5EF4-FFF2-40B4-BE49-F238E27FC236}">
                  <a16:creationId xmlns:a16="http://schemas.microsoft.com/office/drawing/2014/main" id="{F9E32636-BAB3-A14F-BFF1-9FF5168EE1F0}"/>
                </a:ext>
              </a:extLst>
            </p:cNvPr>
            <p:cNvGrpSpPr/>
            <p:nvPr/>
          </p:nvGrpSpPr>
          <p:grpSpPr>
            <a:xfrm>
              <a:off x="2605549" y="2273123"/>
              <a:ext cx="253071" cy="355209"/>
              <a:chOff x="2605549" y="2282084"/>
              <a:chExt cx="253071" cy="355209"/>
            </a:xfrm>
          </p:grpSpPr>
          <p:sp>
            <p:nvSpPr>
              <p:cNvPr id="142" name="Oval 141">
                <a:extLst>
                  <a:ext uri="{FF2B5EF4-FFF2-40B4-BE49-F238E27FC236}">
                    <a16:creationId xmlns:a16="http://schemas.microsoft.com/office/drawing/2014/main" id="{2F2CC173-52BC-DC42-99D5-3327D2E221A9}"/>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cxnSp>
            <p:nvCxnSpPr>
              <p:cNvPr id="143" name="Straight Connector 142">
                <a:extLst>
                  <a:ext uri="{FF2B5EF4-FFF2-40B4-BE49-F238E27FC236}">
                    <a16:creationId xmlns:a16="http://schemas.microsoft.com/office/drawing/2014/main" id="{D92E2579-60D4-B946-AB8A-AA107196EDE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36" name="Group 135">
              <a:extLst>
                <a:ext uri="{FF2B5EF4-FFF2-40B4-BE49-F238E27FC236}">
                  <a16:creationId xmlns:a16="http://schemas.microsoft.com/office/drawing/2014/main" id="{E4E29940-1DB1-904E-A73D-57A3730F4300}"/>
                </a:ext>
              </a:extLst>
            </p:cNvPr>
            <p:cNvGrpSpPr/>
            <p:nvPr/>
          </p:nvGrpSpPr>
          <p:grpSpPr>
            <a:xfrm>
              <a:off x="2901383" y="2273123"/>
              <a:ext cx="253071" cy="355209"/>
              <a:chOff x="2605549" y="2282084"/>
              <a:chExt cx="253071" cy="355209"/>
            </a:xfrm>
          </p:grpSpPr>
          <p:sp>
            <p:nvSpPr>
              <p:cNvPr id="140" name="Oval 139">
                <a:extLst>
                  <a:ext uri="{FF2B5EF4-FFF2-40B4-BE49-F238E27FC236}">
                    <a16:creationId xmlns:a16="http://schemas.microsoft.com/office/drawing/2014/main" id="{40137147-A7B2-C345-8261-9ACDB5E734B8}"/>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cxnSp>
            <p:nvCxnSpPr>
              <p:cNvPr id="141" name="Straight Connector 140">
                <a:extLst>
                  <a:ext uri="{FF2B5EF4-FFF2-40B4-BE49-F238E27FC236}">
                    <a16:creationId xmlns:a16="http://schemas.microsoft.com/office/drawing/2014/main" id="{2E5B6BF1-69FD-4B45-AAE7-4C68DA311D49}"/>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37" name="Group 136">
              <a:extLst>
                <a:ext uri="{FF2B5EF4-FFF2-40B4-BE49-F238E27FC236}">
                  <a16:creationId xmlns:a16="http://schemas.microsoft.com/office/drawing/2014/main" id="{34F2188F-0EA9-4F4F-A5F1-9ECC049738AB}"/>
                </a:ext>
              </a:extLst>
            </p:cNvPr>
            <p:cNvGrpSpPr/>
            <p:nvPr/>
          </p:nvGrpSpPr>
          <p:grpSpPr>
            <a:xfrm>
              <a:off x="3188253" y="2273123"/>
              <a:ext cx="253071" cy="355209"/>
              <a:chOff x="2605549" y="2282084"/>
              <a:chExt cx="253071" cy="355209"/>
            </a:xfrm>
          </p:grpSpPr>
          <p:sp>
            <p:nvSpPr>
              <p:cNvPr id="138" name="Oval 137">
                <a:extLst>
                  <a:ext uri="{FF2B5EF4-FFF2-40B4-BE49-F238E27FC236}">
                    <a16:creationId xmlns:a16="http://schemas.microsoft.com/office/drawing/2014/main" id="{1D756FA6-1ED8-394A-BEE7-0B6DF2C3D0A1}"/>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cxnSp>
            <p:nvCxnSpPr>
              <p:cNvPr id="139" name="Straight Connector 138">
                <a:extLst>
                  <a:ext uri="{FF2B5EF4-FFF2-40B4-BE49-F238E27FC236}">
                    <a16:creationId xmlns:a16="http://schemas.microsoft.com/office/drawing/2014/main" id="{8F797462-AFBA-C04F-B0CA-E1C4924B824A}"/>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54" name="TextBox 53">
            <a:extLst>
              <a:ext uri="{FF2B5EF4-FFF2-40B4-BE49-F238E27FC236}">
                <a16:creationId xmlns:a16="http://schemas.microsoft.com/office/drawing/2014/main" id="{53753ADA-5916-EC42-9C0A-2FD9CB43B637}"/>
              </a:ext>
            </a:extLst>
          </p:cNvPr>
          <p:cNvSpPr txBox="1"/>
          <p:nvPr/>
        </p:nvSpPr>
        <p:spPr>
          <a:xfrm>
            <a:off x="1939741" y="4293086"/>
            <a:ext cx="944489" cy="261610"/>
          </a:xfrm>
          <a:prstGeom prst="rect">
            <a:avLst/>
          </a:prstGeom>
          <a:noFill/>
        </p:spPr>
        <p:txBody>
          <a:bodyPr wrap="square" rtlCol="0">
            <a:spAutoFit/>
          </a:bodyPr>
          <a:lstStyle/>
          <a:p>
            <a:r>
              <a:rPr lang="en-US" sz="1050" dirty="0">
                <a:solidFill>
                  <a:schemeClr val="tx1">
                    <a:lumMod val="50000"/>
                  </a:schemeClr>
                </a:solidFill>
              </a:rPr>
              <a:t>orders</a:t>
            </a:r>
          </a:p>
        </p:txBody>
      </p:sp>
      <p:sp>
        <p:nvSpPr>
          <p:cNvPr id="73" name="Rounded Rectangle 72">
            <a:extLst>
              <a:ext uri="{FF2B5EF4-FFF2-40B4-BE49-F238E27FC236}">
                <a16:creationId xmlns:a16="http://schemas.microsoft.com/office/drawing/2014/main" id="{1A68B7F4-1C1C-F94D-868E-82229EB92566}"/>
              </a:ext>
            </a:extLst>
          </p:cNvPr>
          <p:cNvSpPr/>
          <p:nvPr/>
        </p:nvSpPr>
        <p:spPr>
          <a:xfrm>
            <a:off x="8418349" y="1820753"/>
            <a:ext cx="1486840" cy="633014"/>
          </a:xfrm>
          <a:prstGeom prst="roundRect">
            <a:avLst/>
          </a:prstGeom>
          <a:solidFill>
            <a:srgbClr val="FFC00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5596E6">
                    <a:lumMod val="50000"/>
                  </a:srgbClr>
                </a:solidFill>
                <a:effectLst/>
                <a:uLnTx/>
                <a:uFillTx/>
                <a:latin typeface="Arial"/>
                <a:ea typeface="+mn-ea"/>
                <a:cs typeface="+mn-cs"/>
              </a:rPr>
              <a:t>Reefer Container MS</a:t>
            </a:r>
          </a:p>
        </p:txBody>
      </p:sp>
      <p:grpSp>
        <p:nvGrpSpPr>
          <p:cNvPr id="74" name="Group 73">
            <a:extLst>
              <a:ext uri="{FF2B5EF4-FFF2-40B4-BE49-F238E27FC236}">
                <a16:creationId xmlns:a16="http://schemas.microsoft.com/office/drawing/2014/main" id="{73D1C2CD-AA58-E04F-856F-F44944D23BFC}"/>
              </a:ext>
            </a:extLst>
          </p:cNvPr>
          <p:cNvGrpSpPr/>
          <p:nvPr/>
        </p:nvGrpSpPr>
        <p:grpSpPr>
          <a:xfrm>
            <a:off x="8782544" y="1465544"/>
            <a:ext cx="835775" cy="355209"/>
            <a:chOff x="2605549" y="2273123"/>
            <a:chExt cx="835775" cy="355209"/>
          </a:xfrm>
        </p:grpSpPr>
        <p:grpSp>
          <p:nvGrpSpPr>
            <p:cNvPr id="75" name="Group 74">
              <a:extLst>
                <a:ext uri="{FF2B5EF4-FFF2-40B4-BE49-F238E27FC236}">
                  <a16:creationId xmlns:a16="http://schemas.microsoft.com/office/drawing/2014/main" id="{D6EC4EB8-AA77-474B-A2ED-55AB639F5DEE}"/>
                </a:ext>
              </a:extLst>
            </p:cNvPr>
            <p:cNvGrpSpPr/>
            <p:nvPr/>
          </p:nvGrpSpPr>
          <p:grpSpPr>
            <a:xfrm>
              <a:off x="2605549" y="2273123"/>
              <a:ext cx="253071" cy="355209"/>
              <a:chOff x="2605549" y="2282084"/>
              <a:chExt cx="253071" cy="355209"/>
            </a:xfrm>
          </p:grpSpPr>
          <p:sp>
            <p:nvSpPr>
              <p:cNvPr id="82" name="Oval 81">
                <a:extLst>
                  <a:ext uri="{FF2B5EF4-FFF2-40B4-BE49-F238E27FC236}">
                    <a16:creationId xmlns:a16="http://schemas.microsoft.com/office/drawing/2014/main" id="{36C8F10A-F036-474C-8CD1-F581F083FA37}"/>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cxnSp>
            <p:nvCxnSpPr>
              <p:cNvPr id="83" name="Straight Connector 82">
                <a:extLst>
                  <a:ext uri="{FF2B5EF4-FFF2-40B4-BE49-F238E27FC236}">
                    <a16:creationId xmlns:a16="http://schemas.microsoft.com/office/drawing/2014/main" id="{0210E7B5-A23C-A141-9CF6-2B64204CF9B4}"/>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76" name="Group 75">
              <a:extLst>
                <a:ext uri="{FF2B5EF4-FFF2-40B4-BE49-F238E27FC236}">
                  <a16:creationId xmlns:a16="http://schemas.microsoft.com/office/drawing/2014/main" id="{37A86744-2EFC-6343-B132-66675796A6DF}"/>
                </a:ext>
              </a:extLst>
            </p:cNvPr>
            <p:cNvGrpSpPr/>
            <p:nvPr/>
          </p:nvGrpSpPr>
          <p:grpSpPr>
            <a:xfrm>
              <a:off x="2901383" y="2273123"/>
              <a:ext cx="253071" cy="355209"/>
              <a:chOff x="2605549" y="2282084"/>
              <a:chExt cx="253071" cy="355209"/>
            </a:xfrm>
          </p:grpSpPr>
          <p:sp>
            <p:nvSpPr>
              <p:cNvPr id="80" name="Oval 79">
                <a:extLst>
                  <a:ext uri="{FF2B5EF4-FFF2-40B4-BE49-F238E27FC236}">
                    <a16:creationId xmlns:a16="http://schemas.microsoft.com/office/drawing/2014/main" id="{14079BFC-0545-4241-A77A-F76B2A9EFF48}"/>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cxnSp>
            <p:nvCxnSpPr>
              <p:cNvPr id="81" name="Straight Connector 80">
                <a:extLst>
                  <a:ext uri="{FF2B5EF4-FFF2-40B4-BE49-F238E27FC236}">
                    <a16:creationId xmlns:a16="http://schemas.microsoft.com/office/drawing/2014/main" id="{2EE9D409-BC89-7644-BC8B-69448A5A0D83}"/>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77" name="Group 76">
              <a:extLst>
                <a:ext uri="{FF2B5EF4-FFF2-40B4-BE49-F238E27FC236}">
                  <a16:creationId xmlns:a16="http://schemas.microsoft.com/office/drawing/2014/main" id="{C85E183F-F6FA-B44A-AF29-506A4A004D31}"/>
                </a:ext>
              </a:extLst>
            </p:cNvPr>
            <p:cNvGrpSpPr/>
            <p:nvPr/>
          </p:nvGrpSpPr>
          <p:grpSpPr>
            <a:xfrm>
              <a:off x="3188253" y="2273123"/>
              <a:ext cx="253071" cy="355209"/>
              <a:chOff x="2605549" y="2282084"/>
              <a:chExt cx="253071" cy="355209"/>
            </a:xfrm>
          </p:grpSpPr>
          <p:sp>
            <p:nvSpPr>
              <p:cNvPr id="78" name="Oval 77">
                <a:extLst>
                  <a:ext uri="{FF2B5EF4-FFF2-40B4-BE49-F238E27FC236}">
                    <a16:creationId xmlns:a16="http://schemas.microsoft.com/office/drawing/2014/main" id="{C91CD8A8-D6E2-6F47-8263-986CFE9507FE}"/>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cxnSp>
            <p:nvCxnSpPr>
              <p:cNvPr id="79" name="Straight Connector 78">
                <a:extLst>
                  <a:ext uri="{FF2B5EF4-FFF2-40B4-BE49-F238E27FC236}">
                    <a16:creationId xmlns:a16="http://schemas.microsoft.com/office/drawing/2014/main" id="{8FE350F2-24D2-3342-8549-2D5E47293353}"/>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93" name="Rounded Rectangle 92">
            <a:extLst>
              <a:ext uri="{FF2B5EF4-FFF2-40B4-BE49-F238E27FC236}">
                <a16:creationId xmlns:a16="http://schemas.microsoft.com/office/drawing/2014/main" id="{5C7E11EA-E206-8345-A19A-6B007202FE94}"/>
              </a:ext>
            </a:extLst>
          </p:cNvPr>
          <p:cNvSpPr/>
          <p:nvPr/>
        </p:nvSpPr>
        <p:spPr bwMode="auto">
          <a:xfrm>
            <a:off x="1419452" y="3858801"/>
            <a:ext cx="243837" cy="46029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0</a:t>
            </a:r>
            <a:endParaRPr lang="en-US" sz="667" dirty="0">
              <a:solidFill>
                <a:schemeClr val="bg1"/>
              </a:solidFill>
            </a:endParaRPr>
          </a:p>
        </p:txBody>
      </p:sp>
      <p:sp>
        <p:nvSpPr>
          <p:cNvPr id="95" name="Rounded Rectangle 94">
            <a:extLst>
              <a:ext uri="{FF2B5EF4-FFF2-40B4-BE49-F238E27FC236}">
                <a16:creationId xmlns:a16="http://schemas.microsoft.com/office/drawing/2014/main" id="{E26C16AC-7008-4A46-AD36-46645DB3C7FB}"/>
              </a:ext>
            </a:extLst>
          </p:cNvPr>
          <p:cNvSpPr/>
          <p:nvPr/>
        </p:nvSpPr>
        <p:spPr bwMode="auto">
          <a:xfrm>
            <a:off x="1663289" y="3858801"/>
            <a:ext cx="243837" cy="460299"/>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1</a:t>
            </a:r>
            <a:endParaRPr lang="en-US" sz="667" dirty="0">
              <a:solidFill>
                <a:schemeClr val="bg1"/>
              </a:solidFill>
            </a:endParaRPr>
          </a:p>
        </p:txBody>
      </p:sp>
      <p:sp>
        <p:nvSpPr>
          <p:cNvPr id="97" name="Rounded Rectangle 96">
            <a:extLst>
              <a:ext uri="{FF2B5EF4-FFF2-40B4-BE49-F238E27FC236}">
                <a16:creationId xmlns:a16="http://schemas.microsoft.com/office/drawing/2014/main" id="{9127DA93-E419-E74E-A990-28018E8C98DA}"/>
              </a:ext>
            </a:extLst>
          </p:cNvPr>
          <p:cNvSpPr/>
          <p:nvPr/>
        </p:nvSpPr>
        <p:spPr bwMode="auto">
          <a:xfrm>
            <a:off x="1908852" y="3858801"/>
            <a:ext cx="238110" cy="460300"/>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2</a:t>
            </a:r>
            <a:endParaRPr lang="en-US" sz="667" dirty="0">
              <a:solidFill>
                <a:schemeClr val="bg1"/>
              </a:solidFill>
            </a:endParaRPr>
          </a:p>
        </p:txBody>
      </p:sp>
      <p:sp>
        <p:nvSpPr>
          <p:cNvPr id="98" name="AutoShape 4">
            <a:extLst>
              <a:ext uri="{FF2B5EF4-FFF2-40B4-BE49-F238E27FC236}">
                <a16:creationId xmlns:a16="http://schemas.microsoft.com/office/drawing/2014/main" id="{3CBA2A17-AB28-2647-A4E9-02707BBDAD6C}"/>
              </a:ext>
            </a:extLst>
          </p:cNvPr>
          <p:cNvSpPr>
            <a:spLocks noChangeArrowheads="1"/>
          </p:cNvSpPr>
          <p:nvPr/>
        </p:nvSpPr>
        <p:spPr bwMode="auto">
          <a:xfrm>
            <a:off x="1009555" y="3512899"/>
            <a:ext cx="7737891" cy="1199545"/>
          </a:xfrm>
          <a:prstGeom prst="roundRect">
            <a:avLst>
              <a:gd name="adj" fmla="val 7117"/>
            </a:avLst>
          </a:prstGeom>
          <a:noFill/>
          <a:ln w="12700">
            <a:solidFill>
              <a:schemeClr val="tx2">
                <a:lumMod val="50000"/>
              </a:schemeClr>
            </a:solidFill>
            <a:prstDash val="dash"/>
            <a:round/>
            <a:headEnd/>
            <a:tailEnd/>
          </a:ln>
        </p:spPr>
        <p:txBody>
          <a:bodyPr lIns="0" tIns="0" rIns="0" bIns="0" anchor="b" anchorCtr="1"/>
          <a:lstStyle/>
          <a:p>
            <a:pPr algn="ctr"/>
            <a:endParaRPr lang="en-US" sz="1333" dirty="0"/>
          </a:p>
        </p:txBody>
      </p:sp>
      <p:pic>
        <p:nvPicPr>
          <p:cNvPr id="110" name="Picture 109">
            <a:extLst>
              <a:ext uri="{FF2B5EF4-FFF2-40B4-BE49-F238E27FC236}">
                <a16:creationId xmlns:a16="http://schemas.microsoft.com/office/drawing/2014/main" id="{63F523E6-3106-FB44-9B28-72DAA802C729}"/>
              </a:ext>
            </a:extLst>
          </p:cNvPr>
          <p:cNvPicPr>
            <a:picLocks noChangeAspect="1"/>
          </p:cNvPicPr>
          <p:nvPr/>
        </p:nvPicPr>
        <p:blipFill>
          <a:blip r:embed="rId3">
            <a:biLevel thresh="75000"/>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tretch>
            <a:fillRect/>
          </a:stretch>
        </p:blipFill>
        <p:spPr>
          <a:xfrm>
            <a:off x="966792" y="4266059"/>
            <a:ext cx="959343" cy="504270"/>
          </a:xfrm>
          <a:prstGeom prst="rect">
            <a:avLst/>
          </a:prstGeom>
        </p:spPr>
      </p:pic>
      <p:pic>
        <p:nvPicPr>
          <p:cNvPr id="112" name="Picture 111">
            <a:extLst>
              <a:ext uri="{FF2B5EF4-FFF2-40B4-BE49-F238E27FC236}">
                <a16:creationId xmlns:a16="http://schemas.microsoft.com/office/drawing/2014/main" id="{7C089C25-1AB1-E14D-914B-07E5F372B0B5}"/>
              </a:ext>
            </a:extLst>
          </p:cNvPr>
          <p:cNvPicPr>
            <a:picLocks noChangeAspect="1"/>
          </p:cNvPicPr>
          <p:nvPr/>
        </p:nvPicPr>
        <p:blipFill>
          <a:blip r:embed="rId5"/>
          <a:stretch>
            <a:fillRect/>
          </a:stretch>
        </p:blipFill>
        <p:spPr>
          <a:xfrm>
            <a:off x="10587421" y="2510971"/>
            <a:ext cx="300230" cy="274496"/>
          </a:xfrm>
          <a:prstGeom prst="rect">
            <a:avLst/>
          </a:prstGeom>
        </p:spPr>
      </p:pic>
      <p:sp>
        <p:nvSpPr>
          <p:cNvPr id="113" name="Rounded Rectangle 112">
            <a:extLst>
              <a:ext uri="{FF2B5EF4-FFF2-40B4-BE49-F238E27FC236}">
                <a16:creationId xmlns:a16="http://schemas.microsoft.com/office/drawing/2014/main" id="{78CB5F32-1A44-E148-A249-7041E420B6E7}"/>
              </a:ext>
            </a:extLst>
          </p:cNvPr>
          <p:cNvSpPr/>
          <p:nvPr/>
        </p:nvSpPr>
        <p:spPr>
          <a:xfrm>
            <a:off x="295596" y="1820753"/>
            <a:ext cx="1486840" cy="633014"/>
          </a:xfrm>
          <a:prstGeom prst="roundRect">
            <a:avLst/>
          </a:prstGeom>
          <a:solidFill>
            <a:srgbClr val="FFC00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5596E6">
                    <a:lumMod val="50000"/>
                  </a:srgbClr>
                </a:solidFill>
                <a:effectLst/>
                <a:uLnTx/>
                <a:uFillTx/>
                <a:latin typeface="Arial"/>
                <a:ea typeface="+mn-ea"/>
                <a:cs typeface="+mn-cs"/>
              </a:rPr>
              <a:t>Orders</a:t>
            </a:r>
          </a:p>
          <a:p>
            <a:pPr marL="0" marR="0" lvl="0" indent="0" algn="ctr" defTabSz="914400" rtl="0" eaLnBrk="0" fontAlgn="base" latinLnBrk="0" hangingPunct="0">
              <a:lnSpc>
                <a:spcPct val="100000"/>
              </a:lnSpc>
              <a:spcBef>
                <a:spcPct val="0"/>
              </a:spcBef>
              <a:spcAft>
                <a:spcPct val="0"/>
              </a:spcAft>
              <a:buClrTx/>
              <a:buSzTx/>
              <a:buFontTx/>
              <a:buNone/>
              <a:tabLst/>
              <a:defRPr/>
            </a:pPr>
            <a:r>
              <a:rPr lang="en-US" sz="1200" dirty="0">
                <a:solidFill>
                  <a:srgbClr val="5596E6">
                    <a:lumMod val="50000"/>
                  </a:srgbClr>
                </a:solidFill>
                <a:latin typeface="Arial"/>
              </a:rPr>
              <a:t>Command </a:t>
            </a:r>
            <a:r>
              <a:rPr kumimoji="0" lang="en-US" sz="1200" b="0" i="0" u="none" strike="noStrike" kern="1200" cap="none" spc="0" normalizeH="0" baseline="0" noProof="0" dirty="0">
                <a:ln>
                  <a:noFill/>
                </a:ln>
                <a:solidFill>
                  <a:srgbClr val="5596E6">
                    <a:lumMod val="50000"/>
                  </a:srgbClr>
                </a:solidFill>
                <a:effectLst/>
                <a:uLnTx/>
                <a:uFillTx/>
                <a:latin typeface="Arial"/>
                <a:ea typeface="+mn-ea"/>
                <a:cs typeface="+mn-cs"/>
              </a:rPr>
              <a:t> MS</a:t>
            </a:r>
          </a:p>
        </p:txBody>
      </p:sp>
      <p:grpSp>
        <p:nvGrpSpPr>
          <p:cNvPr id="114" name="Group 113">
            <a:extLst>
              <a:ext uri="{FF2B5EF4-FFF2-40B4-BE49-F238E27FC236}">
                <a16:creationId xmlns:a16="http://schemas.microsoft.com/office/drawing/2014/main" id="{7C1A0C07-FA2F-744A-8C19-FB838FADB7B8}"/>
              </a:ext>
            </a:extLst>
          </p:cNvPr>
          <p:cNvGrpSpPr/>
          <p:nvPr/>
        </p:nvGrpSpPr>
        <p:grpSpPr>
          <a:xfrm>
            <a:off x="713721" y="1465544"/>
            <a:ext cx="835775" cy="355209"/>
            <a:chOff x="2605549" y="2273123"/>
            <a:chExt cx="835775" cy="355209"/>
          </a:xfrm>
        </p:grpSpPr>
        <p:grpSp>
          <p:nvGrpSpPr>
            <p:cNvPr id="115" name="Group 114">
              <a:extLst>
                <a:ext uri="{FF2B5EF4-FFF2-40B4-BE49-F238E27FC236}">
                  <a16:creationId xmlns:a16="http://schemas.microsoft.com/office/drawing/2014/main" id="{29593F61-E9FA-0D42-BF48-CD233D0F2593}"/>
                </a:ext>
              </a:extLst>
            </p:cNvPr>
            <p:cNvGrpSpPr/>
            <p:nvPr/>
          </p:nvGrpSpPr>
          <p:grpSpPr>
            <a:xfrm>
              <a:off x="2605549" y="2273123"/>
              <a:ext cx="253071" cy="355209"/>
              <a:chOff x="2605549" y="2282084"/>
              <a:chExt cx="253071" cy="355209"/>
            </a:xfrm>
          </p:grpSpPr>
          <p:sp>
            <p:nvSpPr>
              <p:cNvPr id="122" name="Oval 121">
                <a:extLst>
                  <a:ext uri="{FF2B5EF4-FFF2-40B4-BE49-F238E27FC236}">
                    <a16:creationId xmlns:a16="http://schemas.microsoft.com/office/drawing/2014/main" id="{E687C5A8-42AB-9844-A9E9-2621FEEB3697}"/>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cxnSp>
            <p:nvCxnSpPr>
              <p:cNvPr id="123" name="Straight Connector 122">
                <a:extLst>
                  <a:ext uri="{FF2B5EF4-FFF2-40B4-BE49-F238E27FC236}">
                    <a16:creationId xmlns:a16="http://schemas.microsoft.com/office/drawing/2014/main" id="{71B9233D-73A3-5A4E-8A55-6FEBD2E35549}"/>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16" name="Group 115">
              <a:extLst>
                <a:ext uri="{FF2B5EF4-FFF2-40B4-BE49-F238E27FC236}">
                  <a16:creationId xmlns:a16="http://schemas.microsoft.com/office/drawing/2014/main" id="{6D81F24B-B37A-F24E-B252-FF5D70281FC4}"/>
                </a:ext>
              </a:extLst>
            </p:cNvPr>
            <p:cNvGrpSpPr/>
            <p:nvPr/>
          </p:nvGrpSpPr>
          <p:grpSpPr>
            <a:xfrm>
              <a:off x="2901383" y="2273123"/>
              <a:ext cx="253071" cy="355209"/>
              <a:chOff x="2605549" y="2282084"/>
              <a:chExt cx="253071" cy="355209"/>
            </a:xfrm>
          </p:grpSpPr>
          <p:sp>
            <p:nvSpPr>
              <p:cNvPr id="120" name="Oval 119">
                <a:extLst>
                  <a:ext uri="{FF2B5EF4-FFF2-40B4-BE49-F238E27FC236}">
                    <a16:creationId xmlns:a16="http://schemas.microsoft.com/office/drawing/2014/main" id="{1C5DD500-3CC8-0743-866D-D08B6FBB2926}"/>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cxnSp>
            <p:nvCxnSpPr>
              <p:cNvPr id="121" name="Straight Connector 120">
                <a:extLst>
                  <a:ext uri="{FF2B5EF4-FFF2-40B4-BE49-F238E27FC236}">
                    <a16:creationId xmlns:a16="http://schemas.microsoft.com/office/drawing/2014/main" id="{991DCB97-4F83-9844-8FE9-BBF4704ED6E6}"/>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17" name="Group 116">
              <a:extLst>
                <a:ext uri="{FF2B5EF4-FFF2-40B4-BE49-F238E27FC236}">
                  <a16:creationId xmlns:a16="http://schemas.microsoft.com/office/drawing/2014/main" id="{8AA84E14-5DFC-CD4B-B416-D7FA4745DB45}"/>
                </a:ext>
              </a:extLst>
            </p:cNvPr>
            <p:cNvGrpSpPr/>
            <p:nvPr/>
          </p:nvGrpSpPr>
          <p:grpSpPr>
            <a:xfrm>
              <a:off x="3188253" y="2273123"/>
              <a:ext cx="253071" cy="355209"/>
              <a:chOff x="2605549" y="2282084"/>
              <a:chExt cx="253071" cy="355209"/>
            </a:xfrm>
          </p:grpSpPr>
          <p:sp>
            <p:nvSpPr>
              <p:cNvPr id="118" name="Oval 117">
                <a:extLst>
                  <a:ext uri="{FF2B5EF4-FFF2-40B4-BE49-F238E27FC236}">
                    <a16:creationId xmlns:a16="http://schemas.microsoft.com/office/drawing/2014/main" id="{9A226E73-D25F-D34C-BA36-DD4D1B3F3F56}"/>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cxnSp>
            <p:nvCxnSpPr>
              <p:cNvPr id="119" name="Straight Connector 118">
                <a:extLst>
                  <a:ext uri="{FF2B5EF4-FFF2-40B4-BE49-F238E27FC236}">
                    <a16:creationId xmlns:a16="http://schemas.microsoft.com/office/drawing/2014/main" id="{AB869CEE-C871-7E48-9831-6EECAA1F2E99}"/>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pic>
        <p:nvPicPr>
          <p:cNvPr id="111" name="Picture 40">
            <a:extLst>
              <a:ext uri="{FF2B5EF4-FFF2-40B4-BE49-F238E27FC236}">
                <a16:creationId xmlns:a16="http://schemas.microsoft.com/office/drawing/2014/main" id="{D62159F7-C0EF-FB4A-A2F9-00BA9D10F78C}"/>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95216" y="2384013"/>
            <a:ext cx="847271" cy="31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4" name="Picture 40">
            <a:extLst>
              <a:ext uri="{FF2B5EF4-FFF2-40B4-BE49-F238E27FC236}">
                <a16:creationId xmlns:a16="http://schemas.microsoft.com/office/drawing/2014/main" id="{C7716C5D-1CD8-C04A-86B6-56F6516FD4B2}"/>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606391" y="2375035"/>
            <a:ext cx="847271" cy="31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5" name="AutoShape 4">
            <a:extLst>
              <a:ext uri="{FF2B5EF4-FFF2-40B4-BE49-F238E27FC236}">
                <a16:creationId xmlns:a16="http://schemas.microsoft.com/office/drawing/2014/main" id="{0073CDD1-7E99-8140-9697-12B285B48C2E}"/>
              </a:ext>
            </a:extLst>
          </p:cNvPr>
          <p:cNvSpPr>
            <a:spLocks noChangeArrowheads="1"/>
          </p:cNvSpPr>
          <p:nvPr/>
        </p:nvSpPr>
        <p:spPr bwMode="auto">
          <a:xfrm>
            <a:off x="135467" y="1164491"/>
            <a:ext cx="10760108" cy="1606050"/>
          </a:xfrm>
          <a:prstGeom prst="roundRect">
            <a:avLst>
              <a:gd name="adj" fmla="val 7117"/>
            </a:avLst>
          </a:prstGeom>
          <a:noFill/>
          <a:ln w="12700">
            <a:solidFill>
              <a:schemeClr val="tx2">
                <a:lumMod val="50000"/>
              </a:schemeClr>
            </a:solidFill>
            <a:prstDash val="dash"/>
            <a:round/>
            <a:headEnd/>
            <a:tailEnd/>
          </a:ln>
        </p:spPr>
        <p:txBody>
          <a:bodyPr lIns="0" tIns="0" rIns="0" bIns="0" anchor="b" anchorCtr="1"/>
          <a:lstStyle/>
          <a:p>
            <a:pPr algn="ctr"/>
            <a:endParaRPr lang="en-US" sz="1333" dirty="0"/>
          </a:p>
        </p:txBody>
      </p:sp>
      <p:pic>
        <p:nvPicPr>
          <p:cNvPr id="126" name="Picture 125">
            <a:extLst>
              <a:ext uri="{FF2B5EF4-FFF2-40B4-BE49-F238E27FC236}">
                <a16:creationId xmlns:a16="http://schemas.microsoft.com/office/drawing/2014/main" id="{D3763439-2970-954F-9DDB-0DD428E36DC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333424" y="4266638"/>
            <a:ext cx="371618" cy="490776"/>
          </a:xfrm>
          <a:prstGeom prst="rect">
            <a:avLst/>
          </a:prstGeom>
        </p:spPr>
      </p:pic>
      <p:sp>
        <p:nvSpPr>
          <p:cNvPr id="127" name="Rounded Rectangle 126">
            <a:extLst>
              <a:ext uri="{FF2B5EF4-FFF2-40B4-BE49-F238E27FC236}">
                <a16:creationId xmlns:a16="http://schemas.microsoft.com/office/drawing/2014/main" id="{E4E336EE-4E9B-5149-B44B-A637F4B4E713}"/>
              </a:ext>
            </a:extLst>
          </p:cNvPr>
          <p:cNvSpPr/>
          <p:nvPr/>
        </p:nvSpPr>
        <p:spPr bwMode="auto">
          <a:xfrm>
            <a:off x="4274841" y="3858801"/>
            <a:ext cx="243837" cy="460298"/>
          </a:xfrm>
          <a:prstGeom prst="roundRect">
            <a:avLst/>
          </a:prstGeom>
          <a:solidFill>
            <a:schemeClr val="tx2">
              <a:lumMod val="7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0</a:t>
            </a:r>
            <a:endParaRPr lang="en-US" sz="667" dirty="0">
              <a:solidFill>
                <a:schemeClr val="bg1"/>
              </a:solidFill>
            </a:endParaRPr>
          </a:p>
        </p:txBody>
      </p:sp>
      <p:sp>
        <p:nvSpPr>
          <p:cNvPr id="128" name="Rounded Rectangle 127">
            <a:extLst>
              <a:ext uri="{FF2B5EF4-FFF2-40B4-BE49-F238E27FC236}">
                <a16:creationId xmlns:a16="http://schemas.microsoft.com/office/drawing/2014/main" id="{4C712CC0-B354-8A49-99DC-450AE90D0261}"/>
              </a:ext>
            </a:extLst>
          </p:cNvPr>
          <p:cNvSpPr/>
          <p:nvPr/>
        </p:nvSpPr>
        <p:spPr bwMode="auto">
          <a:xfrm>
            <a:off x="4518678" y="3858801"/>
            <a:ext cx="243837" cy="460299"/>
          </a:xfrm>
          <a:prstGeom prst="roundRect">
            <a:avLst/>
          </a:prstGeom>
          <a:solidFill>
            <a:schemeClr val="tx2">
              <a:lumMod val="7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1</a:t>
            </a:r>
            <a:endParaRPr lang="en-US" sz="667" dirty="0">
              <a:solidFill>
                <a:schemeClr val="bg1"/>
              </a:solidFill>
            </a:endParaRPr>
          </a:p>
        </p:txBody>
      </p:sp>
      <p:sp>
        <p:nvSpPr>
          <p:cNvPr id="129" name="Rounded Rectangle 128">
            <a:extLst>
              <a:ext uri="{FF2B5EF4-FFF2-40B4-BE49-F238E27FC236}">
                <a16:creationId xmlns:a16="http://schemas.microsoft.com/office/drawing/2014/main" id="{AD70A09B-77CB-C547-A2E1-DDB1448F736B}"/>
              </a:ext>
            </a:extLst>
          </p:cNvPr>
          <p:cNvSpPr/>
          <p:nvPr/>
        </p:nvSpPr>
        <p:spPr bwMode="auto">
          <a:xfrm>
            <a:off x="4764241" y="3858801"/>
            <a:ext cx="238110" cy="460300"/>
          </a:xfrm>
          <a:prstGeom prst="roundRect">
            <a:avLst/>
          </a:prstGeom>
          <a:solidFill>
            <a:schemeClr val="tx2">
              <a:lumMod val="7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2</a:t>
            </a:r>
            <a:endParaRPr lang="en-US" sz="667" dirty="0">
              <a:solidFill>
                <a:schemeClr val="bg1"/>
              </a:solidFill>
            </a:endParaRPr>
          </a:p>
        </p:txBody>
      </p:sp>
      <p:sp>
        <p:nvSpPr>
          <p:cNvPr id="130" name="Rounded Rectangle 129">
            <a:extLst>
              <a:ext uri="{FF2B5EF4-FFF2-40B4-BE49-F238E27FC236}">
                <a16:creationId xmlns:a16="http://schemas.microsoft.com/office/drawing/2014/main" id="{788553AF-7EC6-3147-8DC6-11372C93F1C1}"/>
              </a:ext>
            </a:extLst>
          </p:cNvPr>
          <p:cNvSpPr/>
          <p:nvPr/>
        </p:nvSpPr>
        <p:spPr bwMode="auto">
          <a:xfrm>
            <a:off x="2149455" y="3858801"/>
            <a:ext cx="210046" cy="452331"/>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3</a:t>
            </a:r>
            <a:endParaRPr lang="en-US" sz="667" dirty="0">
              <a:solidFill>
                <a:schemeClr val="bg1"/>
              </a:solidFill>
            </a:endParaRPr>
          </a:p>
        </p:txBody>
      </p:sp>
      <p:sp>
        <p:nvSpPr>
          <p:cNvPr id="145" name="Rounded Rectangle 144">
            <a:extLst>
              <a:ext uri="{FF2B5EF4-FFF2-40B4-BE49-F238E27FC236}">
                <a16:creationId xmlns:a16="http://schemas.microsoft.com/office/drawing/2014/main" id="{84CD1896-A23F-D747-8BE1-4366D98088B7}"/>
              </a:ext>
            </a:extLst>
          </p:cNvPr>
          <p:cNvSpPr/>
          <p:nvPr/>
        </p:nvSpPr>
        <p:spPr bwMode="auto">
          <a:xfrm>
            <a:off x="6730177" y="3858801"/>
            <a:ext cx="243837" cy="460298"/>
          </a:xfrm>
          <a:prstGeom prst="roundRect">
            <a:avLst/>
          </a:prstGeom>
          <a:solidFill>
            <a:srgbClr val="D76F59"/>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0</a:t>
            </a:r>
            <a:endParaRPr lang="en-US" sz="667" dirty="0">
              <a:solidFill>
                <a:schemeClr val="bg1"/>
              </a:solidFill>
            </a:endParaRPr>
          </a:p>
        </p:txBody>
      </p:sp>
      <p:sp>
        <p:nvSpPr>
          <p:cNvPr id="166" name="Rounded Rectangle 165">
            <a:extLst>
              <a:ext uri="{FF2B5EF4-FFF2-40B4-BE49-F238E27FC236}">
                <a16:creationId xmlns:a16="http://schemas.microsoft.com/office/drawing/2014/main" id="{DABEF8E6-6F21-8641-862F-A48D25A7B4E1}"/>
              </a:ext>
            </a:extLst>
          </p:cNvPr>
          <p:cNvSpPr/>
          <p:nvPr/>
        </p:nvSpPr>
        <p:spPr bwMode="auto">
          <a:xfrm>
            <a:off x="6974014" y="3858801"/>
            <a:ext cx="243837" cy="460299"/>
          </a:xfrm>
          <a:prstGeom prst="roundRect">
            <a:avLst/>
          </a:prstGeom>
          <a:solidFill>
            <a:srgbClr val="D76F59"/>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1</a:t>
            </a:r>
            <a:endParaRPr lang="en-US" sz="667" dirty="0">
              <a:solidFill>
                <a:schemeClr val="bg1"/>
              </a:solidFill>
            </a:endParaRPr>
          </a:p>
        </p:txBody>
      </p:sp>
      <p:sp>
        <p:nvSpPr>
          <p:cNvPr id="169" name="Rounded Rectangle 168">
            <a:extLst>
              <a:ext uri="{FF2B5EF4-FFF2-40B4-BE49-F238E27FC236}">
                <a16:creationId xmlns:a16="http://schemas.microsoft.com/office/drawing/2014/main" id="{77F356B7-2DF5-AF40-87B9-1FEB727E3309}"/>
              </a:ext>
            </a:extLst>
          </p:cNvPr>
          <p:cNvSpPr/>
          <p:nvPr/>
        </p:nvSpPr>
        <p:spPr bwMode="auto">
          <a:xfrm>
            <a:off x="7219577" y="3858801"/>
            <a:ext cx="238110" cy="460300"/>
          </a:xfrm>
          <a:prstGeom prst="roundRect">
            <a:avLst/>
          </a:prstGeom>
          <a:solidFill>
            <a:srgbClr val="D76F59"/>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2</a:t>
            </a:r>
            <a:endParaRPr lang="en-US" sz="667" dirty="0">
              <a:solidFill>
                <a:schemeClr val="bg1"/>
              </a:solidFill>
            </a:endParaRPr>
          </a:p>
        </p:txBody>
      </p:sp>
      <p:sp>
        <p:nvSpPr>
          <p:cNvPr id="170" name="TextBox 169">
            <a:extLst>
              <a:ext uri="{FF2B5EF4-FFF2-40B4-BE49-F238E27FC236}">
                <a16:creationId xmlns:a16="http://schemas.microsoft.com/office/drawing/2014/main" id="{9D7C80AD-5E47-7D45-9CF3-797F308B2630}"/>
              </a:ext>
            </a:extLst>
          </p:cNvPr>
          <p:cNvSpPr txBox="1"/>
          <p:nvPr/>
        </p:nvSpPr>
        <p:spPr>
          <a:xfrm>
            <a:off x="4518260" y="4284281"/>
            <a:ext cx="944489" cy="261610"/>
          </a:xfrm>
          <a:prstGeom prst="rect">
            <a:avLst/>
          </a:prstGeom>
          <a:noFill/>
        </p:spPr>
        <p:txBody>
          <a:bodyPr wrap="square" rtlCol="0">
            <a:spAutoFit/>
          </a:bodyPr>
          <a:lstStyle/>
          <a:p>
            <a:r>
              <a:rPr lang="en-US" sz="1050" dirty="0">
                <a:solidFill>
                  <a:schemeClr val="tx1">
                    <a:lumMod val="50000"/>
                  </a:schemeClr>
                </a:solidFill>
              </a:rPr>
              <a:t>voyages</a:t>
            </a:r>
          </a:p>
        </p:txBody>
      </p:sp>
      <p:sp>
        <p:nvSpPr>
          <p:cNvPr id="171" name="TextBox 170">
            <a:extLst>
              <a:ext uri="{FF2B5EF4-FFF2-40B4-BE49-F238E27FC236}">
                <a16:creationId xmlns:a16="http://schemas.microsoft.com/office/drawing/2014/main" id="{8A02E77C-EF11-1344-9C36-6038FC1CD1C2}"/>
              </a:ext>
            </a:extLst>
          </p:cNvPr>
          <p:cNvSpPr txBox="1"/>
          <p:nvPr/>
        </p:nvSpPr>
        <p:spPr>
          <a:xfrm>
            <a:off x="6921192" y="4326952"/>
            <a:ext cx="944489" cy="261610"/>
          </a:xfrm>
          <a:prstGeom prst="rect">
            <a:avLst/>
          </a:prstGeom>
          <a:noFill/>
        </p:spPr>
        <p:txBody>
          <a:bodyPr wrap="square" rtlCol="0">
            <a:spAutoFit/>
          </a:bodyPr>
          <a:lstStyle/>
          <a:p>
            <a:r>
              <a:rPr lang="en-US" sz="1050" dirty="0">
                <a:solidFill>
                  <a:schemeClr val="tx1">
                    <a:lumMod val="50000"/>
                  </a:schemeClr>
                </a:solidFill>
              </a:rPr>
              <a:t>containers</a:t>
            </a:r>
          </a:p>
        </p:txBody>
      </p:sp>
      <p:pic>
        <p:nvPicPr>
          <p:cNvPr id="172" name="Picture 171">
            <a:extLst>
              <a:ext uri="{FF2B5EF4-FFF2-40B4-BE49-F238E27FC236}">
                <a16:creationId xmlns:a16="http://schemas.microsoft.com/office/drawing/2014/main" id="{E9E39ECC-4E15-994D-A7C0-E24C9FBBF45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414581" y="3044343"/>
            <a:ext cx="380788" cy="266364"/>
          </a:xfrm>
          <a:prstGeom prst="rect">
            <a:avLst/>
          </a:prstGeom>
        </p:spPr>
      </p:pic>
      <p:pic>
        <p:nvPicPr>
          <p:cNvPr id="173" name="Picture 172">
            <a:extLst>
              <a:ext uri="{FF2B5EF4-FFF2-40B4-BE49-F238E27FC236}">
                <a16:creationId xmlns:a16="http://schemas.microsoft.com/office/drawing/2014/main" id="{19A40521-0D49-FD48-AD64-7212BF51015A}"/>
              </a:ext>
            </a:extLst>
          </p:cNvPr>
          <p:cNvPicPr>
            <a:picLocks noChangeAspect="1"/>
          </p:cNvPicPr>
          <p:nvPr/>
        </p:nvPicPr>
        <p:blipFill>
          <a:blip r:embed="rId9"/>
          <a:stretch>
            <a:fillRect/>
          </a:stretch>
        </p:blipFill>
        <p:spPr>
          <a:xfrm>
            <a:off x="9910092" y="3072395"/>
            <a:ext cx="878243" cy="795908"/>
          </a:xfrm>
          <a:prstGeom prst="rect">
            <a:avLst/>
          </a:prstGeom>
        </p:spPr>
      </p:pic>
      <p:sp>
        <p:nvSpPr>
          <p:cNvPr id="94" name="Can 93">
            <a:extLst>
              <a:ext uri="{FF2B5EF4-FFF2-40B4-BE49-F238E27FC236}">
                <a16:creationId xmlns:a16="http://schemas.microsoft.com/office/drawing/2014/main" id="{04C99788-53C7-614F-B877-503F579A3671}"/>
              </a:ext>
            </a:extLst>
          </p:cNvPr>
          <p:cNvSpPr/>
          <p:nvPr/>
        </p:nvSpPr>
        <p:spPr>
          <a:xfrm flipH="1">
            <a:off x="9398660" y="2627723"/>
            <a:ext cx="870989" cy="615251"/>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Arial"/>
                <a:ea typeface="+mn-ea"/>
                <a:cs typeface="+mn-cs"/>
              </a:rPr>
              <a:t>containers</a:t>
            </a:r>
          </a:p>
        </p:txBody>
      </p:sp>
      <p:cxnSp>
        <p:nvCxnSpPr>
          <p:cNvPr id="34" name="Curved Connector 33">
            <a:extLst>
              <a:ext uri="{FF2B5EF4-FFF2-40B4-BE49-F238E27FC236}">
                <a16:creationId xmlns:a16="http://schemas.microsoft.com/office/drawing/2014/main" id="{A665FFB5-368F-AB41-8273-548B7EE5D263}"/>
              </a:ext>
            </a:extLst>
          </p:cNvPr>
          <p:cNvCxnSpPr>
            <a:cxnSpLocks/>
            <a:stCxn id="128" idx="0"/>
            <a:endCxn id="67" idx="1"/>
          </p:cNvCxnSpPr>
          <p:nvPr/>
        </p:nvCxnSpPr>
        <p:spPr>
          <a:xfrm rot="5400000" flipH="1" flipV="1">
            <a:off x="4348986" y="2471646"/>
            <a:ext cx="1678766" cy="1095544"/>
          </a:xfrm>
          <a:prstGeom prst="curvedConnector2">
            <a:avLst/>
          </a:prstGeom>
          <a:ln>
            <a:headEnd type="none"/>
            <a:tailEnd type="triangle"/>
          </a:ln>
        </p:spPr>
        <p:style>
          <a:lnRef idx="1">
            <a:schemeClr val="dk1"/>
          </a:lnRef>
          <a:fillRef idx="0">
            <a:schemeClr val="dk1"/>
          </a:fillRef>
          <a:effectRef idx="0">
            <a:schemeClr val="dk1"/>
          </a:effectRef>
          <a:fontRef idx="minor">
            <a:schemeClr val="tx1"/>
          </a:fontRef>
        </p:style>
      </p:cxnSp>
      <p:cxnSp>
        <p:nvCxnSpPr>
          <p:cNvPr id="174" name="Curved Connector 173">
            <a:extLst>
              <a:ext uri="{FF2B5EF4-FFF2-40B4-BE49-F238E27FC236}">
                <a16:creationId xmlns:a16="http://schemas.microsoft.com/office/drawing/2014/main" id="{07594A9A-E286-3B4F-B3D7-C9A15A90158C}"/>
              </a:ext>
            </a:extLst>
          </p:cNvPr>
          <p:cNvCxnSpPr>
            <a:cxnSpLocks/>
            <a:stCxn id="97" idx="0"/>
            <a:endCxn id="65" idx="2"/>
          </p:cNvCxnSpPr>
          <p:nvPr/>
        </p:nvCxnSpPr>
        <p:spPr>
          <a:xfrm rot="5400000" flipH="1" flipV="1">
            <a:off x="1700915" y="2780759"/>
            <a:ext cx="1405034" cy="751050"/>
          </a:xfrm>
          <a:prstGeom prst="curvedConnector3">
            <a:avLst>
              <a:gd name="adj1" fmla="val 50000"/>
            </a:avLst>
          </a:prstGeom>
          <a:ln>
            <a:headEnd type="none"/>
            <a:tailEnd type="triangle"/>
          </a:ln>
        </p:spPr>
        <p:style>
          <a:lnRef idx="1">
            <a:schemeClr val="dk1"/>
          </a:lnRef>
          <a:fillRef idx="0">
            <a:schemeClr val="dk1"/>
          </a:fillRef>
          <a:effectRef idx="0">
            <a:schemeClr val="dk1"/>
          </a:effectRef>
          <a:fontRef idx="minor">
            <a:schemeClr val="tx1"/>
          </a:fontRef>
        </p:style>
      </p:cxnSp>
      <p:cxnSp>
        <p:nvCxnSpPr>
          <p:cNvPr id="175" name="Elbow Connector 174">
            <a:extLst>
              <a:ext uri="{FF2B5EF4-FFF2-40B4-BE49-F238E27FC236}">
                <a16:creationId xmlns:a16="http://schemas.microsoft.com/office/drawing/2014/main" id="{34581841-0FFE-5946-97C7-5D24BB417B6E}"/>
              </a:ext>
            </a:extLst>
          </p:cNvPr>
          <p:cNvCxnSpPr>
            <a:cxnSpLocks/>
            <a:stCxn id="73" idx="2"/>
            <a:endCxn id="169" idx="0"/>
          </p:cNvCxnSpPr>
          <p:nvPr/>
        </p:nvCxnSpPr>
        <p:spPr>
          <a:xfrm rot="5400000">
            <a:off x="7547684" y="2244716"/>
            <a:ext cx="1405034" cy="1823137"/>
          </a:xfrm>
          <a:prstGeom prst="bentConnector3">
            <a:avLst>
              <a:gd name="adj1" fmla="val 50000"/>
            </a:avLst>
          </a:prstGeom>
          <a:ln>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76" name="Curved Connector 175">
            <a:extLst>
              <a:ext uri="{FF2B5EF4-FFF2-40B4-BE49-F238E27FC236}">
                <a16:creationId xmlns:a16="http://schemas.microsoft.com/office/drawing/2014/main" id="{45B396F9-FBAF-704A-B58A-FBB8BA5082DC}"/>
              </a:ext>
            </a:extLst>
          </p:cNvPr>
          <p:cNvCxnSpPr>
            <a:cxnSpLocks/>
            <a:stCxn id="166" idx="0"/>
            <a:endCxn id="73" idx="1"/>
          </p:cNvCxnSpPr>
          <p:nvPr/>
        </p:nvCxnSpPr>
        <p:spPr>
          <a:xfrm rot="5400000" flipH="1" flipV="1">
            <a:off x="6896371" y="2336823"/>
            <a:ext cx="1721541" cy="1322416"/>
          </a:xfrm>
          <a:prstGeom prst="curvedConnector2">
            <a:avLst/>
          </a:prstGeom>
          <a:ln>
            <a:headEnd type="none"/>
            <a:tailEnd type="triangle"/>
          </a:ln>
        </p:spPr>
        <p:style>
          <a:lnRef idx="1">
            <a:schemeClr val="dk1"/>
          </a:lnRef>
          <a:fillRef idx="0">
            <a:schemeClr val="dk1"/>
          </a:fillRef>
          <a:effectRef idx="0">
            <a:schemeClr val="dk1"/>
          </a:effectRef>
          <a:fontRef idx="minor">
            <a:schemeClr val="tx1"/>
          </a:fontRef>
        </p:style>
      </p:cxnSp>
      <p:cxnSp>
        <p:nvCxnSpPr>
          <p:cNvPr id="177" name="Curved Connector 176">
            <a:extLst>
              <a:ext uri="{FF2B5EF4-FFF2-40B4-BE49-F238E27FC236}">
                <a16:creationId xmlns:a16="http://schemas.microsoft.com/office/drawing/2014/main" id="{9DA1D9E7-AF1A-B245-B650-626E8BD21214}"/>
              </a:ext>
            </a:extLst>
          </p:cNvPr>
          <p:cNvCxnSpPr>
            <a:cxnSpLocks/>
            <a:stCxn id="95" idx="0"/>
            <a:endCxn id="67" idx="1"/>
          </p:cNvCxnSpPr>
          <p:nvPr/>
        </p:nvCxnSpPr>
        <p:spPr>
          <a:xfrm rot="5400000" flipH="1" flipV="1">
            <a:off x="2921291" y="1043952"/>
            <a:ext cx="1678766" cy="3950933"/>
          </a:xfrm>
          <a:prstGeom prst="curvedConnector2">
            <a:avLst/>
          </a:prstGeom>
          <a:ln>
            <a:headEnd type="none"/>
            <a:tailEnd type="triangle"/>
          </a:ln>
        </p:spPr>
        <p:style>
          <a:lnRef idx="1">
            <a:schemeClr val="dk1"/>
          </a:lnRef>
          <a:fillRef idx="0">
            <a:schemeClr val="dk1"/>
          </a:fillRef>
          <a:effectRef idx="0">
            <a:schemeClr val="dk1"/>
          </a:effectRef>
          <a:fontRef idx="minor">
            <a:schemeClr val="tx1"/>
          </a:fontRef>
        </p:style>
      </p:cxnSp>
      <p:pic>
        <p:nvPicPr>
          <p:cNvPr id="178" name="Picture 177">
            <a:extLst>
              <a:ext uri="{FF2B5EF4-FFF2-40B4-BE49-F238E27FC236}">
                <a16:creationId xmlns:a16="http://schemas.microsoft.com/office/drawing/2014/main" id="{80B9BDDC-598D-8F4A-83CC-B74DB7F5D7A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055245" y="3078212"/>
            <a:ext cx="380788" cy="266364"/>
          </a:xfrm>
          <a:prstGeom prst="rect">
            <a:avLst/>
          </a:prstGeom>
        </p:spPr>
      </p:pic>
      <p:pic>
        <p:nvPicPr>
          <p:cNvPr id="179" name="Picture 178">
            <a:extLst>
              <a:ext uri="{FF2B5EF4-FFF2-40B4-BE49-F238E27FC236}">
                <a16:creationId xmlns:a16="http://schemas.microsoft.com/office/drawing/2014/main" id="{EE443A24-916C-294B-9EDB-77951547DC6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731112" y="3044343"/>
            <a:ext cx="380788" cy="266364"/>
          </a:xfrm>
          <a:prstGeom prst="rect">
            <a:avLst/>
          </a:prstGeom>
        </p:spPr>
      </p:pic>
      <p:pic>
        <p:nvPicPr>
          <p:cNvPr id="180" name="Picture 40">
            <a:extLst>
              <a:ext uri="{FF2B5EF4-FFF2-40B4-BE49-F238E27FC236}">
                <a16:creationId xmlns:a16="http://schemas.microsoft.com/office/drawing/2014/main" id="{F4BB4C82-77ED-1046-8FF2-DFF65C32AAD5}"/>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333963" y="2355864"/>
            <a:ext cx="847271" cy="31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1" name="Picture 40">
            <a:extLst>
              <a:ext uri="{FF2B5EF4-FFF2-40B4-BE49-F238E27FC236}">
                <a16:creationId xmlns:a16="http://schemas.microsoft.com/office/drawing/2014/main" id="{95A99D04-CD4C-1947-B145-BA2E6C6D3096}"/>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7986789" y="2307023"/>
            <a:ext cx="847271" cy="31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6" name="Elbow Connector 85">
            <a:extLst>
              <a:ext uri="{FF2B5EF4-FFF2-40B4-BE49-F238E27FC236}">
                <a16:creationId xmlns:a16="http://schemas.microsoft.com/office/drawing/2014/main" id="{C69AD2CA-C450-1C44-8A80-0647D3808182}"/>
              </a:ext>
            </a:extLst>
          </p:cNvPr>
          <p:cNvCxnSpPr>
            <a:cxnSpLocks/>
          </p:cNvCxnSpPr>
          <p:nvPr/>
        </p:nvCxnSpPr>
        <p:spPr>
          <a:xfrm rot="5400000">
            <a:off x="5174086" y="2553326"/>
            <a:ext cx="1319485" cy="1596264"/>
          </a:xfrm>
          <a:prstGeom prst="bentConnector3">
            <a:avLst>
              <a:gd name="adj1" fmla="val 50000"/>
            </a:avLst>
          </a:prstGeom>
          <a:ln>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87" name="Rounded Rectangle 86">
            <a:extLst>
              <a:ext uri="{FF2B5EF4-FFF2-40B4-BE49-F238E27FC236}">
                <a16:creationId xmlns:a16="http://schemas.microsoft.com/office/drawing/2014/main" id="{9CBC08C6-4801-B447-89B6-C96B33382E27}"/>
              </a:ext>
            </a:extLst>
          </p:cNvPr>
          <p:cNvSpPr/>
          <p:nvPr/>
        </p:nvSpPr>
        <p:spPr bwMode="auto">
          <a:xfrm>
            <a:off x="2346825" y="3861301"/>
            <a:ext cx="210046" cy="452331"/>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4</a:t>
            </a:r>
            <a:endParaRPr lang="en-US" sz="667" dirty="0">
              <a:solidFill>
                <a:schemeClr val="bg1"/>
              </a:solidFill>
            </a:endParaRPr>
          </a:p>
        </p:txBody>
      </p:sp>
    </p:spTree>
    <p:extLst>
      <p:ext uri="{BB962C8B-B14F-4D97-AF65-F5344CB8AC3E}">
        <p14:creationId xmlns:p14="http://schemas.microsoft.com/office/powerpoint/2010/main" val="24464458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22CC6-6916-8A43-AF28-E6DD31A46BCD}"/>
              </a:ext>
            </a:extLst>
          </p:cNvPr>
          <p:cNvSpPr>
            <a:spLocks noGrp="1"/>
          </p:cNvSpPr>
          <p:nvPr>
            <p:ph type="title"/>
          </p:nvPr>
        </p:nvSpPr>
        <p:spPr>
          <a:xfrm>
            <a:off x="391584" y="59269"/>
            <a:ext cx="11525249" cy="553874"/>
          </a:xfrm>
        </p:spPr>
        <p:txBody>
          <a:bodyPr/>
          <a:lstStyle/>
          <a:p>
            <a:r>
              <a:rPr lang="en-US" sz="3200" dirty="0"/>
              <a:t>Command Query Responsibility Segregation Pattern</a:t>
            </a:r>
          </a:p>
        </p:txBody>
      </p:sp>
      <p:sp>
        <p:nvSpPr>
          <p:cNvPr id="5" name="Rectangle 4">
            <a:extLst>
              <a:ext uri="{FF2B5EF4-FFF2-40B4-BE49-F238E27FC236}">
                <a16:creationId xmlns:a16="http://schemas.microsoft.com/office/drawing/2014/main" id="{49FBB146-15E9-D94F-B15B-70468AB1DE48}"/>
              </a:ext>
            </a:extLst>
          </p:cNvPr>
          <p:cNvSpPr/>
          <p:nvPr/>
        </p:nvSpPr>
        <p:spPr>
          <a:xfrm>
            <a:off x="1645862" y="2206984"/>
            <a:ext cx="4764407" cy="2266403"/>
          </a:xfrm>
          <a:prstGeom prst="rect">
            <a:avLst/>
          </a:prstGeom>
          <a:solidFill>
            <a:schemeClr val="accent2">
              <a:lumMod val="60000"/>
              <a:lumOff val="4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defRPr/>
            </a:pPr>
            <a:r>
              <a:rPr lang="en-US" sz="1333" dirty="0">
                <a:solidFill>
                  <a:srgbClr val="7030A0"/>
                </a:solidFill>
                <a:latin typeface="Arial"/>
              </a:rPr>
              <a:t>Order Command MS</a:t>
            </a:r>
          </a:p>
        </p:txBody>
      </p:sp>
      <p:sp>
        <p:nvSpPr>
          <p:cNvPr id="7" name="Can 6">
            <a:extLst>
              <a:ext uri="{FF2B5EF4-FFF2-40B4-BE49-F238E27FC236}">
                <a16:creationId xmlns:a16="http://schemas.microsoft.com/office/drawing/2014/main" id="{E6D4EA1D-6A39-714A-9E5C-421D88572842}"/>
              </a:ext>
            </a:extLst>
          </p:cNvPr>
          <p:cNvSpPr/>
          <p:nvPr/>
        </p:nvSpPr>
        <p:spPr>
          <a:xfrm>
            <a:off x="7125947" y="3452017"/>
            <a:ext cx="978148" cy="620377"/>
          </a:xfrm>
          <a:prstGeom prst="can">
            <a:avLst/>
          </a:prstGeom>
          <a:solidFill>
            <a:schemeClr val="accent6">
              <a:lumMod val="60000"/>
              <a:lumOff val="4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r>
              <a:rPr lang="en-US" sz="1400" dirty="0">
                <a:solidFill>
                  <a:srgbClr val="C8D2D2">
                    <a:lumMod val="25000"/>
                  </a:srgbClr>
                </a:solidFill>
                <a:latin typeface="Arial"/>
              </a:rPr>
              <a:t>DB</a:t>
            </a:r>
          </a:p>
        </p:txBody>
      </p:sp>
      <p:cxnSp>
        <p:nvCxnSpPr>
          <p:cNvPr id="17" name="Elbow Connector 16">
            <a:extLst>
              <a:ext uri="{FF2B5EF4-FFF2-40B4-BE49-F238E27FC236}">
                <a16:creationId xmlns:a16="http://schemas.microsoft.com/office/drawing/2014/main" id="{D60615A1-C07C-574B-8914-B23B50FE973A}"/>
              </a:ext>
            </a:extLst>
          </p:cNvPr>
          <p:cNvCxnSpPr>
            <a:cxnSpLocks/>
            <a:stCxn id="63" idx="3"/>
            <a:endCxn id="7" idx="2"/>
          </p:cNvCxnSpPr>
          <p:nvPr/>
        </p:nvCxnSpPr>
        <p:spPr>
          <a:xfrm>
            <a:off x="5915213" y="3762206"/>
            <a:ext cx="1210735" cy="12700"/>
          </a:xfrm>
          <a:prstGeom prst="bentConnector3">
            <a:avLst>
              <a:gd name="adj1" fmla="val 5000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a:extLst>
              <a:ext uri="{FF2B5EF4-FFF2-40B4-BE49-F238E27FC236}">
                <a16:creationId xmlns:a16="http://schemas.microsoft.com/office/drawing/2014/main" id="{7D56AFAC-2CD1-A642-AA7C-39C8D2B4C041}"/>
              </a:ext>
            </a:extLst>
          </p:cNvPr>
          <p:cNvCxnSpPr>
            <a:cxnSpLocks/>
            <a:stCxn id="23" idx="2"/>
            <a:endCxn id="31" idx="1"/>
          </p:cNvCxnSpPr>
          <p:nvPr/>
        </p:nvCxnSpPr>
        <p:spPr>
          <a:xfrm rot="16200000" flipH="1">
            <a:off x="2489595" y="3815566"/>
            <a:ext cx="2011783" cy="1735327"/>
          </a:xfrm>
          <a:prstGeom prst="bentConnector2">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21" name="Picture 20">
            <a:extLst>
              <a:ext uri="{FF2B5EF4-FFF2-40B4-BE49-F238E27FC236}">
                <a16:creationId xmlns:a16="http://schemas.microsoft.com/office/drawing/2014/main" id="{1ED7075D-9C87-E141-9F8D-B848A9CE30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82262" y="4892013"/>
            <a:ext cx="552951" cy="386793"/>
          </a:xfrm>
          <a:prstGeom prst="rect">
            <a:avLst/>
          </a:prstGeom>
        </p:spPr>
      </p:pic>
      <p:sp>
        <p:nvSpPr>
          <p:cNvPr id="23" name="Rectangle 22">
            <a:extLst>
              <a:ext uri="{FF2B5EF4-FFF2-40B4-BE49-F238E27FC236}">
                <a16:creationId xmlns:a16="http://schemas.microsoft.com/office/drawing/2014/main" id="{AA5F1FD6-A860-DE41-98AA-8D336AB8C2BF}"/>
              </a:ext>
            </a:extLst>
          </p:cNvPr>
          <p:cNvSpPr/>
          <p:nvPr/>
        </p:nvSpPr>
        <p:spPr>
          <a:xfrm>
            <a:off x="1860481" y="2781336"/>
            <a:ext cx="1534683" cy="896003"/>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defRPr/>
            </a:pPr>
            <a:r>
              <a:rPr lang="en-US" sz="1400" dirty="0">
                <a:solidFill>
                  <a:schemeClr val="accent2">
                    <a:lumMod val="50000"/>
                  </a:schemeClr>
                </a:solidFill>
                <a:latin typeface="Arial"/>
              </a:rPr>
              <a:t>Write Model</a:t>
            </a:r>
          </a:p>
        </p:txBody>
      </p:sp>
      <p:cxnSp>
        <p:nvCxnSpPr>
          <p:cNvPr id="43" name="Elbow Connector 42">
            <a:extLst>
              <a:ext uri="{FF2B5EF4-FFF2-40B4-BE49-F238E27FC236}">
                <a16:creationId xmlns:a16="http://schemas.microsoft.com/office/drawing/2014/main" id="{2E125718-05B2-5F4D-81F6-7012330781DA}"/>
              </a:ext>
            </a:extLst>
          </p:cNvPr>
          <p:cNvCxnSpPr>
            <a:cxnSpLocks/>
            <a:stCxn id="56" idx="2"/>
            <a:endCxn id="23" idx="0"/>
          </p:cNvCxnSpPr>
          <p:nvPr/>
        </p:nvCxnSpPr>
        <p:spPr>
          <a:xfrm rot="5400000">
            <a:off x="2322398" y="1854938"/>
            <a:ext cx="1231825" cy="620973"/>
          </a:xfrm>
          <a:prstGeom prst="bentConnector3">
            <a:avLst>
              <a:gd name="adj1" fmla="val 5000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4C6C5CFA-76D9-0448-995C-FB347D8EC695}"/>
              </a:ext>
            </a:extLst>
          </p:cNvPr>
          <p:cNvSpPr txBox="1"/>
          <p:nvPr/>
        </p:nvSpPr>
        <p:spPr>
          <a:xfrm>
            <a:off x="713526" y="4892012"/>
            <a:ext cx="1723549" cy="300210"/>
          </a:xfrm>
          <a:prstGeom prst="rect">
            <a:avLst/>
          </a:prstGeom>
          <a:noFill/>
        </p:spPr>
        <p:txBody>
          <a:bodyPr wrap="none" rtlCol="0">
            <a:spAutoFit/>
          </a:bodyPr>
          <a:lstStyle/>
          <a:p>
            <a:pPr defTabSz="914377" eaLnBrk="1" fontAlgn="auto" hangingPunct="1">
              <a:spcBef>
                <a:spcPts val="0"/>
              </a:spcBef>
              <a:spcAft>
                <a:spcPts val="0"/>
              </a:spcAft>
              <a:defRPr/>
            </a:pPr>
            <a:r>
              <a:rPr lang="en-US" sz="1351" dirty="0">
                <a:solidFill>
                  <a:srgbClr val="C8D2D2">
                    <a:lumMod val="25000"/>
                  </a:srgbClr>
                </a:solidFill>
                <a:latin typeface="Arial"/>
                <a:cs typeface="+mn-cs"/>
              </a:rPr>
              <a:t>CreateOrder Events</a:t>
            </a:r>
          </a:p>
        </p:txBody>
      </p:sp>
      <p:sp>
        <p:nvSpPr>
          <p:cNvPr id="24" name="Rectangle 23">
            <a:extLst>
              <a:ext uri="{FF2B5EF4-FFF2-40B4-BE49-F238E27FC236}">
                <a16:creationId xmlns:a16="http://schemas.microsoft.com/office/drawing/2014/main" id="{F04EFBF5-D9E0-AC46-8333-1B96AF7AEC0F}"/>
              </a:ext>
            </a:extLst>
          </p:cNvPr>
          <p:cNvSpPr/>
          <p:nvPr/>
        </p:nvSpPr>
        <p:spPr>
          <a:xfrm>
            <a:off x="1075760" y="1855005"/>
            <a:ext cx="9205587" cy="2770779"/>
          </a:xfrm>
          <a:prstGeom prst="rect">
            <a:avLst/>
          </a:prstGeom>
          <a:noFill/>
          <a:ln w="38100">
            <a:solidFill>
              <a:schemeClr val="tx2">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defRPr/>
            </a:pPr>
            <a:r>
              <a:rPr lang="en-US" sz="1200" dirty="0">
                <a:solidFill>
                  <a:srgbClr val="7030A0"/>
                </a:solidFill>
                <a:latin typeface="Arial"/>
              </a:rPr>
              <a:t>Order Service</a:t>
            </a:r>
          </a:p>
        </p:txBody>
      </p:sp>
      <p:sp>
        <p:nvSpPr>
          <p:cNvPr id="31" name="Rounded Rectangle 30">
            <a:extLst>
              <a:ext uri="{FF2B5EF4-FFF2-40B4-BE49-F238E27FC236}">
                <a16:creationId xmlns:a16="http://schemas.microsoft.com/office/drawing/2014/main" id="{D120730F-8238-EA45-8837-D23EA10128DA}"/>
              </a:ext>
            </a:extLst>
          </p:cNvPr>
          <p:cNvSpPr/>
          <p:nvPr/>
        </p:nvSpPr>
        <p:spPr bwMode="auto">
          <a:xfrm>
            <a:off x="4363150"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schemeClr val="accent2">
                    <a:lumMod val="50000"/>
                  </a:schemeClr>
                </a:solidFill>
                <a:latin typeface="Arial"/>
              </a:rPr>
              <a:t>0</a:t>
            </a:r>
            <a:endParaRPr lang="en-US" sz="667" dirty="0">
              <a:solidFill>
                <a:schemeClr val="accent2">
                  <a:lumMod val="50000"/>
                </a:schemeClr>
              </a:solidFill>
              <a:latin typeface="Arial"/>
            </a:endParaRPr>
          </a:p>
        </p:txBody>
      </p:sp>
      <p:sp>
        <p:nvSpPr>
          <p:cNvPr id="32" name="Rounded Rectangle 31">
            <a:extLst>
              <a:ext uri="{FF2B5EF4-FFF2-40B4-BE49-F238E27FC236}">
                <a16:creationId xmlns:a16="http://schemas.microsoft.com/office/drawing/2014/main" id="{592C551D-827E-AE43-B62A-5978E9F63B15}"/>
              </a:ext>
            </a:extLst>
          </p:cNvPr>
          <p:cNvSpPr/>
          <p:nvPr/>
        </p:nvSpPr>
        <p:spPr bwMode="auto">
          <a:xfrm>
            <a:off x="4606988"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schemeClr val="accent2">
                    <a:lumMod val="50000"/>
                  </a:schemeClr>
                </a:solidFill>
                <a:latin typeface="Arial"/>
              </a:rPr>
              <a:t>1</a:t>
            </a:r>
            <a:endParaRPr lang="en-US" sz="667" dirty="0">
              <a:solidFill>
                <a:schemeClr val="accent2">
                  <a:lumMod val="50000"/>
                </a:schemeClr>
              </a:solidFill>
              <a:latin typeface="Arial"/>
            </a:endParaRPr>
          </a:p>
        </p:txBody>
      </p:sp>
      <p:sp>
        <p:nvSpPr>
          <p:cNvPr id="33" name="Rounded Rectangle 32">
            <a:extLst>
              <a:ext uri="{FF2B5EF4-FFF2-40B4-BE49-F238E27FC236}">
                <a16:creationId xmlns:a16="http://schemas.microsoft.com/office/drawing/2014/main" id="{EDA865FB-F6B8-0746-AD42-D3C7B9EB3ADA}"/>
              </a:ext>
            </a:extLst>
          </p:cNvPr>
          <p:cNvSpPr/>
          <p:nvPr/>
        </p:nvSpPr>
        <p:spPr bwMode="auto">
          <a:xfrm>
            <a:off x="4852549"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schemeClr val="accent2">
                    <a:lumMod val="50000"/>
                  </a:schemeClr>
                </a:solidFill>
                <a:latin typeface="Arial"/>
              </a:rPr>
              <a:t>2</a:t>
            </a:r>
            <a:endParaRPr lang="en-US" sz="667" dirty="0">
              <a:solidFill>
                <a:schemeClr val="accent2">
                  <a:lumMod val="50000"/>
                </a:schemeClr>
              </a:solidFill>
              <a:latin typeface="Arial"/>
            </a:endParaRPr>
          </a:p>
        </p:txBody>
      </p:sp>
      <p:sp>
        <p:nvSpPr>
          <p:cNvPr id="34" name="Rounded Rectangle 33">
            <a:extLst>
              <a:ext uri="{FF2B5EF4-FFF2-40B4-BE49-F238E27FC236}">
                <a16:creationId xmlns:a16="http://schemas.microsoft.com/office/drawing/2014/main" id="{29F61F20-FCB1-A34E-AF45-FB73C1CED76A}"/>
              </a:ext>
            </a:extLst>
          </p:cNvPr>
          <p:cNvSpPr/>
          <p:nvPr/>
        </p:nvSpPr>
        <p:spPr bwMode="auto">
          <a:xfrm>
            <a:off x="5096386"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schemeClr val="accent2">
                    <a:lumMod val="50000"/>
                  </a:schemeClr>
                </a:solidFill>
                <a:latin typeface="Arial"/>
              </a:rPr>
              <a:t>3</a:t>
            </a:r>
            <a:endParaRPr lang="en-US" sz="667" dirty="0">
              <a:solidFill>
                <a:schemeClr val="accent2">
                  <a:lumMod val="50000"/>
                </a:schemeClr>
              </a:solidFill>
              <a:latin typeface="Arial"/>
            </a:endParaRPr>
          </a:p>
        </p:txBody>
      </p:sp>
      <p:sp>
        <p:nvSpPr>
          <p:cNvPr id="36" name="Rounded Rectangle 35">
            <a:extLst>
              <a:ext uri="{FF2B5EF4-FFF2-40B4-BE49-F238E27FC236}">
                <a16:creationId xmlns:a16="http://schemas.microsoft.com/office/drawing/2014/main" id="{B17DC57B-BFB6-A246-9D96-B5E0DAB90438}"/>
              </a:ext>
            </a:extLst>
          </p:cNvPr>
          <p:cNvSpPr/>
          <p:nvPr/>
        </p:nvSpPr>
        <p:spPr bwMode="auto">
          <a:xfrm>
            <a:off x="5341948"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schemeClr val="accent2">
                    <a:lumMod val="50000"/>
                  </a:schemeClr>
                </a:solidFill>
                <a:latin typeface="Arial"/>
              </a:rPr>
              <a:t>4</a:t>
            </a:r>
            <a:endParaRPr lang="en-US" sz="667" dirty="0">
              <a:solidFill>
                <a:schemeClr val="accent2">
                  <a:lumMod val="50000"/>
                </a:schemeClr>
              </a:solidFill>
              <a:latin typeface="Arial"/>
            </a:endParaRPr>
          </a:p>
        </p:txBody>
      </p:sp>
      <p:sp>
        <p:nvSpPr>
          <p:cNvPr id="37" name="Rounded Rectangle 36">
            <a:extLst>
              <a:ext uri="{FF2B5EF4-FFF2-40B4-BE49-F238E27FC236}">
                <a16:creationId xmlns:a16="http://schemas.microsoft.com/office/drawing/2014/main" id="{EAE7AAFB-D815-0E47-ABF1-0F8192A7F060}"/>
              </a:ext>
            </a:extLst>
          </p:cNvPr>
          <p:cNvSpPr/>
          <p:nvPr/>
        </p:nvSpPr>
        <p:spPr bwMode="auto">
          <a:xfrm>
            <a:off x="5590986"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schemeClr val="accent2">
                    <a:lumMod val="50000"/>
                  </a:schemeClr>
                </a:solidFill>
                <a:latin typeface="Arial"/>
              </a:rPr>
              <a:t>5</a:t>
            </a:r>
            <a:endParaRPr lang="en-US" sz="667" dirty="0">
              <a:solidFill>
                <a:schemeClr val="accent2">
                  <a:lumMod val="50000"/>
                </a:schemeClr>
              </a:solidFill>
              <a:latin typeface="Arial"/>
            </a:endParaRPr>
          </a:p>
        </p:txBody>
      </p:sp>
      <p:sp>
        <p:nvSpPr>
          <p:cNvPr id="38" name="Rounded Rectangle 37">
            <a:extLst>
              <a:ext uri="{FF2B5EF4-FFF2-40B4-BE49-F238E27FC236}">
                <a16:creationId xmlns:a16="http://schemas.microsoft.com/office/drawing/2014/main" id="{418D7238-CA64-6340-AC57-424946F0F0FC}"/>
              </a:ext>
            </a:extLst>
          </p:cNvPr>
          <p:cNvSpPr/>
          <p:nvPr/>
        </p:nvSpPr>
        <p:spPr bwMode="auto">
          <a:xfrm>
            <a:off x="5831346" y="5323365"/>
            <a:ext cx="245561" cy="731512"/>
          </a:xfrm>
          <a:prstGeom prst="roundRect">
            <a:avLst/>
          </a:prstGeom>
          <a:solidFill>
            <a:schemeClr val="bg1">
              <a:lumMod val="65000"/>
            </a:schemeClr>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schemeClr val="accent2">
                    <a:lumMod val="50000"/>
                  </a:schemeClr>
                </a:solidFill>
                <a:latin typeface="Arial"/>
              </a:rPr>
              <a:t>6</a:t>
            </a:r>
            <a:endParaRPr lang="en-US" sz="667" dirty="0">
              <a:solidFill>
                <a:schemeClr val="accent2">
                  <a:lumMod val="50000"/>
                </a:schemeClr>
              </a:solidFill>
              <a:latin typeface="Arial"/>
            </a:endParaRPr>
          </a:p>
        </p:txBody>
      </p:sp>
      <p:sp>
        <p:nvSpPr>
          <p:cNvPr id="41" name="Rounded Rectangle 40">
            <a:extLst>
              <a:ext uri="{FF2B5EF4-FFF2-40B4-BE49-F238E27FC236}">
                <a16:creationId xmlns:a16="http://schemas.microsoft.com/office/drawing/2014/main" id="{B981F5D3-73A0-C047-BEDB-2A0CE1B1DE80}"/>
              </a:ext>
            </a:extLst>
          </p:cNvPr>
          <p:cNvSpPr/>
          <p:nvPr/>
        </p:nvSpPr>
        <p:spPr bwMode="auto">
          <a:xfrm>
            <a:off x="6071706" y="5323365"/>
            <a:ext cx="245561" cy="731512"/>
          </a:xfrm>
          <a:prstGeom prst="roundRect">
            <a:avLst/>
          </a:prstGeom>
          <a:solidFill>
            <a:schemeClr val="bg1">
              <a:lumMod val="65000"/>
            </a:schemeClr>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schemeClr val="accent2">
                    <a:lumMod val="50000"/>
                  </a:schemeClr>
                </a:solidFill>
                <a:latin typeface="Arial"/>
              </a:rPr>
              <a:t>7</a:t>
            </a:r>
            <a:endParaRPr lang="en-US" sz="667" dirty="0">
              <a:solidFill>
                <a:schemeClr val="accent2">
                  <a:lumMod val="50000"/>
                </a:schemeClr>
              </a:solidFill>
              <a:latin typeface="Arial"/>
            </a:endParaRPr>
          </a:p>
        </p:txBody>
      </p:sp>
      <p:sp>
        <p:nvSpPr>
          <p:cNvPr id="42" name="AutoShape 4">
            <a:extLst>
              <a:ext uri="{FF2B5EF4-FFF2-40B4-BE49-F238E27FC236}">
                <a16:creationId xmlns:a16="http://schemas.microsoft.com/office/drawing/2014/main" id="{2DC0B9A7-8417-2D48-8944-7CE2F918C2E3}"/>
              </a:ext>
            </a:extLst>
          </p:cNvPr>
          <p:cNvSpPr>
            <a:spLocks noChangeArrowheads="1"/>
          </p:cNvSpPr>
          <p:nvPr/>
        </p:nvSpPr>
        <p:spPr bwMode="auto">
          <a:xfrm>
            <a:off x="3495486" y="5031069"/>
            <a:ext cx="7020820" cy="1199545"/>
          </a:xfrm>
          <a:prstGeom prst="roundRect">
            <a:avLst>
              <a:gd name="adj" fmla="val 7117"/>
            </a:avLst>
          </a:prstGeom>
          <a:noFill/>
          <a:ln w="12700">
            <a:solidFill>
              <a:schemeClr val="tx2">
                <a:lumMod val="50000"/>
              </a:schemeClr>
            </a:solidFill>
            <a:prstDash val="dash"/>
            <a:round/>
            <a:headEnd/>
            <a:tailEnd/>
          </a:ln>
        </p:spPr>
        <p:txBody>
          <a:bodyPr lIns="0" tIns="0" rIns="0" bIns="0" anchor="b" anchorCtr="1"/>
          <a:lstStyle/>
          <a:p>
            <a:pPr algn="ctr" defTabSz="914377" eaLnBrk="1" fontAlgn="auto" hangingPunct="1">
              <a:spcBef>
                <a:spcPts val="0"/>
              </a:spcBef>
              <a:spcAft>
                <a:spcPts val="0"/>
              </a:spcAft>
              <a:defRPr/>
            </a:pPr>
            <a:endParaRPr lang="en-US" sz="1333" dirty="0">
              <a:solidFill>
                <a:srgbClr val="6D7777"/>
              </a:solidFill>
              <a:latin typeface="Arial"/>
              <a:cs typeface="+mn-cs"/>
            </a:endParaRPr>
          </a:p>
        </p:txBody>
      </p:sp>
      <p:pic>
        <p:nvPicPr>
          <p:cNvPr id="44" name="Picture 43">
            <a:extLst>
              <a:ext uri="{FF2B5EF4-FFF2-40B4-BE49-F238E27FC236}">
                <a16:creationId xmlns:a16="http://schemas.microsoft.com/office/drawing/2014/main" id="{9902C43E-445F-124E-9AC0-004DEE809572}"/>
              </a:ext>
            </a:extLst>
          </p:cNvPr>
          <p:cNvPicPr>
            <a:picLocks noChangeAspect="1"/>
          </p:cNvPicPr>
          <p:nvPr/>
        </p:nvPicPr>
        <p:blipFill>
          <a:blip r:embed="rId4">
            <a:biLevel thresh="75000"/>
            <a:extLst>
              <a:ext uri="{BEBA8EAE-BF5A-486C-A8C5-ECC9F3942E4B}">
                <a14:imgProps xmlns:a14="http://schemas.microsoft.com/office/drawing/2010/main">
                  <a14:imgLayer r:embed="rId5">
                    <a14:imgEffect>
                      <a14:artisticPhotocopy/>
                    </a14:imgEffect>
                  </a14:imgLayer>
                </a14:imgProps>
              </a:ext>
              <a:ext uri="{28A0092B-C50C-407E-A947-70E740481C1C}">
                <a14:useLocalDpi xmlns:a14="http://schemas.microsoft.com/office/drawing/2010/main" val="0"/>
              </a:ext>
            </a:extLst>
          </a:blip>
          <a:stretch>
            <a:fillRect/>
          </a:stretch>
        </p:blipFill>
        <p:spPr>
          <a:xfrm>
            <a:off x="3492009" y="5883415"/>
            <a:ext cx="959343" cy="504271"/>
          </a:xfrm>
          <a:prstGeom prst="rect">
            <a:avLst/>
          </a:prstGeom>
        </p:spPr>
      </p:pic>
      <p:sp>
        <p:nvSpPr>
          <p:cNvPr id="47" name="TextBox 46">
            <a:extLst>
              <a:ext uri="{FF2B5EF4-FFF2-40B4-BE49-F238E27FC236}">
                <a16:creationId xmlns:a16="http://schemas.microsoft.com/office/drawing/2014/main" id="{C7CB3DA7-3CC9-1147-A473-301714E985E6}"/>
              </a:ext>
            </a:extLst>
          </p:cNvPr>
          <p:cNvSpPr txBox="1"/>
          <p:nvPr/>
        </p:nvSpPr>
        <p:spPr>
          <a:xfrm>
            <a:off x="4287760" y="5007856"/>
            <a:ext cx="1425390" cy="300210"/>
          </a:xfrm>
          <a:prstGeom prst="rect">
            <a:avLst/>
          </a:prstGeom>
          <a:noFill/>
        </p:spPr>
        <p:txBody>
          <a:bodyPr wrap="none" rtlCol="0">
            <a:spAutoFit/>
          </a:bodyPr>
          <a:lstStyle/>
          <a:p>
            <a:pPr defTabSz="914377" eaLnBrk="1" fontAlgn="auto" hangingPunct="1">
              <a:spcBef>
                <a:spcPts val="0"/>
              </a:spcBef>
              <a:spcAft>
                <a:spcPts val="0"/>
              </a:spcAft>
              <a:defRPr/>
            </a:pPr>
            <a:r>
              <a:rPr lang="en-US" sz="1351" dirty="0">
                <a:solidFill>
                  <a:srgbClr val="C8D2D2">
                    <a:lumMod val="25000"/>
                  </a:srgbClr>
                </a:solidFill>
                <a:latin typeface="Arial"/>
              </a:rPr>
              <a:t>CommandOrder</a:t>
            </a:r>
            <a:endParaRPr lang="en-US" sz="1351" dirty="0">
              <a:solidFill>
                <a:srgbClr val="C8D2D2">
                  <a:lumMod val="25000"/>
                </a:srgbClr>
              </a:solidFill>
              <a:latin typeface="Arial"/>
              <a:cs typeface="+mn-cs"/>
            </a:endParaRPr>
          </a:p>
        </p:txBody>
      </p:sp>
      <p:pic>
        <p:nvPicPr>
          <p:cNvPr id="49" name="Picture 40">
            <a:extLst>
              <a:ext uri="{FF2B5EF4-FFF2-40B4-BE49-F238E27FC236}">
                <a16:creationId xmlns:a16="http://schemas.microsoft.com/office/drawing/2014/main" id="{BE7F2EA2-3F36-A348-B97E-E34FFC674319}"/>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423793" y="4152247"/>
            <a:ext cx="897912" cy="332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 name="Rectangle 55">
            <a:extLst>
              <a:ext uri="{FF2B5EF4-FFF2-40B4-BE49-F238E27FC236}">
                <a16:creationId xmlns:a16="http://schemas.microsoft.com/office/drawing/2014/main" id="{69458763-689F-6340-87C8-BA306FFA7944}"/>
              </a:ext>
            </a:extLst>
          </p:cNvPr>
          <p:cNvSpPr/>
          <p:nvPr/>
        </p:nvSpPr>
        <p:spPr>
          <a:xfrm>
            <a:off x="2627301" y="802309"/>
            <a:ext cx="1242987" cy="747203"/>
          </a:xfrm>
          <a:prstGeom prst="rect">
            <a:avLst/>
          </a:prstGeom>
          <a:solidFill>
            <a:schemeClr val="accent2">
              <a:lumMod val="60000"/>
              <a:lumOff val="4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r>
              <a:rPr lang="en-US" sz="1400" dirty="0">
                <a:solidFill>
                  <a:srgbClr val="7030A0"/>
                </a:solidFill>
                <a:latin typeface="Arial"/>
              </a:rPr>
              <a:t>Order UI Web SPA</a:t>
            </a:r>
          </a:p>
        </p:txBody>
      </p:sp>
      <p:grpSp>
        <p:nvGrpSpPr>
          <p:cNvPr id="57" name="Group 193">
            <a:extLst>
              <a:ext uri="{FF2B5EF4-FFF2-40B4-BE49-F238E27FC236}">
                <a16:creationId xmlns:a16="http://schemas.microsoft.com/office/drawing/2014/main" id="{EF1EE31E-8BA6-0849-8D1C-FDBC9C88803A}"/>
              </a:ext>
            </a:extLst>
          </p:cNvPr>
          <p:cNvGrpSpPr/>
          <p:nvPr/>
        </p:nvGrpSpPr>
        <p:grpSpPr>
          <a:xfrm>
            <a:off x="1496963" y="751722"/>
            <a:ext cx="639880" cy="863862"/>
            <a:chOff x="8826" y="-1"/>
            <a:chExt cx="707232" cy="899522"/>
          </a:xfrm>
        </p:grpSpPr>
        <p:grpSp>
          <p:nvGrpSpPr>
            <p:cNvPr id="58" name="Group 191">
              <a:extLst>
                <a:ext uri="{FF2B5EF4-FFF2-40B4-BE49-F238E27FC236}">
                  <a16:creationId xmlns:a16="http://schemas.microsoft.com/office/drawing/2014/main" id="{1E51F3AE-CD69-C845-894D-7A9EE8F8CEA4}"/>
                </a:ext>
              </a:extLst>
            </p:cNvPr>
            <p:cNvGrpSpPr/>
            <p:nvPr/>
          </p:nvGrpSpPr>
          <p:grpSpPr>
            <a:xfrm>
              <a:off x="8826" y="-1"/>
              <a:ext cx="707232" cy="707233"/>
              <a:chOff x="8826" y="0"/>
              <a:chExt cx="707231" cy="707231"/>
            </a:xfrm>
          </p:grpSpPr>
          <p:sp>
            <p:nvSpPr>
              <p:cNvPr id="60" name="Shape 189">
                <a:extLst>
                  <a:ext uri="{FF2B5EF4-FFF2-40B4-BE49-F238E27FC236}">
                    <a16:creationId xmlns:a16="http://schemas.microsoft.com/office/drawing/2014/main" id="{7A38210F-B692-CE46-969D-7EBE499F2367}"/>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defTabSz="914377" eaLnBrk="1" fontAlgn="auto" hangingPunct="1">
                  <a:spcBef>
                    <a:spcPts val="0"/>
                  </a:spcBef>
                  <a:spcAft>
                    <a:spcPts val="0"/>
                  </a:spcAft>
                  <a:defRPr sz="1800">
                    <a:solidFill>
                      <a:srgbClr val="FFFFFF"/>
                    </a:solidFill>
                  </a:defRPr>
                </a:pPr>
                <a:endParaRPr sz="1588" dirty="0">
                  <a:solidFill>
                    <a:srgbClr val="FFFFFF"/>
                  </a:solidFill>
                  <a:latin typeface="Arial"/>
                  <a:cs typeface="+mn-cs"/>
                </a:endParaRPr>
              </a:p>
            </p:txBody>
          </p:sp>
          <p:pic>
            <p:nvPicPr>
              <p:cNvPr id="61" name="_-02.png">
                <a:extLst>
                  <a:ext uri="{FF2B5EF4-FFF2-40B4-BE49-F238E27FC236}">
                    <a16:creationId xmlns:a16="http://schemas.microsoft.com/office/drawing/2014/main" id="{D0981D0C-AF3C-B94D-879E-A36BA297A992}"/>
                  </a:ext>
                </a:extLst>
              </p:cNvPr>
              <p:cNvPicPr/>
              <p:nvPr/>
            </p:nvPicPr>
            <p:blipFill>
              <a:blip r:embed="rId7"/>
              <a:srcRect l="24323" t="21763" r="24323" b="21763"/>
              <a:stretch>
                <a:fillRect/>
              </a:stretch>
            </p:blipFill>
            <p:spPr>
              <a:xfrm>
                <a:off x="172020" y="153919"/>
                <a:ext cx="363191" cy="399394"/>
              </a:xfrm>
              <a:prstGeom prst="rect">
                <a:avLst/>
              </a:prstGeom>
              <a:ln w="3175" cap="flat">
                <a:noFill/>
                <a:miter lim="400000"/>
              </a:ln>
              <a:effectLst/>
            </p:spPr>
          </p:pic>
        </p:grpSp>
        <p:sp>
          <p:nvSpPr>
            <p:cNvPr id="59" name="Shape 192">
              <a:extLst>
                <a:ext uri="{FF2B5EF4-FFF2-40B4-BE49-F238E27FC236}">
                  <a16:creationId xmlns:a16="http://schemas.microsoft.com/office/drawing/2014/main" id="{02679DE9-70D8-904B-A0DC-85C9F248CDC0}"/>
                </a:ext>
              </a:extLst>
            </p:cNvPr>
            <p:cNvSpPr/>
            <p:nvPr/>
          </p:nvSpPr>
          <p:spPr>
            <a:xfrm>
              <a:off x="171673" y="707232"/>
              <a:ext cx="471280" cy="192289"/>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defTabSz="914377" eaLnBrk="1" fontAlgn="auto" hangingPunct="1">
                <a:spcBef>
                  <a:spcPts val="0"/>
                </a:spcBef>
                <a:spcAft>
                  <a:spcPts val="0"/>
                </a:spcAft>
                <a:defRPr sz="1800" b="0">
                  <a:solidFill>
                    <a:srgbClr val="000000"/>
                  </a:solidFill>
                </a:defRPr>
              </a:pPr>
              <a:r>
                <a:rPr sz="1200" b="0" dirty="0">
                  <a:solidFill>
                    <a:srgbClr val="000000"/>
                  </a:solidFill>
                </a:rPr>
                <a:t>USER</a:t>
              </a:r>
              <a:endParaRPr sz="707" b="0" dirty="0">
                <a:solidFill>
                  <a:srgbClr val="000000"/>
                </a:solidFill>
              </a:endParaRPr>
            </a:p>
          </p:txBody>
        </p:sp>
      </p:grpSp>
      <p:sp>
        <p:nvSpPr>
          <p:cNvPr id="63" name="Rectangle 62">
            <a:extLst>
              <a:ext uri="{FF2B5EF4-FFF2-40B4-BE49-F238E27FC236}">
                <a16:creationId xmlns:a16="http://schemas.microsoft.com/office/drawing/2014/main" id="{AD2959FB-7184-754C-8BF4-5E0634564B25}"/>
              </a:ext>
            </a:extLst>
          </p:cNvPr>
          <p:cNvSpPr/>
          <p:nvPr/>
        </p:nvSpPr>
        <p:spPr>
          <a:xfrm>
            <a:off x="4380529" y="3314204"/>
            <a:ext cx="1534683" cy="896003"/>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defRPr/>
            </a:pPr>
            <a:r>
              <a:rPr lang="en-US" sz="1400" dirty="0">
                <a:solidFill>
                  <a:schemeClr val="accent2">
                    <a:lumMod val="50000"/>
                  </a:schemeClr>
                </a:solidFill>
                <a:latin typeface="Arial"/>
              </a:rPr>
              <a:t>Consumer</a:t>
            </a:r>
          </a:p>
        </p:txBody>
      </p:sp>
      <p:cxnSp>
        <p:nvCxnSpPr>
          <p:cNvPr id="64" name="Elbow Connector 63">
            <a:extLst>
              <a:ext uri="{FF2B5EF4-FFF2-40B4-BE49-F238E27FC236}">
                <a16:creationId xmlns:a16="http://schemas.microsoft.com/office/drawing/2014/main" id="{807A9AAB-CC64-3346-BFE3-4767B922F04B}"/>
              </a:ext>
            </a:extLst>
          </p:cNvPr>
          <p:cNvCxnSpPr>
            <a:cxnSpLocks/>
            <a:stCxn id="41" idx="3"/>
            <a:endCxn id="63" idx="2"/>
          </p:cNvCxnSpPr>
          <p:nvPr/>
        </p:nvCxnSpPr>
        <p:spPr>
          <a:xfrm flipH="1" flipV="1">
            <a:off x="5147872" y="4210207"/>
            <a:ext cx="1169395" cy="1478915"/>
          </a:xfrm>
          <a:prstGeom prst="bentConnector4">
            <a:avLst>
              <a:gd name="adj1" fmla="val -19549"/>
              <a:gd name="adj2" fmla="val 62366"/>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65" name="Can 64">
            <a:extLst>
              <a:ext uri="{FF2B5EF4-FFF2-40B4-BE49-F238E27FC236}">
                <a16:creationId xmlns:a16="http://schemas.microsoft.com/office/drawing/2014/main" id="{8096E98E-D46C-4447-8B68-65E13B107948}"/>
              </a:ext>
            </a:extLst>
          </p:cNvPr>
          <p:cNvSpPr/>
          <p:nvPr/>
        </p:nvSpPr>
        <p:spPr>
          <a:xfrm>
            <a:off x="7125947" y="2619597"/>
            <a:ext cx="978148" cy="620377"/>
          </a:xfrm>
          <a:prstGeom prst="can">
            <a:avLst/>
          </a:prstGeom>
          <a:solidFill>
            <a:schemeClr val="accent6">
              <a:lumMod val="60000"/>
              <a:lumOff val="4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r>
              <a:rPr lang="en-US" sz="1400" dirty="0">
                <a:solidFill>
                  <a:srgbClr val="C8D2D2">
                    <a:lumMod val="25000"/>
                  </a:srgbClr>
                </a:solidFill>
                <a:latin typeface="Arial"/>
              </a:rPr>
              <a:t>Error Log</a:t>
            </a:r>
          </a:p>
        </p:txBody>
      </p:sp>
      <p:cxnSp>
        <p:nvCxnSpPr>
          <p:cNvPr id="66" name="Elbow Connector 65">
            <a:extLst>
              <a:ext uri="{FF2B5EF4-FFF2-40B4-BE49-F238E27FC236}">
                <a16:creationId xmlns:a16="http://schemas.microsoft.com/office/drawing/2014/main" id="{C1DDF8AB-4215-0246-B868-056EEF4ADC3C}"/>
              </a:ext>
            </a:extLst>
          </p:cNvPr>
          <p:cNvCxnSpPr>
            <a:cxnSpLocks/>
            <a:endCxn id="65" idx="2"/>
          </p:cNvCxnSpPr>
          <p:nvPr/>
        </p:nvCxnSpPr>
        <p:spPr>
          <a:xfrm flipV="1">
            <a:off x="5932594" y="2929785"/>
            <a:ext cx="1193353" cy="566193"/>
          </a:xfrm>
          <a:prstGeom prst="bentConnector3">
            <a:avLst>
              <a:gd name="adj1" fmla="val 50000"/>
            </a:avLst>
          </a:prstGeom>
          <a:ln w="12700">
            <a:solidFill>
              <a:srgbClr val="7030A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5" name="Rounded Rectangle 14">
            <a:extLst>
              <a:ext uri="{FF2B5EF4-FFF2-40B4-BE49-F238E27FC236}">
                <a16:creationId xmlns:a16="http://schemas.microsoft.com/office/drawing/2014/main" id="{FD75B24F-F7C7-5549-BD06-51182B7F7ADE}"/>
              </a:ext>
            </a:extLst>
          </p:cNvPr>
          <p:cNvSpPr/>
          <p:nvPr/>
        </p:nvSpPr>
        <p:spPr>
          <a:xfrm>
            <a:off x="9248464" y="3571877"/>
            <a:ext cx="914400" cy="914400"/>
          </a:xfrm>
          <a:prstGeom prst="round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377" eaLnBrk="1" fontAlgn="auto" hangingPunct="1">
              <a:spcBef>
                <a:spcPts val="0"/>
              </a:spcBef>
              <a:spcAft>
                <a:spcPts val="0"/>
              </a:spcAft>
              <a:defRPr/>
            </a:pPr>
            <a:r>
              <a:rPr lang="en-US" sz="1351" dirty="0">
                <a:solidFill>
                  <a:srgbClr val="7030A0"/>
                </a:solidFill>
                <a:latin typeface="Arial"/>
              </a:rPr>
              <a:t>CLI</a:t>
            </a:r>
          </a:p>
        </p:txBody>
      </p:sp>
      <p:cxnSp>
        <p:nvCxnSpPr>
          <p:cNvPr id="68" name="Elbow Connector 67">
            <a:extLst>
              <a:ext uri="{FF2B5EF4-FFF2-40B4-BE49-F238E27FC236}">
                <a16:creationId xmlns:a16="http://schemas.microsoft.com/office/drawing/2014/main" id="{294F2310-86D2-434B-B001-FF64CE95F144}"/>
              </a:ext>
            </a:extLst>
          </p:cNvPr>
          <p:cNvCxnSpPr>
            <a:cxnSpLocks/>
            <a:stCxn id="65" idx="4"/>
            <a:endCxn id="15" idx="0"/>
          </p:cNvCxnSpPr>
          <p:nvPr/>
        </p:nvCxnSpPr>
        <p:spPr>
          <a:xfrm>
            <a:off x="8104096" y="2929786"/>
            <a:ext cx="1601569" cy="642092"/>
          </a:xfrm>
          <a:prstGeom prst="bentConnector2">
            <a:avLst/>
          </a:prstGeom>
          <a:ln w="12700">
            <a:solidFill>
              <a:srgbClr val="7030A0"/>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70" name="Elbow Connector 69">
            <a:extLst>
              <a:ext uri="{FF2B5EF4-FFF2-40B4-BE49-F238E27FC236}">
                <a16:creationId xmlns:a16="http://schemas.microsoft.com/office/drawing/2014/main" id="{98566ADB-5CEA-7941-AACF-A347236E2BF9}"/>
              </a:ext>
            </a:extLst>
          </p:cNvPr>
          <p:cNvCxnSpPr>
            <a:cxnSpLocks/>
            <a:stCxn id="15" idx="3"/>
            <a:endCxn id="63" idx="0"/>
          </p:cNvCxnSpPr>
          <p:nvPr/>
        </p:nvCxnSpPr>
        <p:spPr>
          <a:xfrm flipH="1" flipV="1">
            <a:off x="5147872" y="3314205"/>
            <a:ext cx="5014993" cy="714873"/>
          </a:xfrm>
          <a:prstGeom prst="bentConnector4">
            <a:avLst>
              <a:gd name="adj1" fmla="val -6078"/>
              <a:gd name="adj2" fmla="val 277827"/>
            </a:avLst>
          </a:prstGeom>
          <a:ln w="12700">
            <a:solidFill>
              <a:srgbClr val="7030A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69F3FB00-20F9-B843-A59F-010DB38B9353}"/>
              </a:ext>
            </a:extLst>
          </p:cNvPr>
          <p:cNvSpPr/>
          <p:nvPr/>
        </p:nvSpPr>
        <p:spPr>
          <a:xfrm>
            <a:off x="2633418" y="3991356"/>
            <a:ext cx="450197" cy="435301"/>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r>
              <a:rPr lang="en-US" sz="1351" dirty="0">
                <a:solidFill>
                  <a:srgbClr val="FFFFFF"/>
                </a:solidFill>
                <a:latin typeface="Arial"/>
              </a:rPr>
              <a:t>1</a:t>
            </a:r>
          </a:p>
        </p:txBody>
      </p:sp>
      <p:sp>
        <p:nvSpPr>
          <p:cNvPr id="71" name="Oval 70">
            <a:extLst>
              <a:ext uri="{FF2B5EF4-FFF2-40B4-BE49-F238E27FC236}">
                <a16:creationId xmlns:a16="http://schemas.microsoft.com/office/drawing/2014/main" id="{BA5068DF-FB86-C34A-BA2E-5F3E5AD1796F}"/>
              </a:ext>
            </a:extLst>
          </p:cNvPr>
          <p:cNvSpPr/>
          <p:nvPr/>
        </p:nvSpPr>
        <p:spPr>
          <a:xfrm>
            <a:off x="5406095" y="4250323"/>
            <a:ext cx="450197" cy="435301"/>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r>
              <a:rPr lang="en-US" sz="1351" dirty="0">
                <a:solidFill>
                  <a:srgbClr val="FFFFFF"/>
                </a:solidFill>
                <a:latin typeface="Arial"/>
              </a:rPr>
              <a:t>2</a:t>
            </a:r>
          </a:p>
        </p:txBody>
      </p:sp>
      <p:sp>
        <p:nvSpPr>
          <p:cNvPr id="72" name="Oval 71">
            <a:extLst>
              <a:ext uri="{FF2B5EF4-FFF2-40B4-BE49-F238E27FC236}">
                <a16:creationId xmlns:a16="http://schemas.microsoft.com/office/drawing/2014/main" id="{5D76A1AA-A4C4-9843-936F-3DEAA849BEC1}"/>
              </a:ext>
            </a:extLst>
          </p:cNvPr>
          <p:cNvSpPr/>
          <p:nvPr/>
        </p:nvSpPr>
        <p:spPr>
          <a:xfrm>
            <a:off x="6657982" y="3838715"/>
            <a:ext cx="450197" cy="435301"/>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r>
              <a:rPr lang="en-US" sz="1351" dirty="0">
                <a:solidFill>
                  <a:srgbClr val="FFFFFF"/>
                </a:solidFill>
                <a:latin typeface="Arial"/>
              </a:rPr>
              <a:t>3</a:t>
            </a:r>
          </a:p>
        </p:txBody>
      </p:sp>
      <p:sp>
        <p:nvSpPr>
          <p:cNvPr id="73" name="Oval 72">
            <a:extLst>
              <a:ext uri="{FF2B5EF4-FFF2-40B4-BE49-F238E27FC236}">
                <a16:creationId xmlns:a16="http://schemas.microsoft.com/office/drawing/2014/main" id="{E68FC668-8567-254E-AC61-9BC8F1F5321C}"/>
              </a:ext>
            </a:extLst>
          </p:cNvPr>
          <p:cNvSpPr/>
          <p:nvPr/>
        </p:nvSpPr>
        <p:spPr>
          <a:xfrm>
            <a:off x="6595231" y="3022927"/>
            <a:ext cx="450197" cy="435301"/>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r>
              <a:rPr lang="en-US" sz="1351" dirty="0">
                <a:solidFill>
                  <a:srgbClr val="FFFFFF"/>
                </a:solidFill>
                <a:latin typeface="Arial"/>
              </a:rPr>
              <a:t>4</a:t>
            </a:r>
          </a:p>
        </p:txBody>
      </p:sp>
      <p:sp>
        <p:nvSpPr>
          <p:cNvPr id="74" name="Oval 73">
            <a:extLst>
              <a:ext uri="{FF2B5EF4-FFF2-40B4-BE49-F238E27FC236}">
                <a16:creationId xmlns:a16="http://schemas.microsoft.com/office/drawing/2014/main" id="{BF7ED549-503E-7046-BBBE-9ADB884ED142}"/>
              </a:ext>
            </a:extLst>
          </p:cNvPr>
          <p:cNvSpPr/>
          <p:nvPr/>
        </p:nvSpPr>
        <p:spPr>
          <a:xfrm>
            <a:off x="9700516" y="2997996"/>
            <a:ext cx="450197" cy="435301"/>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r>
              <a:rPr lang="en-US" sz="1351" dirty="0">
                <a:solidFill>
                  <a:srgbClr val="FFFFFF"/>
                </a:solidFill>
                <a:latin typeface="Arial"/>
              </a:rPr>
              <a:t>5</a:t>
            </a:r>
          </a:p>
        </p:txBody>
      </p:sp>
      <p:sp>
        <p:nvSpPr>
          <p:cNvPr id="75" name="Oval 74">
            <a:extLst>
              <a:ext uri="{FF2B5EF4-FFF2-40B4-BE49-F238E27FC236}">
                <a16:creationId xmlns:a16="http://schemas.microsoft.com/office/drawing/2014/main" id="{62F55B04-F965-DF49-8F92-2027E9FF17C0}"/>
              </a:ext>
            </a:extLst>
          </p:cNvPr>
          <p:cNvSpPr/>
          <p:nvPr/>
        </p:nvSpPr>
        <p:spPr>
          <a:xfrm>
            <a:off x="10516306" y="3795854"/>
            <a:ext cx="450197" cy="435301"/>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r>
              <a:rPr lang="en-US" sz="1351" dirty="0">
                <a:solidFill>
                  <a:srgbClr val="FFFFFF"/>
                </a:solidFill>
                <a:latin typeface="Arial"/>
              </a:rPr>
              <a:t>6</a:t>
            </a:r>
          </a:p>
        </p:txBody>
      </p:sp>
      <p:sp>
        <p:nvSpPr>
          <p:cNvPr id="3" name="Rectangle 2">
            <a:extLst>
              <a:ext uri="{FF2B5EF4-FFF2-40B4-BE49-F238E27FC236}">
                <a16:creationId xmlns:a16="http://schemas.microsoft.com/office/drawing/2014/main" id="{45B804DB-2682-B846-AA30-FFDD91B3AE50}"/>
              </a:ext>
            </a:extLst>
          </p:cNvPr>
          <p:cNvSpPr/>
          <p:nvPr/>
        </p:nvSpPr>
        <p:spPr>
          <a:xfrm>
            <a:off x="391584" y="6376464"/>
            <a:ext cx="9205585" cy="369332"/>
          </a:xfrm>
          <a:prstGeom prst="rect">
            <a:avLst/>
          </a:prstGeom>
        </p:spPr>
        <p:txBody>
          <a:bodyPr wrap="square">
            <a:spAutoFit/>
          </a:bodyPr>
          <a:lstStyle/>
          <a:p>
            <a:r>
              <a:rPr lang="en-US" dirty="0">
                <a:hlinkClick r:id="rId8"/>
              </a:rPr>
              <a:t>https://ibm-cloud-architecture.github.io/refarch-kc-order-ms/</a:t>
            </a:r>
            <a:endParaRPr lang="en-US" dirty="0"/>
          </a:p>
        </p:txBody>
      </p:sp>
      <p:sp>
        <p:nvSpPr>
          <p:cNvPr id="50" name="Oval 49">
            <a:extLst>
              <a:ext uri="{FF2B5EF4-FFF2-40B4-BE49-F238E27FC236}">
                <a16:creationId xmlns:a16="http://schemas.microsoft.com/office/drawing/2014/main" id="{37DA9642-28AD-654A-BAB6-9B5704A4063D}"/>
              </a:ext>
            </a:extLst>
          </p:cNvPr>
          <p:cNvSpPr/>
          <p:nvPr/>
        </p:nvSpPr>
        <p:spPr>
          <a:xfrm>
            <a:off x="6355656" y="5662559"/>
            <a:ext cx="450197" cy="435301"/>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r>
              <a:rPr lang="en-US" sz="1351" dirty="0">
                <a:solidFill>
                  <a:srgbClr val="FFFFFF"/>
                </a:solidFill>
                <a:latin typeface="Arial"/>
              </a:rPr>
              <a:t>7</a:t>
            </a:r>
          </a:p>
        </p:txBody>
      </p:sp>
      <p:sp>
        <p:nvSpPr>
          <p:cNvPr id="46" name="Rounded Rectangle 45">
            <a:extLst>
              <a:ext uri="{FF2B5EF4-FFF2-40B4-BE49-F238E27FC236}">
                <a16:creationId xmlns:a16="http://schemas.microsoft.com/office/drawing/2014/main" id="{337B4141-4D69-3E4B-B202-6EC7DBA584E8}"/>
              </a:ext>
            </a:extLst>
          </p:cNvPr>
          <p:cNvSpPr/>
          <p:nvPr/>
        </p:nvSpPr>
        <p:spPr bwMode="auto">
          <a:xfrm>
            <a:off x="7436721" y="5313128"/>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schemeClr val="accent2">
                    <a:lumMod val="50000"/>
                  </a:schemeClr>
                </a:solidFill>
                <a:latin typeface="Arial"/>
              </a:rPr>
              <a:t>0</a:t>
            </a:r>
            <a:endParaRPr lang="en-US" sz="667" dirty="0">
              <a:solidFill>
                <a:schemeClr val="accent2">
                  <a:lumMod val="50000"/>
                </a:schemeClr>
              </a:solidFill>
              <a:latin typeface="Arial"/>
            </a:endParaRPr>
          </a:p>
        </p:txBody>
      </p:sp>
      <p:sp>
        <p:nvSpPr>
          <p:cNvPr id="48" name="Rounded Rectangle 47">
            <a:extLst>
              <a:ext uri="{FF2B5EF4-FFF2-40B4-BE49-F238E27FC236}">
                <a16:creationId xmlns:a16="http://schemas.microsoft.com/office/drawing/2014/main" id="{4B0DE5C0-4853-7940-B7C9-B6F083C12C73}"/>
              </a:ext>
            </a:extLst>
          </p:cNvPr>
          <p:cNvSpPr/>
          <p:nvPr/>
        </p:nvSpPr>
        <p:spPr bwMode="auto">
          <a:xfrm>
            <a:off x="7680558" y="5313128"/>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schemeClr val="accent2">
                    <a:lumMod val="50000"/>
                  </a:schemeClr>
                </a:solidFill>
                <a:latin typeface="Arial"/>
              </a:rPr>
              <a:t>1</a:t>
            </a:r>
            <a:endParaRPr lang="en-US" sz="667" dirty="0">
              <a:solidFill>
                <a:schemeClr val="accent2">
                  <a:lumMod val="50000"/>
                </a:schemeClr>
              </a:solidFill>
              <a:latin typeface="Arial"/>
            </a:endParaRPr>
          </a:p>
        </p:txBody>
      </p:sp>
      <p:sp>
        <p:nvSpPr>
          <p:cNvPr id="51" name="Rounded Rectangle 50">
            <a:extLst>
              <a:ext uri="{FF2B5EF4-FFF2-40B4-BE49-F238E27FC236}">
                <a16:creationId xmlns:a16="http://schemas.microsoft.com/office/drawing/2014/main" id="{6093AB0C-2065-E949-B21A-6DEDB530E594}"/>
              </a:ext>
            </a:extLst>
          </p:cNvPr>
          <p:cNvSpPr/>
          <p:nvPr/>
        </p:nvSpPr>
        <p:spPr bwMode="auto">
          <a:xfrm>
            <a:off x="7926120" y="5313128"/>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schemeClr val="accent2">
                    <a:lumMod val="50000"/>
                  </a:schemeClr>
                </a:solidFill>
                <a:latin typeface="Arial"/>
              </a:rPr>
              <a:t>2</a:t>
            </a:r>
            <a:endParaRPr lang="en-US" sz="667" dirty="0">
              <a:solidFill>
                <a:schemeClr val="accent2">
                  <a:lumMod val="50000"/>
                </a:schemeClr>
              </a:solidFill>
              <a:latin typeface="Arial"/>
            </a:endParaRPr>
          </a:p>
        </p:txBody>
      </p:sp>
      <p:sp>
        <p:nvSpPr>
          <p:cNvPr id="53" name="Rounded Rectangle 52">
            <a:extLst>
              <a:ext uri="{FF2B5EF4-FFF2-40B4-BE49-F238E27FC236}">
                <a16:creationId xmlns:a16="http://schemas.microsoft.com/office/drawing/2014/main" id="{AA552E66-A729-C346-870A-2A4671E8F3BE}"/>
              </a:ext>
            </a:extLst>
          </p:cNvPr>
          <p:cNvSpPr/>
          <p:nvPr/>
        </p:nvSpPr>
        <p:spPr bwMode="auto">
          <a:xfrm>
            <a:off x="8169957" y="5313128"/>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schemeClr val="accent2">
                    <a:lumMod val="50000"/>
                  </a:schemeClr>
                </a:solidFill>
                <a:latin typeface="Arial"/>
              </a:rPr>
              <a:t>3</a:t>
            </a:r>
            <a:endParaRPr lang="en-US" sz="667" dirty="0">
              <a:solidFill>
                <a:schemeClr val="accent2">
                  <a:lumMod val="50000"/>
                </a:schemeClr>
              </a:solidFill>
              <a:latin typeface="Arial"/>
            </a:endParaRPr>
          </a:p>
        </p:txBody>
      </p:sp>
      <p:sp>
        <p:nvSpPr>
          <p:cNvPr id="54" name="Rounded Rectangle 53">
            <a:extLst>
              <a:ext uri="{FF2B5EF4-FFF2-40B4-BE49-F238E27FC236}">
                <a16:creationId xmlns:a16="http://schemas.microsoft.com/office/drawing/2014/main" id="{6AF61A46-B317-E641-B5B7-BAF8C39F3A21}"/>
              </a:ext>
            </a:extLst>
          </p:cNvPr>
          <p:cNvSpPr/>
          <p:nvPr/>
        </p:nvSpPr>
        <p:spPr bwMode="auto">
          <a:xfrm>
            <a:off x="8415518" y="5313128"/>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schemeClr val="accent2">
                    <a:lumMod val="50000"/>
                  </a:schemeClr>
                </a:solidFill>
                <a:latin typeface="Arial"/>
              </a:rPr>
              <a:t>4</a:t>
            </a:r>
            <a:endParaRPr lang="en-US" sz="667" dirty="0">
              <a:solidFill>
                <a:schemeClr val="accent2">
                  <a:lumMod val="50000"/>
                </a:schemeClr>
              </a:solidFill>
              <a:latin typeface="Arial"/>
            </a:endParaRPr>
          </a:p>
        </p:txBody>
      </p:sp>
      <p:sp>
        <p:nvSpPr>
          <p:cNvPr id="55" name="TextBox 54">
            <a:extLst>
              <a:ext uri="{FF2B5EF4-FFF2-40B4-BE49-F238E27FC236}">
                <a16:creationId xmlns:a16="http://schemas.microsoft.com/office/drawing/2014/main" id="{D40BF169-2695-E34C-BCD6-5AFD9EF3A0A4}"/>
              </a:ext>
            </a:extLst>
          </p:cNvPr>
          <p:cNvSpPr txBox="1"/>
          <p:nvPr/>
        </p:nvSpPr>
        <p:spPr>
          <a:xfrm>
            <a:off x="7303823" y="5031068"/>
            <a:ext cx="675185" cy="300210"/>
          </a:xfrm>
          <a:prstGeom prst="rect">
            <a:avLst/>
          </a:prstGeom>
          <a:noFill/>
        </p:spPr>
        <p:txBody>
          <a:bodyPr wrap="none" rtlCol="0">
            <a:spAutoFit/>
          </a:bodyPr>
          <a:lstStyle/>
          <a:p>
            <a:pPr defTabSz="914377" eaLnBrk="1" fontAlgn="auto" hangingPunct="1">
              <a:spcBef>
                <a:spcPts val="0"/>
              </a:spcBef>
              <a:spcAft>
                <a:spcPts val="0"/>
              </a:spcAft>
              <a:defRPr/>
            </a:pPr>
            <a:r>
              <a:rPr lang="en-US" sz="1351" dirty="0">
                <a:solidFill>
                  <a:srgbClr val="C8D2D2">
                    <a:lumMod val="25000"/>
                  </a:srgbClr>
                </a:solidFill>
                <a:latin typeface="Arial"/>
              </a:rPr>
              <a:t>orders</a:t>
            </a:r>
            <a:endParaRPr lang="en-US" sz="1351" dirty="0">
              <a:solidFill>
                <a:srgbClr val="C8D2D2">
                  <a:lumMod val="25000"/>
                </a:srgbClr>
              </a:solidFill>
              <a:latin typeface="Arial"/>
              <a:cs typeface="+mn-cs"/>
            </a:endParaRPr>
          </a:p>
        </p:txBody>
      </p:sp>
      <p:cxnSp>
        <p:nvCxnSpPr>
          <p:cNvPr id="62" name="Elbow Connector 61">
            <a:extLst>
              <a:ext uri="{FF2B5EF4-FFF2-40B4-BE49-F238E27FC236}">
                <a16:creationId xmlns:a16="http://schemas.microsoft.com/office/drawing/2014/main" id="{76EDF87C-DDD7-2548-A578-5AFCE640501E}"/>
              </a:ext>
            </a:extLst>
          </p:cNvPr>
          <p:cNvCxnSpPr>
            <a:cxnSpLocks/>
            <a:stCxn id="63" idx="2"/>
            <a:endCxn id="54" idx="0"/>
          </p:cNvCxnSpPr>
          <p:nvPr/>
        </p:nvCxnSpPr>
        <p:spPr>
          <a:xfrm rot="16200000" flipH="1">
            <a:off x="6291625" y="3066453"/>
            <a:ext cx="1102921" cy="3390428"/>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67" name="Picture 66">
            <a:extLst>
              <a:ext uri="{FF2B5EF4-FFF2-40B4-BE49-F238E27FC236}">
                <a16:creationId xmlns:a16="http://schemas.microsoft.com/office/drawing/2014/main" id="{3B430F69-E4D4-1145-B160-3C457B780D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3493" y="4631969"/>
            <a:ext cx="552951" cy="386793"/>
          </a:xfrm>
          <a:prstGeom prst="rect">
            <a:avLst/>
          </a:prstGeom>
        </p:spPr>
      </p:pic>
    </p:spTree>
    <p:extLst>
      <p:ext uri="{BB962C8B-B14F-4D97-AF65-F5344CB8AC3E}">
        <p14:creationId xmlns:p14="http://schemas.microsoft.com/office/powerpoint/2010/main" val="2371949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CCD9AC7-7913-154C-A9A1-583CE3CC65E4}"/>
              </a:ext>
            </a:extLst>
          </p:cNvPr>
          <p:cNvSpPr>
            <a:spLocks noGrp="1"/>
          </p:cNvSpPr>
          <p:nvPr>
            <p:ph type="sldNum" sz="quarter" idx="10"/>
          </p:nvPr>
        </p:nvSpPr>
        <p:spPr/>
        <p:txBody>
          <a:bodyPr/>
          <a:lstStyle/>
          <a:p>
            <a:fld id="{D0BE6F14-FF48-0F4F-A8AA-2E3F25371E4A}" type="slidenum">
              <a:rPr lang="en-US" smtClean="0"/>
              <a:pPr/>
              <a:t>2</a:t>
            </a:fld>
            <a:endParaRPr lang="en-US"/>
          </a:p>
        </p:txBody>
      </p:sp>
      <p:sp>
        <p:nvSpPr>
          <p:cNvPr id="5" name="Rectangle 4">
            <a:extLst>
              <a:ext uri="{FF2B5EF4-FFF2-40B4-BE49-F238E27FC236}">
                <a16:creationId xmlns:a16="http://schemas.microsoft.com/office/drawing/2014/main" id="{0190CBD1-A509-A249-8811-5FC329DB1903}"/>
              </a:ext>
            </a:extLst>
          </p:cNvPr>
          <p:cNvSpPr/>
          <p:nvPr/>
        </p:nvSpPr>
        <p:spPr>
          <a:xfrm>
            <a:off x="3310358" y="3020992"/>
            <a:ext cx="1898249" cy="300942"/>
          </a:xfrm>
          <a:prstGeom prst="rect">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prstClr val="white"/>
                </a:solidFill>
                <a:effectLst/>
                <a:uLnTx/>
                <a:uFillTx/>
                <a:latin typeface="Arial"/>
                <a:ea typeface="+mn-ea"/>
                <a:cs typeface="+mn-cs"/>
              </a:rPr>
              <a:t>Event Streams</a:t>
            </a:r>
          </a:p>
        </p:txBody>
      </p:sp>
      <p:sp>
        <p:nvSpPr>
          <p:cNvPr id="6" name="Rectangle 5">
            <a:extLst>
              <a:ext uri="{FF2B5EF4-FFF2-40B4-BE49-F238E27FC236}">
                <a16:creationId xmlns:a16="http://schemas.microsoft.com/office/drawing/2014/main" id="{606B9884-2A4E-9042-BD3B-54CFCAF43258}"/>
              </a:ext>
            </a:extLst>
          </p:cNvPr>
          <p:cNvSpPr/>
          <p:nvPr/>
        </p:nvSpPr>
        <p:spPr>
          <a:xfrm>
            <a:off x="3310357" y="3538961"/>
            <a:ext cx="1898249" cy="300942"/>
          </a:xfrm>
          <a:prstGeom prst="rect">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lang="en-US" sz="1000" dirty="0">
                <a:solidFill>
                  <a:prstClr val="white"/>
                </a:solidFill>
                <a:latin typeface="Arial"/>
              </a:rPr>
              <a:t>Cloud Pak Integration</a:t>
            </a:r>
            <a:endParaRPr kumimoji="0" lang="en-US" sz="1000" b="0" i="0" u="none" strike="noStrike" kern="1200" cap="none" spc="0" normalizeH="0" baseline="0" noProof="0" dirty="0">
              <a:ln>
                <a:noFill/>
              </a:ln>
              <a:solidFill>
                <a:prstClr val="white"/>
              </a:solidFill>
              <a:effectLst/>
              <a:uLnTx/>
              <a:uFillTx/>
              <a:latin typeface="Arial"/>
              <a:ea typeface="+mn-ea"/>
              <a:cs typeface="+mn-cs"/>
            </a:endParaRPr>
          </a:p>
        </p:txBody>
      </p:sp>
      <p:sp>
        <p:nvSpPr>
          <p:cNvPr id="7" name="Rectangle 6">
            <a:extLst>
              <a:ext uri="{FF2B5EF4-FFF2-40B4-BE49-F238E27FC236}">
                <a16:creationId xmlns:a16="http://schemas.microsoft.com/office/drawing/2014/main" id="{44D78C40-90EE-C54C-BA16-BB504DA1B4E6}"/>
              </a:ext>
            </a:extLst>
          </p:cNvPr>
          <p:cNvSpPr/>
          <p:nvPr/>
        </p:nvSpPr>
        <p:spPr>
          <a:xfrm>
            <a:off x="5847142" y="3061507"/>
            <a:ext cx="2012067" cy="300942"/>
          </a:xfrm>
          <a:prstGeom prst="rect">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lang="en-US" sz="1000" dirty="0">
                <a:solidFill>
                  <a:prstClr val="white"/>
                </a:solidFill>
                <a:latin typeface="Arial"/>
              </a:rPr>
              <a:t>Platform Navigator</a:t>
            </a:r>
            <a:endParaRPr kumimoji="0" lang="en-US" sz="1000" b="0" i="0" u="none" strike="noStrike" kern="1200" cap="none" spc="0" normalizeH="0" baseline="0" noProof="0" dirty="0">
              <a:ln>
                <a:noFill/>
              </a:ln>
              <a:solidFill>
                <a:prstClr val="white"/>
              </a:solidFill>
              <a:effectLst/>
              <a:uLnTx/>
              <a:uFillTx/>
              <a:latin typeface="Arial"/>
              <a:ea typeface="+mn-ea"/>
              <a:cs typeface="+mn-cs"/>
            </a:endParaRPr>
          </a:p>
        </p:txBody>
      </p:sp>
      <p:sp>
        <p:nvSpPr>
          <p:cNvPr id="8" name="Rectangle 7">
            <a:extLst>
              <a:ext uri="{FF2B5EF4-FFF2-40B4-BE49-F238E27FC236}">
                <a16:creationId xmlns:a16="http://schemas.microsoft.com/office/drawing/2014/main" id="{72E2E50C-2AD5-2D45-AA6E-1112E1569685}"/>
              </a:ext>
            </a:extLst>
          </p:cNvPr>
          <p:cNvSpPr/>
          <p:nvPr/>
        </p:nvSpPr>
        <p:spPr>
          <a:xfrm>
            <a:off x="5847141" y="3547643"/>
            <a:ext cx="2012069" cy="399323"/>
          </a:xfrm>
          <a:prstGeom prst="rect">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lang="en-US" sz="1000" dirty="0">
                <a:solidFill>
                  <a:prstClr val="white"/>
                </a:solidFill>
                <a:latin typeface="Arial"/>
              </a:rPr>
              <a:t>Automation Foundation Assets</a:t>
            </a:r>
            <a:endParaRPr kumimoji="0" lang="en-US" sz="1000" b="0" i="0" u="none" strike="noStrike" kern="1200" cap="none" spc="0" normalizeH="0" baseline="0" noProof="0" dirty="0">
              <a:ln>
                <a:noFill/>
              </a:ln>
              <a:solidFill>
                <a:prstClr val="white"/>
              </a:solidFill>
              <a:effectLst/>
              <a:uLnTx/>
              <a:uFillTx/>
              <a:latin typeface="Arial"/>
              <a:ea typeface="+mn-ea"/>
              <a:cs typeface="+mn-cs"/>
            </a:endParaRPr>
          </a:p>
        </p:txBody>
      </p:sp>
      <p:sp>
        <p:nvSpPr>
          <p:cNvPr id="9" name="Rectangle 8">
            <a:extLst>
              <a:ext uri="{FF2B5EF4-FFF2-40B4-BE49-F238E27FC236}">
                <a16:creationId xmlns:a16="http://schemas.microsoft.com/office/drawing/2014/main" id="{4DC864BA-4979-124D-9BE3-02A1DED45353}"/>
              </a:ext>
            </a:extLst>
          </p:cNvPr>
          <p:cNvSpPr/>
          <p:nvPr/>
        </p:nvSpPr>
        <p:spPr>
          <a:xfrm>
            <a:off x="5847140" y="4163031"/>
            <a:ext cx="2012069" cy="399322"/>
          </a:xfrm>
          <a:prstGeom prst="rect">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lang="en-US" sz="1000" dirty="0">
                <a:solidFill>
                  <a:prstClr val="white"/>
                </a:solidFill>
                <a:latin typeface="Arial"/>
              </a:rPr>
              <a:t>Operations Dashboard</a:t>
            </a:r>
            <a:endParaRPr kumimoji="0" lang="en-US" sz="1000" b="0" i="0" u="none" strike="noStrike" kern="1200" cap="none" spc="0" normalizeH="0" baseline="0" noProof="0" dirty="0">
              <a:ln>
                <a:noFill/>
              </a:ln>
              <a:solidFill>
                <a:prstClr val="white"/>
              </a:solidFill>
              <a:effectLst/>
              <a:uLnTx/>
              <a:uFillTx/>
              <a:latin typeface="Arial"/>
              <a:ea typeface="+mn-ea"/>
              <a:cs typeface="+mn-cs"/>
            </a:endParaRPr>
          </a:p>
        </p:txBody>
      </p:sp>
    </p:spTree>
    <p:extLst>
      <p:ext uri="{BB962C8B-B14F-4D97-AF65-F5344CB8AC3E}">
        <p14:creationId xmlns:p14="http://schemas.microsoft.com/office/powerpoint/2010/main" val="10667160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05F3F4-71D7-F742-9619-DDA160156AA9}"/>
              </a:ext>
            </a:extLst>
          </p:cNvPr>
          <p:cNvSpPr>
            <a:spLocks noGrp="1"/>
          </p:cNvSpPr>
          <p:nvPr>
            <p:ph type="title"/>
          </p:nvPr>
        </p:nvSpPr>
        <p:spPr/>
        <p:txBody>
          <a:bodyPr/>
          <a:lstStyle/>
          <a:p>
            <a:r>
              <a:rPr lang="en-US" dirty="0"/>
              <a:t>SAGA Pattern</a:t>
            </a:r>
          </a:p>
        </p:txBody>
      </p:sp>
      <p:sp>
        <p:nvSpPr>
          <p:cNvPr id="3" name="Content Placeholder 2">
            <a:extLst>
              <a:ext uri="{FF2B5EF4-FFF2-40B4-BE49-F238E27FC236}">
                <a16:creationId xmlns:a16="http://schemas.microsoft.com/office/drawing/2014/main" id="{24F7EDCD-9BC8-994E-AA1D-CCBAAE6C288B}"/>
              </a:ext>
            </a:extLst>
          </p:cNvPr>
          <p:cNvSpPr>
            <a:spLocks noGrp="1"/>
          </p:cNvSpPr>
          <p:nvPr>
            <p:ph idx="1"/>
          </p:nvPr>
        </p:nvSpPr>
        <p:spPr>
          <a:xfrm>
            <a:off x="391584" y="1202270"/>
            <a:ext cx="11190816" cy="1544069"/>
          </a:xfrm>
        </p:spPr>
        <p:txBody>
          <a:bodyPr/>
          <a:lstStyle/>
          <a:p>
            <a:r>
              <a:rPr lang="en-US" sz="2133" dirty="0"/>
              <a:t>A long running transaction that can be broken up to a collection of sub-transactions that can be interleaved any way with other transactions. </a:t>
            </a:r>
            <a:r>
              <a:rPr lang="en-US" sz="2133" dirty="0">
                <a:hlinkClick r:id="rId3"/>
              </a:rPr>
              <a:t>Src Garcia-Molina, Salem 1987</a:t>
            </a:r>
            <a:endParaRPr lang="en-US" sz="2133" dirty="0"/>
          </a:p>
          <a:p>
            <a:r>
              <a:rPr lang="en-US" sz="2133" dirty="0"/>
              <a:t>With microservice each transaction updates data within a single service, each subsequent step may be triggered by previous completion. </a:t>
            </a:r>
          </a:p>
        </p:txBody>
      </p:sp>
      <p:sp>
        <p:nvSpPr>
          <p:cNvPr id="4" name="Slide Number Placeholder 3">
            <a:extLst>
              <a:ext uri="{FF2B5EF4-FFF2-40B4-BE49-F238E27FC236}">
                <a16:creationId xmlns:a16="http://schemas.microsoft.com/office/drawing/2014/main" id="{B283251B-8E64-9F4B-8F3E-DBD0F91D0571}"/>
              </a:ext>
            </a:extLst>
          </p:cNvPr>
          <p:cNvSpPr>
            <a:spLocks noGrp="1"/>
          </p:cNvSpPr>
          <p:nvPr>
            <p:ph type="sldNum" sz="quarter" idx="10"/>
          </p:nvPr>
        </p:nvSpPr>
        <p:spPr/>
        <p:txBody>
          <a:bodyPr/>
          <a:lstStyle/>
          <a:p>
            <a:pPr defTabSz="914377" fontAlgn="auto">
              <a:spcBef>
                <a:spcPts val="0"/>
              </a:spcBef>
              <a:spcAft>
                <a:spcPts val="0"/>
              </a:spcAft>
            </a:pPr>
            <a:fld id="{2F63A97E-D605-DC42-8452-C14CD1FA87FA}" type="slidenum">
              <a:rPr lang="en-US">
                <a:solidFill>
                  <a:srgbClr val="5AAAFA"/>
                </a:solidFill>
                <a:latin typeface="Arial"/>
                <a:cs typeface="+mn-cs"/>
              </a:rPr>
              <a:pPr defTabSz="914377" fontAlgn="auto">
                <a:spcBef>
                  <a:spcPts val="0"/>
                </a:spcBef>
                <a:spcAft>
                  <a:spcPts val="0"/>
                </a:spcAft>
              </a:pPr>
              <a:t>20</a:t>
            </a:fld>
            <a:endParaRPr lang="en-US" dirty="0">
              <a:solidFill>
                <a:srgbClr val="5AAAFA"/>
              </a:solidFill>
              <a:latin typeface="Arial"/>
              <a:cs typeface="+mn-cs"/>
            </a:endParaRPr>
          </a:p>
        </p:txBody>
      </p:sp>
      <p:cxnSp>
        <p:nvCxnSpPr>
          <p:cNvPr id="8" name="Straight Connector 7">
            <a:extLst>
              <a:ext uri="{FF2B5EF4-FFF2-40B4-BE49-F238E27FC236}">
                <a16:creationId xmlns:a16="http://schemas.microsoft.com/office/drawing/2014/main" id="{CD25D969-DE3E-EF4E-B413-728810C109D2}"/>
              </a:ext>
            </a:extLst>
          </p:cNvPr>
          <p:cNvCxnSpPr>
            <a:cxnSpLocks/>
            <a:endCxn id="9" idx="2"/>
          </p:cNvCxnSpPr>
          <p:nvPr/>
        </p:nvCxnSpPr>
        <p:spPr>
          <a:xfrm flipV="1">
            <a:off x="1191323" y="3429000"/>
            <a:ext cx="0" cy="3429000"/>
          </a:xfrm>
          <a:prstGeom prst="line">
            <a:avLst/>
          </a:prstGeom>
          <a:ln>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9" name="Rounded Rectangle 8">
            <a:extLst>
              <a:ext uri="{FF2B5EF4-FFF2-40B4-BE49-F238E27FC236}">
                <a16:creationId xmlns:a16="http://schemas.microsoft.com/office/drawing/2014/main" id="{3D42884D-A493-474A-95DE-4B039AC649B1}"/>
              </a:ext>
            </a:extLst>
          </p:cNvPr>
          <p:cNvSpPr/>
          <p:nvPr/>
        </p:nvSpPr>
        <p:spPr>
          <a:xfrm>
            <a:off x="581723" y="2961861"/>
            <a:ext cx="1219200" cy="467139"/>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600" dirty="0">
                <a:solidFill>
                  <a:prstClr val="white"/>
                </a:solidFill>
                <a:latin typeface="Arial"/>
              </a:rPr>
              <a:t>Order MS</a:t>
            </a:r>
          </a:p>
        </p:txBody>
      </p:sp>
      <p:sp>
        <p:nvSpPr>
          <p:cNvPr id="10" name="Rounded Rectangle 9">
            <a:extLst>
              <a:ext uri="{FF2B5EF4-FFF2-40B4-BE49-F238E27FC236}">
                <a16:creationId xmlns:a16="http://schemas.microsoft.com/office/drawing/2014/main" id="{D0EA82DF-2C7E-0C41-8B9C-51BCA7CE346B}"/>
              </a:ext>
            </a:extLst>
          </p:cNvPr>
          <p:cNvSpPr/>
          <p:nvPr/>
        </p:nvSpPr>
        <p:spPr>
          <a:xfrm>
            <a:off x="2401688" y="2961861"/>
            <a:ext cx="1219200" cy="467139"/>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600" dirty="0">
                <a:solidFill>
                  <a:prstClr val="white"/>
                </a:solidFill>
                <a:latin typeface="Arial"/>
              </a:rPr>
              <a:t>Voyage MS</a:t>
            </a:r>
          </a:p>
        </p:txBody>
      </p:sp>
      <p:sp>
        <p:nvSpPr>
          <p:cNvPr id="11" name="Rounded Rectangle 10">
            <a:extLst>
              <a:ext uri="{FF2B5EF4-FFF2-40B4-BE49-F238E27FC236}">
                <a16:creationId xmlns:a16="http://schemas.microsoft.com/office/drawing/2014/main" id="{DFA01E2F-3BED-6E46-A58F-B8F0A0DE9CB9}"/>
              </a:ext>
            </a:extLst>
          </p:cNvPr>
          <p:cNvSpPr/>
          <p:nvPr/>
        </p:nvSpPr>
        <p:spPr>
          <a:xfrm>
            <a:off x="4411792" y="2961861"/>
            <a:ext cx="1219200" cy="467139"/>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600" dirty="0">
                <a:solidFill>
                  <a:prstClr val="white"/>
                </a:solidFill>
                <a:latin typeface="Arial"/>
              </a:rPr>
              <a:t>Container MS</a:t>
            </a:r>
          </a:p>
        </p:txBody>
      </p:sp>
      <p:cxnSp>
        <p:nvCxnSpPr>
          <p:cNvPr id="13" name="Straight Connector 12">
            <a:extLst>
              <a:ext uri="{FF2B5EF4-FFF2-40B4-BE49-F238E27FC236}">
                <a16:creationId xmlns:a16="http://schemas.microsoft.com/office/drawing/2014/main" id="{6C20E670-64E0-C642-AB64-D502DD5758D3}"/>
              </a:ext>
            </a:extLst>
          </p:cNvPr>
          <p:cNvCxnSpPr>
            <a:cxnSpLocks/>
            <a:endCxn id="10" idx="2"/>
          </p:cNvCxnSpPr>
          <p:nvPr/>
        </p:nvCxnSpPr>
        <p:spPr>
          <a:xfrm flipV="1">
            <a:off x="3011288" y="3429000"/>
            <a:ext cx="0" cy="3429000"/>
          </a:xfrm>
          <a:prstGeom prst="line">
            <a:avLst/>
          </a:prstGeom>
          <a:ln>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D67D807D-D2DF-2348-8306-51519C7BDAB6}"/>
              </a:ext>
            </a:extLst>
          </p:cNvPr>
          <p:cNvCxnSpPr>
            <a:cxnSpLocks/>
            <a:endCxn id="11" idx="2"/>
          </p:cNvCxnSpPr>
          <p:nvPr/>
        </p:nvCxnSpPr>
        <p:spPr>
          <a:xfrm flipV="1">
            <a:off x="5021392" y="3429000"/>
            <a:ext cx="0" cy="3429000"/>
          </a:xfrm>
          <a:prstGeom prst="line">
            <a:avLst/>
          </a:prstGeom>
          <a:ln>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5" name="Oval 4">
            <a:extLst>
              <a:ext uri="{FF2B5EF4-FFF2-40B4-BE49-F238E27FC236}">
                <a16:creationId xmlns:a16="http://schemas.microsoft.com/office/drawing/2014/main" id="{1AAB0B73-18D1-6843-8B34-C8BED6B927CC}"/>
              </a:ext>
            </a:extLst>
          </p:cNvPr>
          <p:cNvSpPr/>
          <p:nvPr/>
        </p:nvSpPr>
        <p:spPr>
          <a:xfrm>
            <a:off x="522733" y="3595466"/>
            <a:ext cx="1367616" cy="69327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100" dirty="0">
                <a:solidFill>
                  <a:prstClr val="white"/>
                </a:solidFill>
                <a:latin typeface="Arial"/>
              </a:rPr>
              <a:t>Order Created</a:t>
            </a:r>
          </a:p>
        </p:txBody>
      </p:sp>
      <p:sp>
        <p:nvSpPr>
          <p:cNvPr id="6" name="Oval 5">
            <a:extLst>
              <a:ext uri="{FF2B5EF4-FFF2-40B4-BE49-F238E27FC236}">
                <a16:creationId xmlns:a16="http://schemas.microsoft.com/office/drawing/2014/main" id="{7CFF9D84-D6B6-6D41-99D4-96E68B512B53}"/>
              </a:ext>
            </a:extLst>
          </p:cNvPr>
          <p:cNvSpPr/>
          <p:nvPr/>
        </p:nvSpPr>
        <p:spPr>
          <a:xfrm>
            <a:off x="551691" y="4352899"/>
            <a:ext cx="1367616" cy="69327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100" dirty="0">
                <a:solidFill>
                  <a:prstClr val="white"/>
                </a:solidFill>
                <a:latin typeface="Arial"/>
              </a:rPr>
              <a:t>Order Pending</a:t>
            </a:r>
          </a:p>
        </p:txBody>
      </p:sp>
      <p:sp>
        <p:nvSpPr>
          <p:cNvPr id="26" name="Oval 25">
            <a:extLst>
              <a:ext uri="{FF2B5EF4-FFF2-40B4-BE49-F238E27FC236}">
                <a16:creationId xmlns:a16="http://schemas.microsoft.com/office/drawing/2014/main" id="{D5DC2B30-4AC4-C549-8902-A2A206C0CD10}"/>
              </a:ext>
            </a:extLst>
          </p:cNvPr>
          <p:cNvSpPr/>
          <p:nvPr/>
        </p:nvSpPr>
        <p:spPr>
          <a:xfrm>
            <a:off x="2351535" y="4501883"/>
            <a:ext cx="1367616" cy="69327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100" dirty="0">
                <a:solidFill>
                  <a:prstClr val="white"/>
                </a:solidFill>
                <a:latin typeface="Arial"/>
              </a:rPr>
              <a:t>Voyage Allocated</a:t>
            </a:r>
          </a:p>
        </p:txBody>
      </p:sp>
      <p:sp>
        <p:nvSpPr>
          <p:cNvPr id="27" name="Oval 26">
            <a:extLst>
              <a:ext uri="{FF2B5EF4-FFF2-40B4-BE49-F238E27FC236}">
                <a16:creationId xmlns:a16="http://schemas.microsoft.com/office/drawing/2014/main" id="{5A9D5058-ED19-674B-888B-5595EEA9FBA1}"/>
              </a:ext>
            </a:extLst>
          </p:cNvPr>
          <p:cNvSpPr/>
          <p:nvPr/>
        </p:nvSpPr>
        <p:spPr>
          <a:xfrm>
            <a:off x="4291343" y="4699835"/>
            <a:ext cx="1517220" cy="69327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100" dirty="0">
                <a:solidFill>
                  <a:prstClr val="white"/>
                </a:solidFill>
                <a:latin typeface="Arial"/>
              </a:rPr>
              <a:t>Reefer Assigned</a:t>
            </a:r>
          </a:p>
        </p:txBody>
      </p:sp>
      <p:sp>
        <p:nvSpPr>
          <p:cNvPr id="29" name="Oval 28">
            <a:extLst>
              <a:ext uri="{FF2B5EF4-FFF2-40B4-BE49-F238E27FC236}">
                <a16:creationId xmlns:a16="http://schemas.microsoft.com/office/drawing/2014/main" id="{FDB3FF4C-C64C-2C45-BAFE-C62D299211E5}"/>
              </a:ext>
            </a:extLst>
          </p:cNvPr>
          <p:cNvSpPr/>
          <p:nvPr/>
        </p:nvSpPr>
        <p:spPr>
          <a:xfrm>
            <a:off x="539682" y="5632557"/>
            <a:ext cx="1337585" cy="69327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100" dirty="0">
                <a:solidFill>
                  <a:prstClr val="white"/>
                </a:solidFill>
                <a:latin typeface="Arial"/>
              </a:rPr>
              <a:t>Order Accepted</a:t>
            </a:r>
          </a:p>
        </p:txBody>
      </p:sp>
      <p:sp>
        <p:nvSpPr>
          <p:cNvPr id="30" name="TextBox 29">
            <a:extLst>
              <a:ext uri="{FF2B5EF4-FFF2-40B4-BE49-F238E27FC236}">
                <a16:creationId xmlns:a16="http://schemas.microsoft.com/office/drawing/2014/main" id="{1C1DDF8F-97C3-D944-B04E-B1D3BB1F053A}"/>
              </a:ext>
            </a:extLst>
          </p:cNvPr>
          <p:cNvSpPr txBox="1"/>
          <p:nvPr/>
        </p:nvSpPr>
        <p:spPr>
          <a:xfrm>
            <a:off x="165741" y="3704864"/>
            <a:ext cx="284052" cy="307777"/>
          </a:xfrm>
          <a:prstGeom prst="rect">
            <a:avLst/>
          </a:prstGeom>
          <a:noFill/>
        </p:spPr>
        <p:txBody>
          <a:bodyPr wrap="none" rtlCol="0">
            <a:spAutoFit/>
          </a:bodyPr>
          <a:lstStyle/>
          <a:p>
            <a:pPr defTabSz="914377" eaLnBrk="1" fontAlgn="auto" hangingPunct="1">
              <a:spcBef>
                <a:spcPts val="0"/>
              </a:spcBef>
              <a:spcAft>
                <a:spcPts val="0"/>
              </a:spcAft>
            </a:pPr>
            <a:r>
              <a:rPr lang="en-US" sz="1400" dirty="0">
                <a:solidFill>
                  <a:prstClr val="black"/>
                </a:solidFill>
                <a:latin typeface="Arial"/>
                <a:cs typeface="+mn-cs"/>
              </a:rPr>
              <a:t>1</a:t>
            </a:r>
          </a:p>
        </p:txBody>
      </p:sp>
      <p:sp>
        <p:nvSpPr>
          <p:cNvPr id="31" name="TextBox 30">
            <a:extLst>
              <a:ext uri="{FF2B5EF4-FFF2-40B4-BE49-F238E27FC236}">
                <a16:creationId xmlns:a16="http://schemas.microsoft.com/office/drawing/2014/main" id="{805E4D6B-D04B-354E-889E-097012830B00}"/>
              </a:ext>
            </a:extLst>
          </p:cNvPr>
          <p:cNvSpPr txBox="1"/>
          <p:nvPr/>
        </p:nvSpPr>
        <p:spPr>
          <a:xfrm>
            <a:off x="165741" y="4466001"/>
            <a:ext cx="284052" cy="307777"/>
          </a:xfrm>
          <a:prstGeom prst="rect">
            <a:avLst/>
          </a:prstGeom>
          <a:noFill/>
        </p:spPr>
        <p:txBody>
          <a:bodyPr wrap="none" rtlCol="0">
            <a:spAutoFit/>
          </a:bodyPr>
          <a:lstStyle/>
          <a:p>
            <a:pPr defTabSz="914377" eaLnBrk="1" fontAlgn="auto" hangingPunct="1">
              <a:spcBef>
                <a:spcPts val="0"/>
              </a:spcBef>
              <a:spcAft>
                <a:spcPts val="0"/>
              </a:spcAft>
            </a:pPr>
            <a:r>
              <a:rPr lang="en-US" sz="1400" dirty="0">
                <a:solidFill>
                  <a:prstClr val="black"/>
                </a:solidFill>
                <a:latin typeface="Arial"/>
                <a:cs typeface="+mn-cs"/>
              </a:rPr>
              <a:t>2</a:t>
            </a:r>
          </a:p>
        </p:txBody>
      </p:sp>
      <p:sp>
        <p:nvSpPr>
          <p:cNvPr id="32" name="TextBox 31">
            <a:extLst>
              <a:ext uri="{FF2B5EF4-FFF2-40B4-BE49-F238E27FC236}">
                <a16:creationId xmlns:a16="http://schemas.microsoft.com/office/drawing/2014/main" id="{7BA8BECE-4D4D-394B-B160-633E9A641F17}"/>
              </a:ext>
            </a:extLst>
          </p:cNvPr>
          <p:cNvSpPr txBox="1"/>
          <p:nvPr/>
        </p:nvSpPr>
        <p:spPr>
          <a:xfrm>
            <a:off x="123701" y="5770707"/>
            <a:ext cx="284052" cy="307777"/>
          </a:xfrm>
          <a:prstGeom prst="rect">
            <a:avLst/>
          </a:prstGeom>
          <a:noFill/>
        </p:spPr>
        <p:txBody>
          <a:bodyPr wrap="none" rtlCol="0">
            <a:spAutoFit/>
          </a:bodyPr>
          <a:lstStyle/>
          <a:p>
            <a:pPr defTabSz="914377" eaLnBrk="1" fontAlgn="auto" hangingPunct="1">
              <a:spcBef>
                <a:spcPts val="0"/>
              </a:spcBef>
              <a:spcAft>
                <a:spcPts val="0"/>
              </a:spcAft>
            </a:pPr>
            <a:r>
              <a:rPr lang="en-US" sz="1400" dirty="0">
                <a:solidFill>
                  <a:prstClr val="black"/>
                </a:solidFill>
                <a:latin typeface="Arial"/>
                <a:cs typeface="+mn-cs"/>
              </a:rPr>
              <a:t>6</a:t>
            </a:r>
          </a:p>
        </p:txBody>
      </p:sp>
      <p:sp>
        <p:nvSpPr>
          <p:cNvPr id="34" name="TextBox 33">
            <a:extLst>
              <a:ext uri="{FF2B5EF4-FFF2-40B4-BE49-F238E27FC236}">
                <a16:creationId xmlns:a16="http://schemas.microsoft.com/office/drawing/2014/main" id="{77DB6946-A03F-9343-AF8B-16133E629068}"/>
              </a:ext>
            </a:extLst>
          </p:cNvPr>
          <p:cNvSpPr txBox="1"/>
          <p:nvPr/>
        </p:nvSpPr>
        <p:spPr>
          <a:xfrm>
            <a:off x="4164305" y="5161715"/>
            <a:ext cx="284052" cy="307777"/>
          </a:xfrm>
          <a:prstGeom prst="rect">
            <a:avLst/>
          </a:prstGeom>
          <a:noFill/>
        </p:spPr>
        <p:txBody>
          <a:bodyPr wrap="none" rtlCol="0">
            <a:spAutoFit/>
          </a:bodyPr>
          <a:lstStyle/>
          <a:p>
            <a:pPr defTabSz="914377" eaLnBrk="1" fontAlgn="auto" hangingPunct="1">
              <a:spcBef>
                <a:spcPts val="0"/>
              </a:spcBef>
              <a:spcAft>
                <a:spcPts val="0"/>
              </a:spcAft>
            </a:pPr>
            <a:r>
              <a:rPr lang="en-US" sz="1400" dirty="0">
                <a:solidFill>
                  <a:prstClr val="black"/>
                </a:solidFill>
                <a:latin typeface="Arial"/>
                <a:cs typeface="+mn-cs"/>
              </a:rPr>
              <a:t>4</a:t>
            </a:r>
          </a:p>
        </p:txBody>
      </p:sp>
      <p:sp>
        <p:nvSpPr>
          <p:cNvPr id="35" name="TextBox 34">
            <a:extLst>
              <a:ext uri="{FF2B5EF4-FFF2-40B4-BE49-F238E27FC236}">
                <a16:creationId xmlns:a16="http://schemas.microsoft.com/office/drawing/2014/main" id="{FBF8EC92-FFA3-FD48-A0F9-ED42CC19121A}"/>
              </a:ext>
            </a:extLst>
          </p:cNvPr>
          <p:cNvSpPr txBox="1"/>
          <p:nvPr/>
        </p:nvSpPr>
        <p:spPr>
          <a:xfrm>
            <a:off x="2159861" y="4955064"/>
            <a:ext cx="284052" cy="307777"/>
          </a:xfrm>
          <a:prstGeom prst="rect">
            <a:avLst/>
          </a:prstGeom>
          <a:noFill/>
        </p:spPr>
        <p:txBody>
          <a:bodyPr wrap="none" rtlCol="0">
            <a:spAutoFit/>
          </a:bodyPr>
          <a:lstStyle/>
          <a:p>
            <a:pPr defTabSz="914377" eaLnBrk="1" fontAlgn="auto" hangingPunct="1">
              <a:spcBef>
                <a:spcPts val="0"/>
              </a:spcBef>
              <a:spcAft>
                <a:spcPts val="0"/>
              </a:spcAft>
            </a:pPr>
            <a:r>
              <a:rPr lang="en-US" sz="1400" dirty="0">
                <a:solidFill>
                  <a:prstClr val="black"/>
                </a:solidFill>
                <a:latin typeface="Arial"/>
                <a:cs typeface="+mn-cs"/>
              </a:rPr>
              <a:t>3</a:t>
            </a:r>
          </a:p>
        </p:txBody>
      </p:sp>
      <p:sp>
        <p:nvSpPr>
          <p:cNvPr id="21" name="Rounded Rectangle 20">
            <a:extLst>
              <a:ext uri="{FF2B5EF4-FFF2-40B4-BE49-F238E27FC236}">
                <a16:creationId xmlns:a16="http://schemas.microsoft.com/office/drawing/2014/main" id="{82D10E8F-DA99-8149-9F3B-E536285C0B1C}"/>
              </a:ext>
            </a:extLst>
          </p:cNvPr>
          <p:cNvSpPr/>
          <p:nvPr/>
        </p:nvSpPr>
        <p:spPr>
          <a:xfrm>
            <a:off x="6262009" y="2961861"/>
            <a:ext cx="1219200" cy="467139"/>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600" dirty="0">
                <a:solidFill>
                  <a:prstClr val="white"/>
                </a:solidFill>
                <a:latin typeface="Arial"/>
              </a:rPr>
              <a:t>Invoice MS</a:t>
            </a:r>
          </a:p>
        </p:txBody>
      </p:sp>
      <p:cxnSp>
        <p:nvCxnSpPr>
          <p:cNvPr id="22" name="Straight Connector 21">
            <a:extLst>
              <a:ext uri="{FF2B5EF4-FFF2-40B4-BE49-F238E27FC236}">
                <a16:creationId xmlns:a16="http://schemas.microsoft.com/office/drawing/2014/main" id="{7F3E1D76-37C5-B449-8573-3C91DA2A9411}"/>
              </a:ext>
            </a:extLst>
          </p:cNvPr>
          <p:cNvCxnSpPr>
            <a:cxnSpLocks/>
            <a:endCxn id="21" idx="2"/>
          </p:cNvCxnSpPr>
          <p:nvPr/>
        </p:nvCxnSpPr>
        <p:spPr>
          <a:xfrm flipV="1">
            <a:off x="6871609" y="3429000"/>
            <a:ext cx="0" cy="3422920"/>
          </a:xfrm>
          <a:prstGeom prst="line">
            <a:avLst/>
          </a:prstGeom>
          <a:ln>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23" name="Oval 22">
            <a:extLst>
              <a:ext uri="{FF2B5EF4-FFF2-40B4-BE49-F238E27FC236}">
                <a16:creationId xmlns:a16="http://schemas.microsoft.com/office/drawing/2014/main" id="{3DB9F29E-5490-F645-8947-A26B2BA2D54D}"/>
              </a:ext>
            </a:extLst>
          </p:cNvPr>
          <p:cNvSpPr/>
          <p:nvPr/>
        </p:nvSpPr>
        <p:spPr>
          <a:xfrm>
            <a:off x="6141561" y="5086138"/>
            <a:ext cx="1517220" cy="69327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100" dirty="0">
                <a:solidFill>
                  <a:prstClr val="white"/>
                </a:solidFill>
                <a:latin typeface="Arial"/>
              </a:rPr>
              <a:t>Payment Processed</a:t>
            </a:r>
          </a:p>
        </p:txBody>
      </p:sp>
      <p:sp>
        <p:nvSpPr>
          <p:cNvPr id="24" name="TextBox 23">
            <a:extLst>
              <a:ext uri="{FF2B5EF4-FFF2-40B4-BE49-F238E27FC236}">
                <a16:creationId xmlns:a16="http://schemas.microsoft.com/office/drawing/2014/main" id="{4D0F8336-E4AE-4C46-A8BA-7F07FB1AD7AD}"/>
              </a:ext>
            </a:extLst>
          </p:cNvPr>
          <p:cNvSpPr txBox="1"/>
          <p:nvPr/>
        </p:nvSpPr>
        <p:spPr>
          <a:xfrm>
            <a:off x="7562849" y="5561824"/>
            <a:ext cx="284052" cy="307777"/>
          </a:xfrm>
          <a:prstGeom prst="rect">
            <a:avLst/>
          </a:prstGeom>
          <a:noFill/>
        </p:spPr>
        <p:txBody>
          <a:bodyPr wrap="none" rtlCol="0">
            <a:spAutoFit/>
          </a:bodyPr>
          <a:lstStyle/>
          <a:p>
            <a:pPr defTabSz="914377" eaLnBrk="1" fontAlgn="auto" hangingPunct="1">
              <a:spcBef>
                <a:spcPts val="0"/>
              </a:spcBef>
              <a:spcAft>
                <a:spcPts val="0"/>
              </a:spcAft>
            </a:pPr>
            <a:r>
              <a:rPr lang="en-US" sz="1400" dirty="0">
                <a:solidFill>
                  <a:prstClr val="black"/>
                </a:solidFill>
                <a:latin typeface="Arial"/>
                <a:cs typeface="+mn-cs"/>
              </a:rPr>
              <a:t>5</a:t>
            </a:r>
          </a:p>
        </p:txBody>
      </p:sp>
    </p:spTree>
    <p:extLst>
      <p:ext uri="{BB962C8B-B14F-4D97-AF65-F5344CB8AC3E}">
        <p14:creationId xmlns:p14="http://schemas.microsoft.com/office/powerpoint/2010/main" val="3819725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04B71C-7D96-5F43-8D28-33FFEB6ECBC7}"/>
              </a:ext>
            </a:extLst>
          </p:cNvPr>
          <p:cNvSpPr>
            <a:spLocks noGrp="1"/>
          </p:cNvSpPr>
          <p:nvPr>
            <p:ph type="title"/>
          </p:nvPr>
        </p:nvSpPr>
        <p:spPr/>
        <p:txBody>
          <a:bodyPr/>
          <a:lstStyle/>
          <a:p>
            <a:r>
              <a:rPr lang="en-US" dirty="0"/>
              <a:t>Saga pattern - Choreography</a:t>
            </a:r>
          </a:p>
        </p:txBody>
      </p:sp>
      <p:sp>
        <p:nvSpPr>
          <p:cNvPr id="3" name="Content Placeholder 2">
            <a:extLst>
              <a:ext uri="{FF2B5EF4-FFF2-40B4-BE49-F238E27FC236}">
                <a16:creationId xmlns:a16="http://schemas.microsoft.com/office/drawing/2014/main" id="{AE508337-1A58-DB48-85C5-4619926982EA}"/>
              </a:ext>
            </a:extLst>
          </p:cNvPr>
          <p:cNvSpPr>
            <a:spLocks noGrp="1"/>
          </p:cNvSpPr>
          <p:nvPr>
            <p:ph idx="1"/>
          </p:nvPr>
        </p:nvSpPr>
        <p:spPr>
          <a:xfrm>
            <a:off x="304227" y="1087294"/>
            <a:ext cx="11496189" cy="1152044"/>
          </a:xfrm>
        </p:spPr>
        <p:txBody>
          <a:bodyPr/>
          <a:lstStyle/>
          <a:p>
            <a:pPr marL="0" indent="0">
              <a:buNone/>
            </a:pPr>
            <a:r>
              <a:rPr lang="en-US" dirty="0"/>
              <a:t>Each service produces and listens to other service’s events and decides if an action should be taken or not</a:t>
            </a:r>
          </a:p>
        </p:txBody>
      </p:sp>
      <p:sp>
        <p:nvSpPr>
          <p:cNvPr id="4" name="Slide Number Placeholder 3">
            <a:extLst>
              <a:ext uri="{FF2B5EF4-FFF2-40B4-BE49-F238E27FC236}">
                <a16:creationId xmlns:a16="http://schemas.microsoft.com/office/drawing/2014/main" id="{0661C994-CB28-6A43-881E-904682C3372A}"/>
              </a:ext>
            </a:extLst>
          </p:cNvPr>
          <p:cNvSpPr>
            <a:spLocks noGrp="1"/>
          </p:cNvSpPr>
          <p:nvPr>
            <p:ph type="sldNum" sz="quarter" idx="10"/>
          </p:nvPr>
        </p:nvSpPr>
        <p:spPr/>
        <p:txBody>
          <a:bodyPr/>
          <a:lstStyle/>
          <a:p>
            <a:pPr defTabSz="914377" fontAlgn="auto">
              <a:spcBef>
                <a:spcPts val="0"/>
              </a:spcBef>
              <a:spcAft>
                <a:spcPts val="0"/>
              </a:spcAft>
            </a:pPr>
            <a:fld id="{2F63A97E-D605-DC42-8452-C14CD1FA87FA}" type="slidenum">
              <a:rPr lang="en-US">
                <a:solidFill>
                  <a:srgbClr val="5AAAFA"/>
                </a:solidFill>
                <a:latin typeface="Arial"/>
                <a:cs typeface="+mn-cs"/>
              </a:rPr>
              <a:pPr defTabSz="914377" fontAlgn="auto">
                <a:spcBef>
                  <a:spcPts val="0"/>
                </a:spcBef>
                <a:spcAft>
                  <a:spcPts val="0"/>
                </a:spcAft>
              </a:pPr>
              <a:t>21</a:t>
            </a:fld>
            <a:endParaRPr lang="en-US" dirty="0">
              <a:solidFill>
                <a:srgbClr val="5AAAFA"/>
              </a:solidFill>
              <a:latin typeface="Arial"/>
              <a:cs typeface="+mn-cs"/>
            </a:endParaRPr>
          </a:p>
        </p:txBody>
      </p:sp>
      <p:cxnSp>
        <p:nvCxnSpPr>
          <p:cNvPr id="5" name="Elbow Connector 4">
            <a:extLst>
              <a:ext uri="{FF2B5EF4-FFF2-40B4-BE49-F238E27FC236}">
                <a16:creationId xmlns:a16="http://schemas.microsoft.com/office/drawing/2014/main" id="{611E7197-0522-0548-BE7C-005D17FF80AB}"/>
              </a:ext>
            </a:extLst>
          </p:cNvPr>
          <p:cNvCxnSpPr>
            <a:cxnSpLocks/>
            <a:stCxn id="23" idx="4"/>
            <a:endCxn id="7" idx="1"/>
          </p:cNvCxnSpPr>
          <p:nvPr/>
        </p:nvCxnSpPr>
        <p:spPr>
          <a:xfrm>
            <a:off x="793628" y="3695670"/>
            <a:ext cx="2672053" cy="1993452"/>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7" name="Rounded Rectangle 6">
            <a:extLst>
              <a:ext uri="{FF2B5EF4-FFF2-40B4-BE49-F238E27FC236}">
                <a16:creationId xmlns:a16="http://schemas.microsoft.com/office/drawing/2014/main" id="{00650898-5C19-8B4B-ADBB-904EA16A03ED}"/>
              </a:ext>
            </a:extLst>
          </p:cNvPr>
          <p:cNvSpPr/>
          <p:nvPr/>
        </p:nvSpPr>
        <p:spPr bwMode="auto">
          <a:xfrm>
            <a:off x="3465682"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prstClr val="white"/>
                </a:solidFill>
                <a:latin typeface="Arial"/>
              </a:rPr>
              <a:t>0</a:t>
            </a:r>
            <a:endParaRPr lang="en-US" sz="667" dirty="0">
              <a:solidFill>
                <a:prstClr val="white"/>
              </a:solidFill>
              <a:latin typeface="Arial"/>
            </a:endParaRPr>
          </a:p>
        </p:txBody>
      </p:sp>
      <p:sp>
        <p:nvSpPr>
          <p:cNvPr id="8" name="Rounded Rectangle 7">
            <a:extLst>
              <a:ext uri="{FF2B5EF4-FFF2-40B4-BE49-F238E27FC236}">
                <a16:creationId xmlns:a16="http://schemas.microsoft.com/office/drawing/2014/main" id="{A0F275FA-80EE-AF45-A514-A384C66FB49E}"/>
              </a:ext>
            </a:extLst>
          </p:cNvPr>
          <p:cNvSpPr/>
          <p:nvPr/>
        </p:nvSpPr>
        <p:spPr bwMode="auto">
          <a:xfrm>
            <a:off x="3709520"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prstClr val="white"/>
                </a:solidFill>
                <a:latin typeface="Arial"/>
              </a:rPr>
              <a:t>1</a:t>
            </a:r>
            <a:endParaRPr lang="en-US" sz="667" dirty="0">
              <a:solidFill>
                <a:prstClr val="white"/>
              </a:solidFill>
              <a:latin typeface="Arial"/>
            </a:endParaRPr>
          </a:p>
        </p:txBody>
      </p:sp>
      <p:sp>
        <p:nvSpPr>
          <p:cNvPr id="9" name="Rounded Rectangle 8">
            <a:extLst>
              <a:ext uri="{FF2B5EF4-FFF2-40B4-BE49-F238E27FC236}">
                <a16:creationId xmlns:a16="http://schemas.microsoft.com/office/drawing/2014/main" id="{4340C4A0-5A3A-9B47-9499-D126F5068D68}"/>
              </a:ext>
            </a:extLst>
          </p:cNvPr>
          <p:cNvSpPr/>
          <p:nvPr/>
        </p:nvSpPr>
        <p:spPr bwMode="auto">
          <a:xfrm>
            <a:off x="3955081"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prstClr val="white"/>
                </a:solidFill>
                <a:latin typeface="Arial"/>
              </a:rPr>
              <a:t>2</a:t>
            </a:r>
            <a:endParaRPr lang="en-US" sz="667" dirty="0">
              <a:solidFill>
                <a:prstClr val="white"/>
              </a:solidFill>
              <a:latin typeface="Arial"/>
            </a:endParaRPr>
          </a:p>
        </p:txBody>
      </p:sp>
      <p:sp>
        <p:nvSpPr>
          <p:cNvPr id="10" name="Rounded Rectangle 9">
            <a:extLst>
              <a:ext uri="{FF2B5EF4-FFF2-40B4-BE49-F238E27FC236}">
                <a16:creationId xmlns:a16="http://schemas.microsoft.com/office/drawing/2014/main" id="{7719D2D7-0475-3E44-BDE6-1FADA1EBA637}"/>
              </a:ext>
            </a:extLst>
          </p:cNvPr>
          <p:cNvSpPr/>
          <p:nvPr/>
        </p:nvSpPr>
        <p:spPr bwMode="auto">
          <a:xfrm>
            <a:off x="4198918"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prstClr val="white"/>
                </a:solidFill>
                <a:latin typeface="Arial"/>
              </a:rPr>
              <a:t>3</a:t>
            </a:r>
            <a:endParaRPr lang="en-US" sz="667" dirty="0">
              <a:solidFill>
                <a:prstClr val="white"/>
              </a:solidFill>
              <a:latin typeface="Arial"/>
            </a:endParaRPr>
          </a:p>
        </p:txBody>
      </p:sp>
      <p:sp>
        <p:nvSpPr>
          <p:cNvPr id="11" name="Rounded Rectangle 10">
            <a:extLst>
              <a:ext uri="{FF2B5EF4-FFF2-40B4-BE49-F238E27FC236}">
                <a16:creationId xmlns:a16="http://schemas.microsoft.com/office/drawing/2014/main" id="{30CE1C54-8074-8748-9F5E-F35F0B1123CE}"/>
              </a:ext>
            </a:extLst>
          </p:cNvPr>
          <p:cNvSpPr/>
          <p:nvPr/>
        </p:nvSpPr>
        <p:spPr bwMode="auto">
          <a:xfrm>
            <a:off x="4444480"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prstClr val="white"/>
                </a:solidFill>
                <a:latin typeface="Arial"/>
              </a:rPr>
              <a:t>4</a:t>
            </a:r>
            <a:endParaRPr lang="en-US" sz="667" dirty="0">
              <a:solidFill>
                <a:prstClr val="white"/>
              </a:solidFill>
              <a:latin typeface="Arial"/>
            </a:endParaRPr>
          </a:p>
        </p:txBody>
      </p:sp>
      <p:sp>
        <p:nvSpPr>
          <p:cNvPr id="12" name="Rounded Rectangle 11">
            <a:extLst>
              <a:ext uri="{FF2B5EF4-FFF2-40B4-BE49-F238E27FC236}">
                <a16:creationId xmlns:a16="http://schemas.microsoft.com/office/drawing/2014/main" id="{53E7DEC7-6D3C-434F-B1E3-E27EA8EC51FC}"/>
              </a:ext>
            </a:extLst>
          </p:cNvPr>
          <p:cNvSpPr/>
          <p:nvPr/>
        </p:nvSpPr>
        <p:spPr bwMode="auto">
          <a:xfrm>
            <a:off x="4693518"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prstClr val="white"/>
                </a:solidFill>
                <a:latin typeface="Arial"/>
              </a:rPr>
              <a:t>5</a:t>
            </a:r>
            <a:endParaRPr lang="en-US" sz="667" dirty="0">
              <a:solidFill>
                <a:prstClr val="white"/>
              </a:solidFill>
              <a:latin typeface="Arial"/>
            </a:endParaRPr>
          </a:p>
        </p:txBody>
      </p:sp>
      <p:sp>
        <p:nvSpPr>
          <p:cNvPr id="13" name="Rounded Rectangle 12">
            <a:extLst>
              <a:ext uri="{FF2B5EF4-FFF2-40B4-BE49-F238E27FC236}">
                <a16:creationId xmlns:a16="http://schemas.microsoft.com/office/drawing/2014/main" id="{947B76C8-8D8B-0946-B2C7-CDEA4EA49AEF}"/>
              </a:ext>
            </a:extLst>
          </p:cNvPr>
          <p:cNvSpPr/>
          <p:nvPr/>
        </p:nvSpPr>
        <p:spPr bwMode="auto">
          <a:xfrm>
            <a:off x="4933878" y="5323365"/>
            <a:ext cx="245561" cy="731512"/>
          </a:xfrm>
          <a:prstGeom prst="roundRect">
            <a:avLst/>
          </a:prstGeom>
          <a:solidFill>
            <a:schemeClr val="bg1">
              <a:lumMod val="65000"/>
            </a:schemeClr>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prstClr val="white"/>
                </a:solidFill>
                <a:latin typeface="Arial"/>
              </a:rPr>
              <a:t>6</a:t>
            </a:r>
            <a:endParaRPr lang="en-US" sz="667" dirty="0">
              <a:solidFill>
                <a:prstClr val="white"/>
              </a:solidFill>
              <a:latin typeface="Arial"/>
            </a:endParaRPr>
          </a:p>
        </p:txBody>
      </p:sp>
      <p:sp>
        <p:nvSpPr>
          <p:cNvPr id="14" name="Rounded Rectangle 13">
            <a:extLst>
              <a:ext uri="{FF2B5EF4-FFF2-40B4-BE49-F238E27FC236}">
                <a16:creationId xmlns:a16="http://schemas.microsoft.com/office/drawing/2014/main" id="{B263EC84-4F21-184F-A14A-850E0E0BDC35}"/>
              </a:ext>
            </a:extLst>
          </p:cNvPr>
          <p:cNvSpPr/>
          <p:nvPr/>
        </p:nvSpPr>
        <p:spPr bwMode="auto">
          <a:xfrm>
            <a:off x="5174238" y="5323365"/>
            <a:ext cx="245561" cy="731512"/>
          </a:xfrm>
          <a:prstGeom prst="roundRect">
            <a:avLst/>
          </a:prstGeom>
          <a:solidFill>
            <a:schemeClr val="bg1">
              <a:lumMod val="65000"/>
            </a:schemeClr>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prstClr val="white"/>
                </a:solidFill>
                <a:latin typeface="Arial"/>
              </a:rPr>
              <a:t>7</a:t>
            </a:r>
            <a:endParaRPr lang="en-US" sz="667" dirty="0">
              <a:solidFill>
                <a:prstClr val="white"/>
              </a:solidFill>
              <a:latin typeface="Arial"/>
            </a:endParaRPr>
          </a:p>
        </p:txBody>
      </p:sp>
      <p:sp>
        <p:nvSpPr>
          <p:cNvPr id="15" name="AutoShape 4">
            <a:extLst>
              <a:ext uri="{FF2B5EF4-FFF2-40B4-BE49-F238E27FC236}">
                <a16:creationId xmlns:a16="http://schemas.microsoft.com/office/drawing/2014/main" id="{DD279258-0574-054A-9826-6334FDF46222}"/>
              </a:ext>
            </a:extLst>
          </p:cNvPr>
          <p:cNvSpPr>
            <a:spLocks noChangeArrowheads="1"/>
          </p:cNvSpPr>
          <p:nvPr/>
        </p:nvSpPr>
        <p:spPr bwMode="auto">
          <a:xfrm>
            <a:off x="2958845" y="5031069"/>
            <a:ext cx="4416860" cy="1199545"/>
          </a:xfrm>
          <a:prstGeom prst="roundRect">
            <a:avLst>
              <a:gd name="adj" fmla="val 7117"/>
            </a:avLst>
          </a:prstGeom>
          <a:noFill/>
          <a:ln w="12700">
            <a:solidFill>
              <a:schemeClr val="tx2">
                <a:lumMod val="50000"/>
              </a:schemeClr>
            </a:solidFill>
            <a:prstDash val="dash"/>
            <a:round/>
            <a:headEnd/>
            <a:tailEnd/>
          </a:ln>
        </p:spPr>
        <p:txBody>
          <a:bodyPr lIns="0" tIns="0" rIns="0" bIns="0" anchor="b" anchorCtr="1"/>
          <a:lstStyle/>
          <a:p>
            <a:pPr algn="ctr" defTabSz="914377" eaLnBrk="1" fontAlgn="auto" hangingPunct="1">
              <a:spcBef>
                <a:spcPts val="0"/>
              </a:spcBef>
              <a:spcAft>
                <a:spcPts val="0"/>
              </a:spcAft>
              <a:defRPr/>
            </a:pPr>
            <a:endParaRPr lang="en-US" sz="1333" dirty="0">
              <a:solidFill>
                <a:prstClr val="black"/>
              </a:solidFill>
              <a:latin typeface="Arial"/>
              <a:cs typeface="+mn-cs"/>
            </a:endParaRPr>
          </a:p>
        </p:txBody>
      </p:sp>
      <p:pic>
        <p:nvPicPr>
          <p:cNvPr id="16" name="Picture 15">
            <a:extLst>
              <a:ext uri="{FF2B5EF4-FFF2-40B4-BE49-F238E27FC236}">
                <a16:creationId xmlns:a16="http://schemas.microsoft.com/office/drawing/2014/main" id="{4AB99E45-F360-354D-92C5-8C8F855A9546}"/>
              </a:ext>
            </a:extLst>
          </p:cNvPr>
          <p:cNvPicPr>
            <a:picLocks noChangeAspect="1"/>
          </p:cNvPicPr>
          <p:nvPr/>
        </p:nvPicPr>
        <p:blipFill>
          <a:blip r:embed="rId3">
            <a:biLevel thresh="75000"/>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tretch>
            <a:fillRect/>
          </a:stretch>
        </p:blipFill>
        <p:spPr>
          <a:xfrm>
            <a:off x="6293582" y="5770707"/>
            <a:ext cx="959343" cy="504271"/>
          </a:xfrm>
          <a:prstGeom prst="rect">
            <a:avLst/>
          </a:prstGeom>
        </p:spPr>
      </p:pic>
      <p:sp>
        <p:nvSpPr>
          <p:cNvPr id="17" name="TextBox 16">
            <a:extLst>
              <a:ext uri="{FF2B5EF4-FFF2-40B4-BE49-F238E27FC236}">
                <a16:creationId xmlns:a16="http://schemas.microsoft.com/office/drawing/2014/main" id="{7396BC86-B06A-7F49-9292-D4575908ED26}"/>
              </a:ext>
            </a:extLst>
          </p:cNvPr>
          <p:cNvSpPr txBox="1"/>
          <p:nvPr/>
        </p:nvSpPr>
        <p:spPr>
          <a:xfrm>
            <a:off x="3390293" y="5007856"/>
            <a:ext cx="675185" cy="300210"/>
          </a:xfrm>
          <a:prstGeom prst="rect">
            <a:avLst/>
          </a:prstGeom>
          <a:noFill/>
        </p:spPr>
        <p:txBody>
          <a:bodyPr wrap="none" rtlCol="0">
            <a:spAutoFit/>
          </a:bodyPr>
          <a:lstStyle/>
          <a:p>
            <a:pPr defTabSz="914377" eaLnBrk="1" fontAlgn="auto" hangingPunct="1">
              <a:spcBef>
                <a:spcPts val="0"/>
              </a:spcBef>
              <a:spcAft>
                <a:spcPts val="0"/>
              </a:spcAft>
              <a:defRPr/>
            </a:pPr>
            <a:r>
              <a:rPr lang="en-US" sz="1351" dirty="0">
                <a:solidFill>
                  <a:srgbClr val="4178BE">
                    <a:lumMod val="25000"/>
                  </a:srgbClr>
                </a:solidFill>
                <a:latin typeface="Arial"/>
                <a:cs typeface="+mn-cs"/>
              </a:rPr>
              <a:t>orders</a:t>
            </a:r>
          </a:p>
        </p:txBody>
      </p:sp>
      <p:sp>
        <p:nvSpPr>
          <p:cNvPr id="18" name="Rectangle 17">
            <a:extLst>
              <a:ext uri="{FF2B5EF4-FFF2-40B4-BE49-F238E27FC236}">
                <a16:creationId xmlns:a16="http://schemas.microsoft.com/office/drawing/2014/main" id="{8E1D9CF4-3948-4143-B15B-C2EC17E2B453}"/>
              </a:ext>
            </a:extLst>
          </p:cNvPr>
          <p:cNvSpPr/>
          <p:nvPr/>
        </p:nvSpPr>
        <p:spPr>
          <a:xfrm>
            <a:off x="391585" y="2239338"/>
            <a:ext cx="1302897" cy="1438927"/>
          </a:xfrm>
          <a:custGeom>
            <a:avLst/>
            <a:gdLst>
              <a:gd name="connsiteX0" fmla="*/ 0 w 977173"/>
              <a:gd name="connsiteY0" fmla="*/ 0 h 1078500"/>
              <a:gd name="connsiteX1" fmla="*/ 977173 w 977173"/>
              <a:gd name="connsiteY1" fmla="*/ 0 h 1078500"/>
              <a:gd name="connsiteX2" fmla="*/ 977173 w 977173"/>
              <a:gd name="connsiteY2" fmla="*/ 1078500 h 1078500"/>
              <a:gd name="connsiteX3" fmla="*/ 0 w 977173"/>
              <a:gd name="connsiteY3" fmla="*/ 1078500 h 1078500"/>
              <a:gd name="connsiteX4" fmla="*/ 0 w 977173"/>
              <a:gd name="connsiteY4" fmla="*/ 0 h 1078500"/>
              <a:gd name="connsiteX0" fmla="*/ 0 w 977173"/>
              <a:gd name="connsiteY0" fmla="*/ 0 h 1079195"/>
              <a:gd name="connsiteX1" fmla="*/ 977173 w 977173"/>
              <a:gd name="connsiteY1" fmla="*/ 0 h 1079195"/>
              <a:gd name="connsiteX2" fmla="*/ 977173 w 977173"/>
              <a:gd name="connsiteY2" fmla="*/ 1078500 h 1079195"/>
              <a:gd name="connsiteX3" fmla="*/ 729200 w 977173"/>
              <a:gd name="connsiteY3" fmla="*/ 1079195 h 1079195"/>
              <a:gd name="connsiteX4" fmla="*/ 0 w 977173"/>
              <a:gd name="connsiteY4" fmla="*/ 1078500 h 1079195"/>
              <a:gd name="connsiteX5" fmla="*/ 0 w 977173"/>
              <a:gd name="connsiteY5" fmla="*/ 0 h 1079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7173" h="1079195">
                <a:moveTo>
                  <a:pt x="0" y="0"/>
                </a:moveTo>
                <a:lnTo>
                  <a:pt x="977173" y="0"/>
                </a:lnTo>
                <a:lnTo>
                  <a:pt x="977173" y="1078500"/>
                </a:lnTo>
                <a:lnTo>
                  <a:pt x="729200" y="1079195"/>
                </a:lnTo>
                <a:lnTo>
                  <a:pt x="0" y="1078500"/>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defRPr/>
            </a:pPr>
            <a:r>
              <a:rPr lang="en-US" sz="1333" dirty="0">
                <a:solidFill>
                  <a:prstClr val="white"/>
                </a:solidFill>
                <a:latin typeface="Arial"/>
              </a:rPr>
              <a:t>Order MS</a:t>
            </a:r>
          </a:p>
        </p:txBody>
      </p:sp>
      <p:sp>
        <p:nvSpPr>
          <p:cNvPr id="19" name="Rectangle 18">
            <a:extLst>
              <a:ext uri="{FF2B5EF4-FFF2-40B4-BE49-F238E27FC236}">
                <a16:creationId xmlns:a16="http://schemas.microsoft.com/office/drawing/2014/main" id="{E29812F8-1D3E-3643-A008-587C5F14DB97}"/>
              </a:ext>
            </a:extLst>
          </p:cNvPr>
          <p:cNvSpPr/>
          <p:nvPr/>
        </p:nvSpPr>
        <p:spPr>
          <a:xfrm>
            <a:off x="3487944" y="2221571"/>
            <a:ext cx="1179832" cy="143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defRPr/>
            </a:pPr>
            <a:r>
              <a:rPr lang="en-US" sz="1200" dirty="0">
                <a:solidFill>
                  <a:prstClr val="white"/>
                </a:solidFill>
                <a:latin typeface="Arial"/>
              </a:rPr>
              <a:t>Container MS</a:t>
            </a:r>
          </a:p>
        </p:txBody>
      </p:sp>
      <p:sp>
        <p:nvSpPr>
          <p:cNvPr id="20" name="Rectangle 19">
            <a:extLst>
              <a:ext uri="{FF2B5EF4-FFF2-40B4-BE49-F238E27FC236}">
                <a16:creationId xmlns:a16="http://schemas.microsoft.com/office/drawing/2014/main" id="{6D0EF80B-1A73-4346-9499-2600D3D56575}"/>
              </a:ext>
            </a:extLst>
          </p:cNvPr>
          <p:cNvSpPr/>
          <p:nvPr/>
        </p:nvSpPr>
        <p:spPr>
          <a:xfrm>
            <a:off x="2037907" y="2239337"/>
            <a:ext cx="1179832" cy="143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defRPr/>
            </a:pPr>
            <a:r>
              <a:rPr lang="en-US" sz="1200" dirty="0">
                <a:solidFill>
                  <a:prstClr val="white"/>
                </a:solidFill>
                <a:latin typeface="Arial"/>
              </a:rPr>
              <a:t>Voyage MS</a:t>
            </a:r>
          </a:p>
        </p:txBody>
      </p:sp>
      <p:sp>
        <p:nvSpPr>
          <p:cNvPr id="23" name="Can 22">
            <a:extLst>
              <a:ext uri="{FF2B5EF4-FFF2-40B4-BE49-F238E27FC236}">
                <a16:creationId xmlns:a16="http://schemas.microsoft.com/office/drawing/2014/main" id="{1EBDD757-2E64-8041-BCC8-FD3D44CC3221}"/>
              </a:ext>
            </a:extLst>
          </p:cNvPr>
          <p:cNvSpPr/>
          <p:nvPr/>
        </p:nvSpPr>
        <p:spPr>
          <a:xfrm>
            <a:off x="304228" y="3396216"/>
            <a:ext cx="489401" cy="598907"/>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endParaRPr lang="en-US" sz="1351" dirty="0">
              <a:solidFill>
                <a:prstClr val="white"/>
              </a:solidFill>
              <a:latin typeface="Arial"/>
            </a:endParaRPr>
          </a:p>
        </p:txBody>
      </p:sp>
      <p:cxnSp>
        <p:nvCxnSpPr>
          <p:cNvPr id="24" name="Elbow Connector 23">
            <a:extLst>
              <a:ext uri="{FF2B5EF4-FFF2-40B4-BE49-F238E27FC236}">
                <a16:creationId xmlns:a16="http://schemas.microsoft.com/office/drawing/2014/main" id="{0494A840-65E2-F847-992A-87007FA2EB2D}"/>
              </a:ext>
            </a:extLst>
          </p:cNvPr>
          <p:cNvCxnSpPr>
            <a:cxnSpLocks/>
            <a:stCxn id="9" idx="0"/>
            <a:endCxn id="20" idx="2"/>
          </p:cNvCxnSpPr>
          <p:nvPr/>
        </p:nvCxnSpPr>
        <p:spPr>
          <a:xfrm rot="16200000" flipV="1">
            <a:off x="2529830" y="3775333"/>
            <a:ext cx="1646028" cy="1450039"/>
          </a:xfrm>
          <a:prstGeom prst="bentConnector3">
            <a:avLst>
              <a:gd name="adj1" fmla="val 31169"/>
            </a:avLst>
          </a:prstGeom>
          <a:ln w="12700">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7" name="Elbow Connector 26">
            <a:extLst>
              <a:ext uri="{FF2B5EF4-FFF2-40B4-BE49-F238E27FC236}">
                <a16:creationId xmlns:a16="http://schemas.microsoft.com/office/drawing/2014/main" id="{1045DE65-2213-EB42-8052-FC4D766A2C71}"/>
              </a:ext>
            </a:extLst>
          </p:cNvPr>
          <p:cNvCxnSpPr>
            <a:cxnSpLocks/>
            <a:endCxn id="19" idx="2"/>
          </p:cNvCxnSpPr>
          <p:nvPr/>
        </p:nvCxnSpPr>
        <p:spPr>
          <a:xfrm rot="16200000" flipV="1">
            <a:off x="3245966" y="4491468"/>
            <a:ext cx="1663793" cy="1"/>
          </a:xfrm>
          <a:prstGeom prst="bentConnector3">
            <a:avLst>
              <a:gd name="adj1" fmla="val 50000"/>
            </a:avLst>
          </a:prstGeom>
          <a:ln w="12700">
            <a:solidFill>
              <a:srgbClr val="92D05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3" name="Elbow Connector 32">
            <a:extLst>
              <a:ext uri="{FF2B5EF4-FFF2-40B4-BE49-F238E27FC236}">
                <a16:creationId xmlns:a16="http://schemas.microsoft.com/office/drawing/2014/main" id="{5E1B4673-2BF6-B24D-8888-0634B96F4D58}"/>
              </a:ext>
            </a:extLst>
          </p:cNvPr>
          <p:cNvCxnSpPr>
            <a:cxnSpLocks/>
            <a:stCxn id="20" idx="2"/>
            <a:endCxn id="10" idx="0"/>
          </p:cNvCxnSpPr>
          <p:nvPr/>
        </p:nvCxnSpPr>
        <p:spPr>
          <a:xfrm rot="16200000" flipH="1">
            <a:off x="2651747" y="3653413"/>
            <a:ext cx="1646028" cy="1693876"/>
          </a:xfrm>
          <a:prstGeom prst="bentConnector3">
            <a:avLst>
              <a:gd name="adj1" fmla="val 60043"/>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6" name="Elbow Connector 35">
            <a:extLst>
              <a:ext uri="{FF2B5EF4-FFF2-40B4-BE49-F238E27FC236}">
                <a16:creationId xmlns:a16="http://schemas.microsoft.com/office/drawing/2014/main" id="{87F9E0F4-5717-7E4B-BC28-5A13D91BE8B1}"/>
              </a:ext>
            </a:extLst>
          </p:cNvPr>
          <p:cNvCxnSpPr>
            <a:cxnSpLocks/>
            <a:endCxn id="11" idx="0"/>
          </p:cNvCxnSpPr>
          <p:nvPr/>
        </p:nvCxnSpPr>
        <p:spPr>
          <a:xfrm rot="16200000" flipH="1">
            <a:off x="3610842" y="4366947"/>
            <a:ext cx="1663797" cy="249040"/>
          </a:xfrm>
          <a:prstGeom prst="bentConnector3">
            <a:avLst>
              <a:gd name="adj1" fmla="val 27644"/>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E261DE2A-1500-BD4E-AB9C-C25AF508ACDA}"/>
              </a:ext>
            </a:extLst>
          </p:cNvPr>
          <p:cNvSpPr txBox="1"/>
          <p:nvPr/>
        </p:nvSpPr>
        <p:spPr>
          <a:xfrm>
            <a:off x="1033412" y="3795068"/>
            <a:ext cx="983305" cy="369332"/>
          </a:xfrm>
          <a:prstGeom prst="rect">
            <a:avLst/>
          </a:prstGeom>
          <a:noFill/>
        </p:spPr>
        <p:txBody>
          <a:bodyPr wrap="square" rtlCol="0">
            <a:spAutoFit/>
          </a:bodyPr>
          <a:lstStyle/>
          <a:p>
            <a:pPr defTabSz="914377" eaLnBrk="1" fontAlgn="auto" hangingPunct="1">
              <a:spcBef>
                <a:spcPts val="0"/>
              </a:spcBef>
              <a:spcAft>
                <a:spcPts val="0"/>
              </a:spcAft>
            </a:pPr>
            <a:r>
              <a:rPr lang="en-US" dirty="0">
                <a:solidFill>
                  <a:prstClr val="black"/>
                </a:solidFill>
                <a:latin typeface="Arial"/>
                <a:cs typeface="+mn-cs"/>
              </a:rPr>
              <a:t>1</a:t>
            </a:r>
          </a:p>
        </p:txBody>
      </p:sp>
      <p:sp>
        <p:nvSpPr>
          <p:cNvPr id="59" name="TextBox 58">
            <a:extLst>
              <a:ext uri="{FF2B5EF4-FFF2-40B4-BE49-F238E27FC236}">
                <a16:creationId xmlns:a16="http://schemas.microsoft.com/office/drawing/2014/main" id="{A7DE388A-7E2F-2B42-8E46-8C7EFBF8B2F6}"/>
              </a:ext>
            </a:extLst>
          </p:cNvPr>
          <p:cNvSpPr txBox="1"/>
          <p:nvPr/>
        </p:nvSpPr>
        <p:spPr>
          <a:xfrm>
            <a:off x="2695151" y="4051715"/>
            <a:ext cx="312906" cy="369332"/>
          </a:xfrm>
          <a:prstGeom prst="rect">
            <a:avLst/>
          </a:prstGeom>
          <a:noFill/>
        </p:spPr>
        <p:txBody>
          <a:bodyPr wrap="none" rtlCol="0">
            <a:spAutoFit/>
          </a:bodyPr>
          <a:lstStyle/>
          <a:p>
            <a:pPr defTabSz="914377" eaLnBrk="1" fontAlgn="auto" hangingPunct="1">
              <a:spcBef>
                <a:spcPts val="0"/>
              </a:spcBef>
              <a:spcAft>
                <a:spcPts val="0"/>
              </a:spcAft>
            </a:pPr>
            <a:r>
              <a:rPr lang="en-US" dirty="0">
                <a:solidFill>
                  <a:prstClr val="black"/>
                </a:solidFill>
                <a:latin typeface="Arial"/>
                <a:cs typeface="+mn-cs"/>
              </a:rPr>
              <a:t>2</a:t>
            </a:r>
          </a:p>
        </p:txBody>
      </p:sp>
      <p:sp>
        <p:nvSpPr>
          <p:cNvPr id="60" name="TextBox 59">
            <a:extLst>
              <a:ext uri="{FF2B5EF4-FFF2-40B4-BE49-F238E27FC236}">
                <a16:creationId xmlns:a16="http://schemas.microsoft.com/office/drawing/2014/main" id="{2BDD0C59-48F7-E844-92F6-DFE87ED15363}"/>
              </a:ext>
            </a:extLst>
          </p:cNvPr>
          <p:cNvSpPr txBox="1"/>
          <p:nvPr/>
        </p:nvSpPr>
        <p:spPr>
          <a:xfrm>
            <a:off x="4365525" y="4051715"/>
            <a:ext cx="312906" cy="369332"/>
          </a:xfrm>
          <a:prstGeom prst="rect">
            <a:avLst/>
          </a:prstGeom>
          <a:noFill/>
        </p:spPr>
        <p:txBody>
          <a:bodyPr wrap="none" rtlCol="0">
            <a:spAutoFit/>
          </a:bodyPr>
          <a:lstStyle/>
          <a:p>
            <a:pPr defTabSz="914377" eaLnBrk="1" fontAlgn="auto" hangingPunct="1">
              <a:spcBef>
                <a:spcPts val="0"/>
              </a:spcBef>
              <a:spcAft>
                <a:spcPts val="0"/>
              </a:spcAft>
            </a:pPr>
            <a:r>
              <a:rPr lang="en-US" dirty="0">
                <a:solidFill>
                  <a:prstClr val="black"/>
                </a:solidFill>
                <a:latin typeface="Arial"/>
                <a:cs typeface="+mn-cs"/>
              </a:rPr>
              <a:t>3</a:t>
            </a:r>
          </a:p>
        </p:txBody>
      </p:sp>
      <p:cxnSp>
        <p:nvCxnSpPr>
          <p:cNvPr id="62" name="Elbow Connector 61">
            <a:extLst>
              <a:ext uri="{FF2B5EF4-FFF2-40B4-BE49-F238E27FC236}">
                <a16:creationId xmlns:a16="http://schemas.microsoft.com/office/drawing/2014/main" id="{178941A2-7772-A344-AAC9-698DC0C78669}"/>
              </a:ext>
            </a:extLst>
          </p:cNvPr>
          <p:cNvCxnSpPr>
            <a:cxnSpLocks/>
            <a:stCxn id="12" idx="2"/>
            <a:endCxn id="18" idx="3"/>
          </p:cNvCxnSpPr>
          <p:nvPr/>
        </p:nvCxnSpPr>
        <p:spPr>
          <a:xfrm rot="5400000" flipH="1">
            <a:off x="1901768" y="3140347"/>
            <a:ext cx="2376613" cy="3452448"/>
          </a:xfrm>
          <a:prstGeom prst="bentConnector4">
            <a:avLst>
              <a:gd name="adj1" fmla="val -12825"/>
              <a:gd name="adj2" fmla="val 100260"/>
            </a:avLst>
          </a:prstGeom>
          <a:ln w="12700">
            <a:solidFill>
              <a:srgbClr val="92D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183DFFBE-C3FC-FE49-B99E-874DCC0E3DB5}"/>
              </a:ext>
            </a:extLst>
          </p:cNvPr>
          <p:cNvSpPr txBox="1"/>
          <p:nvPr/>
        </p:nvSpPr>
        <p:spPr>
          <a:xfrm>
            <a:off x="1330712" y="5173328"/>
            <a:ext cx="312906" cy="369332"/>
          </a:xfrm>
          <a:prstGeom prst="rect">
            <a:avLst/>
          </a:prstGeom>
          <a:noFill/>
        </p:spPr>
        <p:txBody>
          <a:bodyPr wrap="none" rtlCol="0">
            <a:spAutoFit/>
          </a:bodyPr>
          <a:lstStyle/>
          <a:p>
            <a:pPr defTabSz="914377" eaLnBrk="1" fontAlgn="auto" hangingPunct="1">
              <a:spcBef>
                <a:spcPts val="0"/>
              </a:spcBef>
              <a:spcAft>
                <a:spcPts val="0"/>
              </a:spcAft>
            </a:pPr>
            <a:r>
              <a:rPr lang="en-US" dirty="0">
                <a:solidFill>
                  <a:prstClr val="black"/>
                </a:solidFill>
                <a:latin typeface="Arial"/>
                <a:cs typeface="+mn-cs"/>
              </a:rPr>
              <a:t>5</a:t>
            </a:r>
          </a:p>
        </p:txBody>
      </p:sp>
      <p:sp>
        <p:nvSpPr>
          <p:cNvPr id="76" name="Rectangle 75">
            <a:extLst>
              <a:ext uri="{FF2B5EF4-FFF2-40B4-BE49-F238E27FC236}">
                <a16:creationId xmlns:a16="http://schemas.microsoft.com/office/drawing/2014/main" id="{A35AEE74-4F68-A443-A159-223FC4AD4F7D}"/>
              </a:ext>
            </a:extLst>
          </p:cNvPr>
          <p:cNvSpPr/>
          <p:nvPr/>
        </p:nvSpPr>
        <p:spPr>
          <a:xfrm>
            <a:off x="7851493" y="2386830"/>
            <a:ext cx="4340507" cy="3242554"/>
          </a:xfrm>
          <a:prstGeom prst="rect">
            <a:avLst/>
          </a:prstGeom>
        </p:spPr>
        <p:txBody>
          <a:bodyPr wrap="square">
            <a:spAutoFit/>
          </a:bodyPr>
          <a:lstStyle/>
          <a:p>
            <a:pPr defTabSz="914377" eaLnBrk="1" fontAlgn="auto" hangingPunct="1">
              <a:spcBef>
                <a:spcPts val="0"/>
              </a:spcBef>
              <a:spcAft>
                <a:spcPts val="0"/>
              </a:spcAft>
            </a:pPr>
            <a:r>
              <a:rPr lang="en-US" sz="1867" dirty="0">
                <a:solidFill>
                  <a:prstClr val="black"/>
                </a:solidFill>
                <a:latin typeface="Arial"/>
                <a:cs typeface="+mn-cs"/>
              </a:rPr>
              <a:t>The distributed transaction ends when the last service executes.</a:t>
            </a:r>
          </a:p>
          <a:p>
            <a:pPr defTabSz="914377" eaLnBrk="1" fontAlgn="auto" hangingPunct="1">
              <a:spcBef>
                <a:spcPts val="0"/>
              </a:spcBef>
              <a:spcAft>
                <a:spcPts val="0"/>
              </a:spcAft>
            </a:pPr>
            <a:endParaRPr lang="en-US" sz="1867" dirty="0">
              <a:solidFill>
                <a:prstClr val="black"/>
              </a:solidFill>
              <a:latin typeface="Arial"/>
              <a:cs typeface="+mn-cs"/>
            </a:endParaRPr>
          </a:p>
          <a:p>
            <a:pPr defTabSz="914377" eaLnBrk="1" fontAlgn="auto" hangingPunct="1">
              <a:spcBef>
                <a:spcPts val="0"/>
              </a:spcBef>
              <a:spcAft>
                <a:spcPts val="0"/>
              </a:spcAft>
            </a:pPr>
            <a:r>
              <a:rPr lang="en-US" sz="1867" dirty="0">
                <a:solidFill>
                  <a:prstClr val="black"/>
                </a:solidFill>
                <a:latin typeface="Arial"/>
                <a:cs typeface="+mn-cs"/>
              </a:rPr>
              <a:t>2- &lt;orderID, voyageID&gt;</a:t>
            </a:r>
          </a:p>
          <a:p>
            <a:pPr defTabSz="914377" eaLnBrk="1" fontAlgn="auto" hangingPunct="1">
              <a:spcBef>
                <a:spcPts val="0"/>
              </a:spcBef>
              <a:spcAft>
                <a:spcPts val="0"/>
              </a:spcAft>
            </a:pPr>
            <a:endParaRPr lang="en-US" sz="1867" dirty="0">
              <a:solidFill>
                <a:prstClr val="black"/>
              </a:solidFill>
              <a:latin typeface="Arial"/>
              <a:cs typeface="+mn-cs"/>
            </a:endParaRPr>
          </a:p>
          <a:p>
            <a:pPr defTabSz="914377" eaLnBrk="1" fontAlgn="auto" hangingPunct="1">
              <a:spcBef>
                <a:spcPts val="0"/>
              </a:spcBef>
              <a:spcAft>
                <a:spcPts val="0"/>
              </a:spcAft>
            </a:pPr>
            <a:r>
              <a:rPr lang="en-US" sz="1867" dirty="0">
                <a:solidFill>
                  <a:prstClr val="black"/>
                </a:solidFill>
                <a:latin typeface="Arial"/>
                <a:cs typeface="+mn-cs"/>
              </a:rPr>
              <a:t>3- &lt;orderID, </a:t>
            </a:r>
            <a:r>
              <a:rPr lang="en-US" sz="1867" dirty="0" err="1">
                <a:solidFill>
                  <a:prstClr val="black"/>
                </a:solidFill>
                <a:latin typeface="Arial"/>
                <a:cs typeface="+mn-cs"/>
              </a:rPr>
              <a:t>reeferID</a:t>
            </a:r>
            <a:r>
              <a:rPr lang="en-US" sz="1867" dirty="0">
                <a:solidFill>
                  <a:prstClr val="black"/>
                </a:solidFill>
                <a:latin typeface="Arial"/>
                <a:cs typeface="+mn-cs"/>
              </a:rPr>
              <a:t>&gt;</a:t>
            </a:r>
          </a:p>
          <a:p>
            <a:pPr defTabSz="914377" eaLnBrk="1" fontAlgn="auto" hangingPunct="1">
              <a:spcBef>
                <a:spcPts val="0"/>
              </a:spcBef>
              <a:spcAft>
                <a:spcPts val="0"/>
              </a:spcAft>
            </a:pPr>
            <a:endParaRPr lang="en-US" sz="1867" dirty="0">
              <a:solidFill>
                <a:prstClr val="black"/>
              </a:solidFill>
              <a:latin typeface="Arial"/>
              <a:cs typeface="+mn-cs"/>
            </a:endParaRPr>
          </a:p>
          <a:p>
            <a:pPr defTabSz="914377" eaLnBrk="1" fontAlgn="auto" hangingPunct="1">
              <a:spcBef>
                <a:spcPts val="0"/>
              </a:spcBef>
              <a:spcAft>
                <a:spcPts val="0"/>
              </a:spcAft>
            </a:pPr>
            <a:r>
              <a:rPr lang="en-US" sz="1867" dirty="0">
                <a:solidFill>
                  <a:prstClr val="black"/>
                </a:solidFill>
                <a:latin typeface="Arial"/>
                <a:cs typeface="+mn-cs"/>
              </a:rPr>
              <a:t>4- &lt;orderID, </a:t>
            </a:r>
            <a:r>
              <a:rPr lang="en-US" sz="1867" dirty="0" err="1">
                <a:solidFill>
                  <a:prstClr val="black"/>
                </a:solidFill>
                <a:latin typeface="Arial"/>
                <a:cs typeface="+mn-cs"/>
              </a:rPr>
              <a:t>transactionID</a:t>
            </a:r>
            <a:r>
              <a:rPr lang="en-US" sz="1867" dirty="0">
                <a:solidFill>
                  <a:prstClr val="black"/>
                </a:solidFill>
                <a:latin typeface="Arial"/>
                <a:cs typeface="+mn-cs"/>
              </a:rPr>
              <a:t>&gt;</a:t>
            </a:r>
          </a:p>
          <a:p>
            <a:pPr defTabSz="914377" eaLnBrk="1" fontAlgn="auto" hangingPunct="1">
              <a:spcBef>
                <a:spcPts val="0"/>
              </a:spcBef>
              <a:spcAft>
                <a:spcPts val="0"/>
              </a:spcAft>
            </a:pPr>
            <a:endParaRPr lang="en-US" sz="1867" dirty="0">
              <a:solidFill>
                <a:prstClr val="black"/>
              </a:solidFill>
              <a:latin typeface="Arial"/>
              <a:cs typeface="+mn-cs"/>
            </a:endParaRPr>
          </a:p>
          <a:p>
            <a:pPr defTabSz="914377" eaLnBrk="1" fontAlgn="auto" hangingPunct="1">
              <a:spcBef>
                <a:spcPts val="0"/>
              </a:spcBef>
              <a:spcAft>
                <a:spcPts val="0"/>
              </a:spcAft>
            </a:pPr>
            <a:r>
              <a:rPr lang="en-US" sz="1867" dirty="0">
                <a:solidFill>
                  <a:prstClr val="black"/>
                </a:solidFill>
                <a:latin typeface="Arial"/>
                <a:cs typeface="+mn-cs"/>
              </a:rPr>
              <a:t>5- Order has accepted</a:t>
            </a:r>
          </a:p>
          <a:p>
            <a:pPr defTabSz="914377" eaLnBrk="1" fontAlgn="auto" hangingPunct="1">
              <a:spcBef>
                <a:spcPts val="0"/>
              </a:spcBef>
              <a:spcAft>
                <a:spcPts val="0"/>
              </a:spcAft>
            </a:pPr>
            <a:endParaRPr lang="en-US" dirty="0">
              <a:solidFill>
                <a:prstClr val="black"/>
              </a:solidFill>
              <a:latin typeface="Arial"/>
              <a:cs typeface="+mn-cs"/>
            </a:endParaRPr>
          </a:p>
        </p:txBody>
      </p:sp>
      <p:sp>
        <p:nvSpPr>
          <p:cNvPr id="25" name="TextBox 24">
            <a:extLst>
              <a:ext uri="{FF2B5EF4-FFF2-40B4-BE49-F238E27FC236}">
                <a16:creationId xmlns:a16="http://schemas.microsoft.com/office/drawing/2014/main" id="{DB51E527-9CC7-6649-BCEA-B27483319838}"/>
              </a:ext>
            </a:extLst>
          </p:cNvPr>
          <p:cNvSpPr txBox="1"/>
          <p:nvPr/>
        </p:nvSpPr>
        <p:spPr>
          <a:xfrm>
            <a:off x="400606" y="4067559"/>
            <a:ext cx="809837" cy="297454"/>
          </a:xfrm>
          <a:prstGeom prst="rect">
            <a:avLst/>
          </a:prstGeom>
          <a:noFill/>
        </p:spPr>
        <p:txBody>
          <a:bodyPr wrap="none" rtlCol="0">
            <a:spAutoFit/>
          </a:bodyPr>
          <a:lstStyle/>
          <a:p>
            <a:pPr defTabSz="914377" eaLnBrk="1" fontAlgn="auto" hangingPunct="1">
              <a:spcBef>
                <a:spcPts val="0"/>
              </a:spcBef>
              <a:spcAft>
                <a:spcPts val="0"/>
              </a:spcAft>
            </a:pPr>
            <a:r>
              <a:rPr lang="en-US" sz="1333">
                <a:solidFill>
                  <a:prstClr val="black"/>
                </a:solidFill>
                <a:latin typeface="Arial"/>
                <a:cs typeface="+mn-cs"/>
              </a:rPr>
              <a:t>Pending</a:t>
            </a:r>
          </a:p>
        </p:txBody>
      </p:sp>
      <p:sp>
        <p:nvSpPr>
          <p:cNvPr id="34" name="Rectangle 33">
            <a:extLst>
              <a:ext uri="{FF2B5EF4-FFF2-40B4-BE49-F238E27FC236}">
                <a16:creationId xmlns:a16="http://schemas.microsoft.com/office/drawing/2014/main" id="{FA63449E-541E-944E-82EC-3783DB070955}"/>
              </a:ext>
            </a:extLst>
          </p:cNvPr>
          <p:cNvSpPr/>
          <p:nvPr/>
        </p:nvSpPr>
        <p:spPr>
          <a:xfrm>
            <a:off x="5100669" y="2230452"/>
            <a:ext cx="1179832" cy="143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defRPr/>
            </a:pPr>
            <a:r>
              <a:rPr lang="en-US" sz="1200">
                <a:solidFill>
                  <a:prstClr val="white"/>
                </a:solidFill>
                <a:latin typeface="Arial"/>
              </a:rPr>
              <a:t>Invoice MS</a:t>
            </a:r>
          </a:p>
        </p:txBody>
      </p:sp>
      <p:cxnSp>
        <p:nvCxnSpPr>
          <p:cNvPr id="35" name="Elbow Connector 34">
            <a:extLst>
              <a:ext uri="{FF2B5EF4-FFF2-40B4-BE49-F238E27FC236}">
                <a16:creationId xmlns:a16="http://schemas.microsoft.com/office/drawing/2014/main" id="{1722A8D5-FE8E-C743-81B2-5A66D6A9F1B2}"/>
              </a:ext>
            </a:extLst>
          </p:cNvPr>
          <p:cNvCxnSpPr>
            <a:cxnSpLocks/>
            <a:stCxn id="9" idx="0"/>
            <a:endCxn id="34" idx="2"/>
          </p:cNvCxnSpPr>
          <p:nvPr/>
        </p:nvCxnSpPr>
        <p:spPr>
          <a:xfrm rot="5400000" flipH="1" flipV="1">
            <a:off x="4056768" y="3689549"/>
            <a:ext cx="1654913" cy="1612724"/>
          </a:xfrm>
          <a:prstGeom prst="bentConnector3">
            <a:avLst>
              <a:gd name="adj1" fmla="val 50000"/>
            </a:avLst>
          </a:prstGeom>
          <a:ln w="12700">
            <a:solidFill>
              <a:srgbClr val="92D05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7" name="Elbow Connector 36">
            <a:extLst>
              <a:ext uri="{FF2B5EF4-FFF2-40B4-BE49-F238E27FC236}">
                <a16:creationId xmlns:a16="http://schemas.microsoft.com/office/drawing/2014/main" id="{BEBCE2C0-7660-4047-AC43-59F1D20989C8}"/>
              </a:ext>
            </a:extLst>
          </p:cNvPr>
          <p:cNvCxnSpPr>
            <a:cxnSpLocks/>
            <a:endCxn id="12" idx="0"/>
          </p:cNvCxnSpPr>
          <p:nvPr/>
        </p:nvCxnSpPr>
        <p:spPr>
          <a:xfrm rot="5400000">
            <a:off x="4632435" y="3875528"/>
            <a:ext cx="1631701" cy="1263973"/>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9339E90B-8B5B-AC40-9AEC-C8679955E932}"/>
              </a:ext>
            </a:extLst>
          </p:cNvPr>
          <p:cNvSpPr txBox="1"/>
          <p:nvPr/>
        </p:nvSpPr>
        <p:spPr>
          <a:xfrm>
            <a:off x="6166296" y="4007981"/>
            <a:ext cx="312906" cy="369332"/>
          </a:xfrm>
          <a:prstGeom prst="rect">
            <a:avLst/>
          </a:prstGeom>
          <a:noFill/>
        </p:spPr>
        <p:txBody>
          <a:bodyPr wrap="none" rtlCol="0">
            <a:spAutoFit/>
          </a:bodyPr>
          <a:lstStyle/>
          <a:p>
            <a:pPr defTabSz="914377" eaLnBrk="1" fontAlgn="auto" hangingPunct="1">
              <a:spcBef>
                <a:spcPts val="0"/>
              </a:spcBef>
              <a:spcAft>
                <a:spcPts val="0"/>
              </a:spcAft>
            </a:pPr>
            <a:r>
              <a:rPr lang="en-US">
                <a:solidFill>
                  <a:prstClr val="black"/>
                </a:solidFill>
                <a:latin typeface="Arial"/>
                <a:cs typeface="+mn-cs"/>
              </a:rPr>
              <a:t>4</a:t>
            </a:r>
          </a:p>
        </p:txBody>
      </p:sp>
      <p:pic>
        <p:nvPicPr>
          <p:cNvPr id="39" name="Picture 38">
            <a:extLst>
              <a:ext uri="{FF2B5EF4-FFF2-40B4-BE49-F238E27FC236}">
                <a16:creationId xmlns:a16="http://schemas.microsoft.com/office/drawing/2014/main" id="{A9BF2220-949B-2C41-9BF3-905C5DBFF5DC}"/>
              </a:ext>
            </a:extLst>
          </p:cNvPr>
          <p:cNvPicPr>
            <a:picLocks noChangeAspect="1"/>
          </p:cNvPicPr>
          <p:nvPr/>
        </p:nvPicPr>
        <p:blipFill>
          <a:blip r:embed="rId5"/>
          <a:stretch>
            <a:fillRect/>
          </a:stretch>
        </p:blipFill>
        <p:spPr>
          <a:xfrm>
            <a:off x="94587" y="4225315"/>
            <a:ext cx="478952" cy="478952"/>
          </a:xfrm>
          <a:prstGeom prst="rect">
            <a:avLst/>
          </a:prstGeom>
        </p:spPr>
      </p:pic>
      <p:pic>
        <p:nvPicPr>
          <p:cNvPr id="6" name="Picture 5">
            <a:extLst>
              <a:ext uri="{FF2B5EF4-FFF2-40B4-BE49-F238E27FC236}">
                <a16:creationId xmlns:a16="http://schemas.microsoft.com/office/drawing/2014/main" id="{885133C2-324C-9C4F-9BEB-5EEC888E7C3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72114" y="4572682"/>
            <a:ext cx="552951" cy="386793"/>
          </a:xfrm>
          <a:prstGeom prst="rect">
            <a:avLst/>
          </a:prstGeom>
        </p:spPr>
      </p:pic>
      <p:sp>
        <p:nvSpPr>
          <p:cNvPr id="40" name="TextBox 39">
            <a:extLst>
              <a:ext uri="{FF2B5EF4-FFF2-40B4-BE49-F238E27FC236}">
                <a16:creationId xmlns:a16="http://schemas.microsoft.com/office/drawing/2014/main" id="{58DC9283-D471-664F-8CEC-EE96494374F4}"/>
              </a:ext>
            </a:extLst>
          </p:cNvPr>
          <p:cNvSpPr txBox="1"/>
          <p:nvPr/>
        </p:nvSpPr>
        <p:spPr>
          <a:xfrm>
            <a:off x="424831" y="5343579"/>
            <a:ext cx="894797" cy="297454"/>
          </a:xfrm>
          <a:prstGeom prst="rect">
            <a:avLst/>
          </a:prstGeom>
          <a:noFill/>
        </p:spPr>
        <p:txBody>
          <a:bodyPr wrap="none" rtlCol="0">
            <a:spAutoFit/>
          </a:bodyPr>
          <a:lstStyle/>
          <a:p>
            <a:pPr defTabSz="914377" eaLnBrk="1" fontAlgn="auto" hangingPunct="1">
              <a:spcBef>
                <a:spcPts val="0"/>
              </a:spcBef>
              <a:spcAft>
                <a:spcPts val="0"/>
              </a:spcAft>
            </a:pPr>
            <a:r>
              <a:rPr lang="en-US" sz="1333">
                <a:solidFill>
                  <a:prstClr val="black"/>
                </a:solidFill>
                <a:latin typeface="Arial"/>
                <a:cs typeface="+mn-cs"/>
              </a:rPr>
              <a:t>Accepted</a:t>
            </a:r>
          </a:p>
        </p:txBody>
      </p:sp>
    </p:spTree>
    <p:extLst>
      <p:ext uri="{BB962C8B-B14F-4D97-AF65-F5344CB8AC3E}">
        <p14:creationId xmlns:p14="http://schemas.microsoft.com/office/powerpoint/2010/main" val="22898969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04B71C-7D96-5F43-8D28-33FFEB6ECBC7}"/>
              </a:ext>
            </a:extLst>
          </p:cNvPr>
          <p:cNvSpPr>
            <a:spLocks noGrp="1"/>
          </p:cNvSpPr>
          <p:nvPr>
            <p:ph type="title"/>
          </p:nvPr>
        </p:nvSpPr>
        <p:spPr/>
        <p:txBody>
          <a:bodyPr/>
          <a:lstStyle/>
          <a:p>
            <a:r>
              <a:rPr lang="en-US"/>
              <a:t>Saga pattern - Choreography</a:t>
            </a:r>
          </a:p>
        </p:txBody>
      </p:sp>
      <p:sp>
        <p:nvSpPr>
          <p:cNvPr id="3" name="Content Placeholder 2">
            <a:extLst>
              <a:ext uri="{FF2B5EF4-FFF2-40B4-BE49-F238E27FC236}">
                <a16:creationId xmlns:a16="http://schemas.microsoft.com/office/drawing/2014/main" id="{AE508337-1A58-DB48-85C5-4619926982EA}"/>
              </a:ext>
            </a:extLst>
          </p:cNvPr>
          <p:cNvSpPr>
            <a:spLocks noGrp="1"/>
          </p:cNvSpPr>
          <p:nvPr>
            <p:ph idx="1"/>
          </p:nvPr>
        </p:nvSpPr>
        <p:spPr>
          <a:xfrm>
            <a:off x="304227" y="1087294"/>
            <a:ext cx="11496189" cy="1152044"/>
          </a:xfrm>
        </p:spPr>
        <p:txBody>
          <a:bodyPr/>
          <a:lstStyle/>
          <a:p>
            <a:pPr marL="0" indent="0">
              <a:buNone/>
            </a:pPr>
            <a:r>
              <a:rPr lang="en-US"/>
              <a:t>In case of failure, the source microservice is keeping state and timer to monitor for the completion event.</a:t>
            </a:r>
          </a:p>
        </p:txBody>
      </p:sp>
      <p:sp>
        <p:nvSpPr>
          <p:cNvPr id="4" name="Slide Number Placeholder 3">
            <a:extLst>
              <a:ext uri="{FF2B5EF4-FFF2-40B4-BE49-F238E27FC236}">
                <a16:creationId xmlns:a16="http://schemas.microsoft.com/office/drawing/2014/main" id="{0661C994-CB28-6A43-881E-904682C3372A}"/>
              </a:ext>
            </a:extLst>
          </p:cNvPr>
          <p:cNvSpPr>
            <a:spLocks noGrp="1"/>
          </p:cNvSpPr>
          <p:nvPr>
            <p:ph type="sldNum" sz="quarter" idx="10"/>
          </p:nvPr>
        </p:nvSpPr>
        <p:spPr/>
        <p:txBody>
          <a:bodyPr/>
          <a:lstStyle/>
          <a:p>
            <a:pPr defTabSz="914377" fontAlgn="auto">
              <a:spcBef>
                <a:spcPts val="0"/>
              </a:spcBef>
              <a:spcAft>
                <a:spcPts val="0"/>
              </a:spcAft>
            </a:pPr>
            <a:fld id="{2F63A97E-D605-DC42-8452-C14CD1FA87FA}" type="slidenum">
              <a:rPr lang="en-US">
                <a:solidFill>
                  <a:srgbClr val="5AAAFA"/>
                </a:solidFill>
                <a:latin typeface="Arial"/>
                <a:cs typeface="+mn-cs"/>
              </a:rPr>
              <a:pPr defTabSz="914377" fontAlgn="auto">
                <a:spcBef>
                  <a:spcPts val="0"/>
                </a:spcBef>
                <a:spcAft>
                  <a:spcPts val="0"/>
                </a:spcAft>
              </a:pPr>
              <a:t>22</a:t>
            </a:fld>
            <a:endParaRPr lang="en-US">
              <a:solidFill>
                <a:srgbClr val="5AAAFA"/>
              </a:solidFill>
              <a:latin typeface="Arial"/>
              <a:cs typeface="+mn-cs"/>
            </a:endParaRPr>
          </a:p>
        </p:txBody>
      </p:sp>
      <p:cxnSp>
        <p:nvCxnSpPr>
          <p:cNvPr id="5" name="Elbow Connector 4">
            <a:extLst>
              <a:ext uri="{FF2B5EF4-FFF2-40B4-BE49-F238E27FC236}">
                <a16:creationId xmlns:a16="http://schemas.microsoft.com/office/drawing/2014/main" id="{611E7197-0522-0548-BE7C-005D17FF80AB}"/>
              </a:ext>
            </a:extLst>
          </p:cNvPr>
          <p:cNvCxnSpPr>
            <a:cxnSpLocks/>
            <a:stCxn id="18" idx="3"/>
            <a:endCxn id="7" idx="1"/>
          </p:cNvCxnSpPr>
          <p:nvPr/>
        </p:nvCxnSpPr>
        <p:spPr>
          <a:xfrm>
            <a:off x="1363851" y="3678265"/>
            <a:ext cx="2101831" cy="2010857"/>
          </a:xfrm>
          <a:prstGeom prst="bentConnector3">
            <a:avLst>
              <a:gd name="adj1" fmla="val 5758"/>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885133C2-324C-9C4F-9BEB-5EEC888E7C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7937" y="5031069"/>
            <a:ext cx="552951" cy="386793"/>
          </a:xfrm>
          <a:prstGeom prst="rect">
            <a:avLst/>
          </a:prstGeom>
        </p:spPr>
      </p:pic>
      <p:sp>
        <p:nvSpPr>
          <p:cNvPr id="7" name="Rounded Rectangle 6">
            <a:extLst>
              <a:ext uri="{FF2B5EF4-FFF2-40B4-BE49-F238E27FC236}">
                <a16:creationId xmlns:a16="http://schemas.microsoft.com/office/drawing/2014/main" id="{00650898-5C19-8B4B-ADBB-904EA16A03ED}"/>
              </a:ext>
            </a:extLst>
          </p:cNvPr>
          <p:cNvSpPr/>
          <p:nvPr/>
        </p:nvSpPr>
        <p:spPr bwMode="auto">
          <a:xfrm>
            <a:off x="3465682"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0</a:t>
            </a:r>
            <a:endParaRPr lang="en-US" sz="667">
              <a:solidFill>
                <a:prstClr val="white"/>
              </a:solidFill>
              <a:latin typeface="Arial"/>
            </a:endParaRPr>
          </a:p>
        </p:txBody>
      </p:sp>
      <p:sp>
        <p:nvSpPr>
          <p:cNvPr id="8" name="Rounded Rectangle 7">
            <a:extLst>
              <a:ext uri="{FF2B5EF4-FFF2-40B4-BE49-F238E27FC236}">
                <a16:creationId xmlns:a16="http://schemas.microsoft.com/office/drawing/2014/main" id="{A0F275FA-80EE-AF45-A514-A384C66FB49E}"/>
              </a:ext>
            </a:extLst>
          </p:cNvPr>
          <p:cNvSpPr/>
          <p:nvPr/>
        </p:nvSpPr>
        <p:spPr bwMode="auto">
          <a:xfrm>
            <a:off x="3709520"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1</a:t>
            </a:r>
            <a:endParaRPr lang="en-US" sz="667">
              <a:solidFill>
                <a:prstClr val="white"/>
              </a:solidFill>
              <a:latin typeface="Arial"/>
            </a:endParaRPr>
          </a:p>
        </p:txBody>
      </p:sp>
      <p:sp>
        <p:nvSpPr>
          <p:cNvPr id="9" name="Rounded Rectangle 8">
            <a:extLst>
              <a:ext uri="{FF2B5EF4-FFF2-40B4-BE49-F238E27FC236}">
                <a16:creationId xmlns:a16="http://schemas.microsoft.com/office/drawing/2014/main" id="{4340C4A0-5A3A-9B47-9499-D126F5068D68}"/>
              </a:ext>
            </a:extLst>
          </p:cNvPr>
          <p:cNvSpPr/>
          <p:nvPr/>
        </p:nvSpPr>
        <p:spPr bwMode="auto">
          <a:xfrm>
            <a:off x="3955081"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2</a:t>
            </a:r>
            <a:endParaRPr lang="en-US" sz="667">
              <a:solidFill>
                <a:prstClr val="white"/>
              </a:solidFill>
              <a:latin typeface="Arial"/>
            </a:endParaRPr>
          </a:p>
        </p:txBody>
      </p:sp>
      <p:sp>
        <p:nvSpPr>
          <p:cNvPr id="10" name="Rounded Rectangle 9">
            <a:extLst>
              <a:ext uri="{FF2B5EF4-FFF2-40B4-BE49-F238E27FC236}">
                <a16:creationId xmlns:a16="http://schemas.microsoft.com/office/drawing/2014/main" id="{7719D2D7-0475-3E44-BDE6-1FADA1EBA637}"/>
              </a:ext>
            </a:extLst>
          </p:cNvPr>
          <p:cNvSpPr/>
          <p:nvPr/>
        </p:nvSpPr>
        <p:spPr bwMode="auto">
          <a:xfrm>
            <a:off x="4198918"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3</a:t>
            </a:r>
            <a:endParaRPr lang="en-US" sz="667">
              <a:solidFill>
                <a:prstClr val="white"/>
              </a:solidFill>
              <a:latin typeface="Arial"/>
            </a:endParaRPr>
          </a:p>
        </p:txBody>
      </p:sp>
      <p:sp>
        <p:nvSpPr>
          <p:cNvPr id="11" name="Rounded Rectangle 10">
            <a:extLst>
              <a:ext uri="{FF2B5EF4-FFF2-40B4-BE49-F238E27FC236}">
                <a16:creationId xmlns:a16="http://schemas.microsoft.com/office/drawing/2014/main" id="{30CE1C54-8074-8748-9F5E-F35F0B1123CE}"/>
              </a:ext>
            </a:extLst>
          </p:cNvPr>
          <p:cNvSpPr/>
          <p:nvPr/>
        </p:nvSpPr>
        <p:spPr bwMode="auto">
          <a:xfrm>
            <a:off x="4444480"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4</a:t>
            </a:r>
            <a:endParaRPr lang="en-US" sz="667">
              <a:solidFill>
                <a:prstClr val="white"/>
              </a:solidFill>
              <a:latin typeface="Arial"/>
            </a:endParaRPr>
          </a:p>
        </p:txBody>
      </p:sp>
      <p:sp>
        <p:nvSpPr>
          <p:cNvPr id="12" name="Rounded Rectangle 11">
            <a:extLst>
              <a:ext uri="{FF2B5EF4-FFF2-40B4-BE49-F238E27FC236}">
                <a16:creationId xmlns:a16="http://schemas.microsoft.com/office/drawing/2014/main" id="{53E7DEC7-6D3C-434F-B1E3-E27EA8EC51FC}"/>
              </a:ext>
            </a:extLst>
          </p:cNvPr>
          <p:cNvSpPr/>
          <p:nvPr/>
        </p:nvSpPr>
        <p:spPr bwMode="auto">
          <a:xfrm>
            <a:off x="4693518"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5</a:t>
            </a:r>
            <a:endParaRPr lang="en-US" sz="667">
              <a:solidFill>
                <a:prstClr val="white"/>
              </a:solidFill>
              <a:latin typeface="Arial"/>
            </a:endParaRPr>
          </a:p>
        </p:txBody>
      </p:sp>
      <p:sp>
        <p:nvSpPr>
          <p:cNvPr id="13" name="Rounded Rectangle 12">
            <a:extLst>
              <a:ext uri="{FF2B5EF4-FFF2-40B4-BE49-F238E27FC236}">
                <a16:creationId xmlns:a16="http://schemas.microsoft.com/office/drawing/2014/main" id="{947B76C8-8D8B-0946-B2C7-CDEA4EA49AEF}"/>
              </a:ext>
            </a:extLst>
          </p:cNvPr>
          <p:cNvSpPr/>
          <p:nvPr/>
        </p:nvSpPr>
        <p:spPr bwMode="auto">
          <a:xfrm>
            <a:off x="4933878" y="5323365"/>
            <a:ext cx="245561" cy="731512"/>
          </a:xfrm>
          <a:prstGeom prst="roundRect">
            <a:avLst/>
          </a:prstGeom>
          <a:solidFill>
            <a:schemeClr val="bg1">
              <a:lumMod val="65000"/>
            </a:schemeClr>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6</a:t>
            </a:r>
            <a:endParaRPr lang="en-US" sz="667">
              <a:solidFill>
                <a:prstClr val="white"/>
              </a:solidFill>
              <a:latin typeface="Arial"/>
            </a:endParaRPr>
          </a:p>
        </p:txBody>
      </p:sp>
      <p:sp>
        <p:nvSpPr>
          <p:cNvPr id="14" name="Rounded Rectangle 13">
            <a:extLst>
              <a:ext uri="{FF2B5EF4-FFF2-40B4-BE49-F238E27FC236}">
                <a16:creationId xmlns:a16="http://schemas.microsoft.com/office/drawing/2014/main" id="{B263EC84-4F21-184F-A14A-850E0E0BDC35}"/>
              </a:ext>
            </a:extLst>
          </p:cNvPr>
          <p:cNvSpPr/>
          <p:nvPr/>
        </p:nvSpPr>
        <p:spPr bwMode="auto">
          <a:xfrm>
            <a:off x="5174238" y="5323365"/>
            <a:ext cx="245561" cy="731512"/>
          </a:xfrm>
          <a:prstGeom prst="roundRect">
            <a:avLst/>
          </a:prstGeom>
          <a:solidFill>
            <a:schemeClr val="bg1">
              <a:lumMod val="65000"/>
            </a:schemeClr>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7</a:t>
            </a:r>
            <a:endParaRPr lang="en-US" sz="667">
              <a:solidFill>
                <a:prstClr val="white"/>
              </a:solidFill>
              <a:latin typeface="Arial"/>
            </a:endParaRPr>
          </a:p>
        </p:txBody>
      </p:sp>
      <p:sp>
        <p:nvSpPr>
          <p:cNvPr id="15" name="AutoShape 4">
            <a:extLst>
              <a:ext uri="{FF2B5EF4-FFF2-40B4-BE49-F238E27FC236}">
                <a16:creationId xmlns:a16="http://schemas.microsoft.com/office/drawing/2014/main" id="{DD279258-0574-054A-9826-6334FDF46222}"/>
              </a:ext>
            </a:extLst>
          </p:cNvPr>
          <p:cNvSpPr>
            <a:spLocks noChangeArrowheads="1"/>
          </p:cNvSpPr>
          <p:nvPr/>
        </p:nvSpPr>
        <p:spPr bwMode="auto">
          <a:xfrm>
            <a:off x="2958845" y="5031069"/>
            <a:ext cx="4202204" cy="1199545"/>
          </a:xfrm>
          <a:prstGeom prst="roundRect">
            <a:avLst>
              <a:gd name="adj" fmla="val 7117"/>
            </a:avLst>
          </a:prstGeom>
          <a:noFill/>
          <a:ln w="12700">
            <a:solidFill>
              <a:schemeClr val="tx2">
                <a:lumMod val="50000"/>
              </a:schemeClr>
            </a:solidFill>
            <a:prstDash val="dash"/>
            <a:round/>
            <a:headEnd/>
            <a:tailEnd/>
          </a:ln>
        </p:spPr>
        <p:txBody>
          <a:bodyPr lIns="0" tIns="0" rIns="0" bIns="0" anchor="b" anchorCtr="1"/>
          <a:lstStyle/>
          <a:p>
            <a:pPr algn="ctr" defTabSz="914377" eaLnBrk="1" fontAlgn="auto" hangingPunct="1">
              <a:spcBef>
                <a:spcPts val="0"/>
              </a:spcBef>
              <a:spcAft>
                <a:spcPts val="0"/>
              </a:spcAft>
              <a:defRPr/>
            </a:pPr>
            <a:endParaRPr lang="en-US" sz="1333">
              <a:solidFill>
                <a:prstClr val="black"/>
              </a:solidFill>
              <a:latin typeface="Arial"/>
              <a:cs typeface="+mn-cs"/>
            </a:endParaRPr>
          </a:p>
        </p:txBody>
      </p:sp>
      <p:pic>
        <p:nvPicPr>
          <p:cNvPr id="16" name="Picture 15">
            <a:extLst>
              <a:ext uri="{FF2B5EF4-FFF2-40B4-BE49-F238E27FC236}">
                <a16:creationId xmlns:a16="http://schemas.microsoft.com/office/drawing/2014/main" id="{4AB99E45-F360-354D-92C5-8C8F855A9546}"/>
              </a:ext>
            </a:extLst>
          </p:cNvPr>
          <p:cNvPicPr>
            <a:picLocks noChangeAspect="1"/>
          </p:cNvPicPr>
          <p:nvPr/>
        </p:nvPicPr>
        <p:blipFill>
          <a:blip r:embed="rId4">
            <a:biLevel thresh="75000"/>
            <a:extLst>
              <a:ext uri="{BEBA8EAE-BF5A-486C-A8C5-ECC9F3942E4B}">
                <a14:imgProps xmlns:a14="http://schemas.microsoft.com/office/drawing/2010/main">
                  <a14:imgLayer r:embed="rId5">
                    <a14:imgEffect>
                      <a14:artisticPhotocopy/>
                    </a14:imgEffect>
                  </a14:imgLayer>
                </a14:imgProps>
              </a:ext>
              <a:ext uri="{28A0092B-C50C-407E-A947-70E740481C1C}">
                <a14:useLocalDpi xmlns:a14="http://schemas.microsoft.com/office/drawing/2010/main" val="0"/>
              </a:ext>
            </a:extLst>
          </a:blip>
          <a:stretch>
            <a:fillRect/>
          </a:stretch>
        </p:blipFill>
        <p:spPr>
          <a:xfrm>
            <a:off x="5986993" y="5746579"/>
            <a:ext cx="959343" cy="504271"/>
          </a:xfrm>
          <a:prstGeom prst="rect">
            <a:avLst/>
          </a:prstGeom>
        </p:spPr>
      </p:pic>
      <p:sp>
        <p:nvSpPr>
          <p:cNvPr id="17" name="TextBox 16">
            <a:extLst>
              <a:ext uri="{FF2B5EF4-FFF2-40B4-BE49-F238E27FC236}">
                <a16:creationId xmlns:a16="http://schemas.microsoft.com/office/drawing/2014/main" id="{7396BC86-B06A-7F49-9292-D4575908ED26}"/>
              </a:ext>
            </a:extLst>
          </p:cNvPr>
          <p:cNvSpPr txBox="1"/>
          <p:nvPr/>
        </p:nvSpPr>
        <p:spPr>
          <a:xfrm>
            <a:off x="3390293" y="5007856"/>
            <a:ext cx="675185" cy="300210"/>
          </a:xfrm>
          <a:prstGeom prst="rect">
            <a:avLst/>
          </a:prstGeom>
          <a:noFill/>
        </p:spPr>
        <p:txBody>
          <a:bodyPr wrap="none" rtlCol="0">
            <a:spAutoFit/>
          </a:bodyPr>
          <a:lstStyle/>
          <a:p>
            <a:pPr defTabSz="914377" eaLnBrk="1" fontAlgn="auto" hangingPunct="1">
              <a:spcBef>
                <a:spcPts val="0"/>
              </a:spcBef>
              <a:spcAft>
                <a:spcPts val="0"/>
              </a:spcAft>
              <a:defRPr/>
            </a:pPr>
            <a:r>
              <a:rPr lang="en-US" sz="1351">
                <a:solidFill>
                  <a:srgbClr val="4178BE">
                    <a:lumMod val="25000"/>
                  </a:srgbClr>
                </a:solidFill>
                <a:latin typeface="Arial"/>
                <a:cs typeface="+mn-cs"/>
              </a:rPr>
              <a:t>orders</a:t>
            </a:r>
          </a:p>
        </p:txBody>
      </p:sp>
      <p:sp>
        <p:nvSpPr>
          <p:cNvPr id="18" name="Rectangle 17">
            <a:extLst>
              <a:ext uri="{FF2B5EF4-FFF2-40B4-BE49-F238E27FC236}">
                <a16:creationId xmlns:a16="http://schemas.microsoft.com/office/drawing/2014/main" id="{8E1D9CF4-3948-4143-B15B-C2EC17E2B453}"/>
              </a:ext>
            </a:extLst>
          </p:cNvPr>
          <p:cNvSpPr/>
          <p:nvPr/>
        </p:nvSpPr>
        <p:spPr>
          <a:xfrm>
            <a:off x="391585" y="2239338"/>
            <a:ext cx="1302897" cy="1438927"/>
          </a:xfrm>
          <a:custGeom>
            <a:avLst/>
            <a:gdLst>
              <a:gd name="connsiteX0" fmla="*/ 0 w 977173"/>
              <a:gd name="connsiteY0" fmla="*/ 0 h 1078500"/>
              <a:gd name="connsiteX1" fmla="*/ 977173 w 977173"/>
              <a:gd name="connsiteY1" fmla="*/ 0 h 1078500"/>
              <a:gd name="connsiteX2" fmla="*/ 977173 w 977173"/>
              <a:gd name="connsiteY2" fmla="*/ 1078500 h 1078500"/>
              <a:gd name="connsiteX3" fmla="*/ 0 w 977173"/>
              <a:gd name="connsiteY3" fmla="*/ 1078500 h 1078500"/>
              <a:gd name="connsiteX4" fmla="*/ 0 w 977173"/>
              <a:gd name="connsiteY4" fmla="*/ 0 h 1078500"/>
              <a:gd name="connsiteX0" fmla="*/ 0 w 977173"/>
              <a:gd name="connsiteY0" fmla="*/ 0 h 1079195"/>
              <a:gd name="connsiteX1" fmla="*/ 977173 w 977173"/>
              <a:gd name="connsiteY1" fmla="*/ 0 h 1079195"/>
              <a:gd name="connsiteX2" fmla="*/ 977173 w 977173"/>
              <a:gd name="connsiteY2" fmla="*/ 1078500 h 1079195"/>
              <a:gd name="connsiteX3" fmla="*/ 729200 w 977173"/>
              <a:gd name="connsiteY3" fmla="*/ 1079195 h 1079195"/>
              <a:gd name="connsiteX4" fmla="*/ 0 w 977173"/>
              <a:gd name="connsiteY4" fmla="*/ 1078500 h 1079195"/>
              <a:gd name="connsiteX5" fmla="*/ 0 w 977173"/>
              <a:gd name="connsiteY5" fmla="*/ 0 h 1079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7173" h="1079195">
                <a:moveTo>
                  <a:pt x="0" y="0"/>
                </a:moveTo>
                <a:lnTo>
                  <a:pt x="977173" y="0"/>
                </a:lnTo>
                <a:lnTo>
                  <a:pt x="977173" y="1078500"/>
                </a:lnTo>
                <a:lnTo>
                  <a:pt x="729200" y="1079195"/>
                </a:lnTo>
                <a:lnTo>
                  <a:pt x="0" y="1078500"/>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defRPr/>
            </a:pPr>
            <a:r>
              <a:rPr lang="en-US" sz="1333">
                <a:solidFill>
                  <a:prstClr val="white"/>
                </a:solidFill>
                <a:latin typeface="Arial"/>
              </a:rPr>
              <a:t>Order MS</a:t>
            </a:r>
          </a:p>
        </p:txBody>
      </p:sp>
      <p:sp>
        <p:nvSpPr>
          <p:cNvPr id="19" name="Rectangle 18">
            <a:extLst>
              <a:ext uri="{FF2B5EF4-FFF2-40B4-BE49-F238E27FC236}">
                <a16:creationId xmlns:a16="http://schemas.microsoft.com/office/drawing/2014/main" id="{E29812F8-1D3E-3643-A008-587C5F14DB97}"/>
              </a:ext>
            </a:extLst>
          </p:cNvPr>
          <p:cNvSpPr/>
          <p:nvPr/>
        </p:nvSpPr>
        <p:spPr>
          <a:xfrm>
            <a:off x="3487944" y="2221571"/>
            <a:ext cx="1179832" cy="143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defRPr/>
            </a:pPr>
            <a:r>
              <a:rPr lang="en-US" sz="1200">
                <a:solidFill>
                  <a:prstClr val="white"/>
                </a:solidFill>
                <a:latin typeface="Arial"/>
              </a:rPr>
              <a:t>Container MS</a:t>
            </a:r>
          </a:p>
        </p:txBody>
      </p:sp>
      <p:sp>
        <p:nvSpPr>
          <p:cNvPr id="20" name="Rectangle 19">
            <a:extLst>
              <a:ext uri="{FF2B5EF4-FFF2-40B4-BE49-F238E27FC236}">
                <a16:creationId xmlns:a16="http://schemas.microsoft.com/office/drawing/2014/main" id="{6D0EF80B-1A73-4346-9499-2600D3D56575}"/>
              </a:ext>
            </a:extLst>
          </p:cNvPr>
          <p:cNvSpPr/>
          <p:nvPr/>
        </p:nvSpPr>
        <p:spPr>
          <a:xfrm>
            <a:off x="2037907" y="2239337"/>
            <a:ext cx="1179832" cy="143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defRPr/>
            </a:pPr>
            <a:r>
              <a:rPr lang="en-US" sz="1200">
                <a:solidFill>
                  <a:prstClr val="white"/>
                </a:solidFill>
                <a:latin typeface="Arial"/>
              </a:rPr>
              <a:t>Voyage MS</a:t>
            </a:r>
          </a:p>
        </p:txBody>
      </p:sp>
      <p:sp>
        <p:nvSpPr>
          <p:cNvPr id="23" name="Can 22">
            <a:extLst>
              <a:ext uri="{FF2B5EF4-FFF2-40B4-BE49-F238E27FC236}">
                <a16:creationId xmlns:a16="http://schemas.microsoft.com/office/drawing/2014/main" id="{1EBDD757-2E64-8041-BCC8-FD3D44CC3221}"/>
              </a:ext>
            </a:extLst>
          </p:cNvPr>
          <p:cNvSpPr/>
          <p:nvPr/>
        </p:nvSpPr>
        <p:spPr>
          <a:xfrm>
            <a:off x="304226" y="3572918"/>
            <a:ext cx="1082569" cy="610173"/>
          </a:xfrm>
          <a:prstGeom prst="can">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endParaRPr lang="en-US" sz="1351">
              <a:solidFill>
                <a:prstClr val="white"/>
              </a:solidFill>
              <a:latin typeface="Arial"/>
            </a:endParaRPr>
          </a:p>
        </p:txBody>
      </p:sp>
      <p:cxnSp>
        <p:nvCxnSpPr>
          <p:cNvPr id="24" name="Elbow Connector 23">
            <a:extLst>
              <a:ext uri="{FF2B5EF4-FFF2-40B4-BE49-F238E27FC236}">
                <a16:creationId xmlns:a16="http://schemas.microsoft.com/office/drawing/2014/main" id="{0494A840-65E2-F847-992A-87007FA2EB2D}"/>
              </a:ext>
            </a:extLst>
          </p:cNvPr>
          <p:cNvCxnSpPr>
            <a:cxnSpLocks/>
            <a:stCxn id="9" idx="0"/>
            <a:endCxn id="20" idx="2"/>
          </p:cNvCxnSpPr>
          <p:nvPr/>
        </p:nvCxnSpPr>
        <p:spPr>
          <a:xfrm rot="16200000" flipV="1">
            <a:off x="2529830" y="3775333"/>
            <a:ext cx="1646028" cy="1450039"/>
          </a:xfrm>
          <a:prstGeom prst="bentConnector3">
            <a:avLst>
              <a:gd name="adj1" fmla="val 31169"/>
            </a:avLst>
          </a:prstGeom>
          <a:ln w="12700">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7" name="Elbow Connector 26">
            <a:extLst>
              <a:ext uri="{FF2B5EF4-FFF2-40B4-BE49-F238E27FC236}">
                <a16:creationId xmlns:a16="http://schemas.microsoft.com/office/drawing/2014/main" id="{1045DE65-2213-EB42-8052-FC4D766A2C71}"/>
              </a:ext>
            </a:extLst>
          </p:cNvPr>
          <p:cNvCxnSpPr>
            <a:cxnSpLocks/>
            <a:stCxn id="10" idx="0"/>
            <a:endCxn id="19" idx="2"/>
          </p:cNvCxnSpPr>
          <p:nvPr/>
        </p:nvCxnSpPr>
        <p:spPr>
          <a:xfrm rot="16200000" flipV="1">
            <a:off x="3367883" y="4369549"/>
            <a:ext cx="1663795" cy="243839"/>
          </a:xfrm>
          <a:prstGeom prst="bentConnector3">
            <a:avLst>
              <a:gd name="adj1" fmla="val 50000"/>
            </a:avLst>
          </a:prstGeom>
          <a:ln w="12700">
            <a:solidFill>
              <a:srgbClr val="92D05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3" name="Elbow Connector 32">
            <a:extLst>
              <a:ext uri="{FF2B5EF4-FFF2-40B4-BE49-F238E27FC236}">
                <a16:creationId xmlns:a16="http://schemas.microsoft.com/office/drawing/2014/main" id="{5E1B4673-2BF6-B24D-8888-0634B96F4D58}"/>
              </a:ext>
            </a:extLst>
          </p:cNvPr>
          <p:cNvCxnSpPr>
            <a:cxnSpLocks/>
            <a:stCxn id="20" idx="2"/>
            <a:endCxn id="10" idx="0"/>
          </p:cNvCxnSpPr>
          <p:nvPr/>
        </p:nvCxnSpPr>
        <p:spPr>
          <a:xfrm rot="16200000" flipH="1">
            <a:off x="2651747" y="3653413"/>
            <a:ext cx="1646028" cy="1693876"/>
          </a:xfrm>
          <a:prstGeom prst="bentConnector3">
            <a:avLst>
              <a:gd name="adj1" fmla="val 60043"/>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E261DE2A-1500-BD4E-AB9C-C25AF508ACDA}"/>
              </a:ext>
            </a:extLst>
          </p:cNvPr>
          <p:cNvSpPr txBox="1"/>
          <p:nvPr/>
        </p:nvSpPr>
        <p:spPr>
          <a:xfrm>
            <a:off x="1186603" y="4212605"/>
            <a:ext cx="614284" cy="369332"/>
          </a:xfrm>
          <a:prstGeom prst="rect">
            <a:avLst/>
          </a:prstGeom>
          <a:noFill/>
        </p:spPr>
        <p:txBody>
          <a:bodyPr wrap="square" rtlCol="0">
            <a:spAutoFit/>
          </a:bodyPr>
          <a:lstStyle/>
          <a:p>
            <a:pPr defTabSz="914377" eaLnBrk="1" fontAlgn="auto" hangingPunct="1">
              <a:spcBef>
                <a:spcPts val="0"/>
              </a:spcBef>
              <a:spcAft>
                <a:spcPts val="0"/>
              </a:spcAft>
            </a:pPr>
            <a:r>
              <a:rPr lang="en-US">
                <a:solidFill>
                  <a:prstClr val="black"/>
                </a:solidFill>
                <a:latin typeface="Arial"/>
                <a:cs typeface="+mn-cs"/>
              </a:rPr>
              <a:t>1</a:t>
            </a:r>
          </a:p>
        </p:txBody>
      </p:sp>
      <p:sp>
        <p:nvSpPr>
          <p:cNvPr id="59" name="TextBox 58">
            <a:extLst>
              <a:ext uri="{FF2B5EF4-FFF2-40B4-BE49-F238E27FC236}">
                <a16:creationId xmlns:a16="http://schemas.microsoft.com/office/drawing/2014/main" id="{A7DE388A-7E2F-2B42-8E46-8C7EFBF8B2F6}"/>
              </a:ext>
            </a:extLst>
          </p:cNvPr>
          <p:cNvSpPr txBox="1"/>
          <p:nvPr/>
        </p:nvSpPr>
        <p:spPr>
          <a:xfrm>
            <a:off x="2695151" y="4051715"/>
            <a:ext cx="312906" cy="369332"/>
          </a:xfrm>
          <a:prstGeom prst="rect">
            <a:avLst/>
          </a:prstGeom>
          <a:noFill/>
        </p:spPr>
        <p:txBody>
          <a:bodyPr wrap="none" rtlCol="0">
            <a:spAutoFit/>
          </a:bodyPr>
          <a:lstStyle/>
          <a:p>
            <a:pPr defTabSz="914377" eaLnBrk="1" fontAlgn="auto" hangingPunct="1">
              <a:spcBef>
                <a:spcPts val="0"/>
              </a:spcBef>
              <a:spcAft>
                <a:spcPts val="0"/>
              </a:spcAft>
            </a:pPr>
            <a:r>
              <a:rPr lang="en-US">
                <a:solidFill>
                  <a:prstClr val="black"/>
                </a:solidFill>
                <a:latin typeface="Arial"/>
                <a:cs typeface="+mn-cs"/>
              </a:rPr>
              <a:t>2</a:t>
            </a:r>
          </a:p>
        </p:txBody>
      </p:sp>
      <p:sp>
        <p:nvSpPr>
          <p:cNvPr id="22" name="Multiply 21">
            <a:extLst>
              <a:ext uri="{FF2B5EF4-FFF2-40B4-BE49-F238E27FC236}">
                <a16:creationId xmlns:a16="http://schemas.microsoft.com/office/drawing/2014/main" id="{E992371F-9853-E44F-81D3-8A5184D96D51}"/>
              </a:ext>
            </a:extLst>
          </p:cNvPr>
          <p:cNvSpPr/>
          <p:nvPr/>
        </p:nvSpPr>
        <p:spPr>
          <a:xfrm>
            <a:off x="4103005" y="3589419"/>
            <a:ext cx="737809" cy="1009915"/>
          </a:xfrm>
          <a:prstGeom prst="mathMultiply">
            <a:avLst>
              <a:gd name="adj1" fmla="val 15045"/>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sp>
        <p:nvSpPr>
          <p:cNvPr id="50" name="TextBox 49">
            <a:extLst>
              <a:ext uri="{FF2B5EF4-FFF2-40B4-BE49-F238E27FC236}">
                <a16:creationId xmlns:a16="http://schemas.microsoft.com/office/drawing/2014/main" id="{17F25CC4-F99A-0343-AF3A-BBB2AE59ECE4}"/>
              </a:ext>
            </a:extLst>
          </p:cNvPr>
          <p:cNvSpPr txBox="1"/>
          <p:nvPr/>
        </p:nvSpPr>
        <p:spPr>
          <a:xfrm>
            <a:off x="245113" y="3756378"/>
            <a:ext cx="809837" cy="297454"/>
          </a:xfrm>
          <a:prstGeom prst="rect">
            <a:avLst/>
          </a:prstGeom>
          <a:noFill/>
        </p:spPr>
        <p:txBody>
          <a:bodyPr wrap="none" rtlCol="0">
            <a:spAutoFit/>
          </a:bodyPr>
          <a:lstStyle/>
          <a:p>
            <a:pPr defTabSz="914377" eaLnBrk="1" fontAlgn="auto" hangingPunct="1">
              <a:spcBef>
                <a:spcPts val="0"/>
              </a:spcBef>
              <a:spcAft>
                <a:spcPts val="0"/>
              </a:spcAft>
            </a:pPr>
            <a:r>
              <a:rPr lang="en-US" sz="1333">
                <a:solidFill>
                  <a:prstClr val="black"/>
                </a:solidFill>
                <a:latin typeface="Arial"/>
                <a:cs typeface="+mn-cs"/>
              </a:rPr>
              <a:t>Pending</a:t>
            </a:r>
          </a:p>
        </p:txBody>
      </p:sp>
      <p:sp>
        <p:nvSpPr>
          <p:cNvPr id="32" name="Rectangle 31">
            <a:extLst>
              <a:ext uri="{FF2B5EF4-FFF2-40B4-BE49-F238E27FC236}">
                <a16:creationId xmlns:a16="http://schemas.microsoft.com/office/drawing/2014/main" id="{19585B91-1D51-3040-9DD4-D4947279B9BB}"/>
              </a:ext>
            </a:extLst>
          </p:cNvPr>
          <p:cNvSpPr/>
          <p:nvPr/>
        </p:nvSpPr>
        <p:spPr>
          <a:xfrm>
            <a:off x="5100669" y="2230452"/>
            <a:ext cx="1179832" cy="143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defRPr/>
            </a:pPr>
            <a:r>
              <a:rPr lang="en-US" sz="1200">
                <a:solidFill>
                  <a:prstClr val="white"/>
                </a:solidFill>
                <a:latin typeface="Arial"/>
              </a:rPr>
              <a:t>Invoice MS</a:t>
            </a:r>
          </a:p>
        </p:txBody>
      </p:sp>
      <p:cxnSp>
        <p:nvCxnSpPr>
          <p:cNvPr id="34" name="Elbow Connector 33">
            <a:extLst>
              <a:ext uri="{FF2B5EF4-FFF2-40B4-BE49-F238E27FC236}">
                <a16:creationId xmlns:a16="http://schemas.microsoft.com/office/drawing/2014/main" id="{6BCA4665-96F1-814D-9CB2-894D1FB369D1}"/>
              </a:ext>
            </a:extLst>
          </p:cNvPr>
          <p:cNvCxnSpPr>
            <a:cxnSpLocks/>
          </p:cNvCxnSpPr>
          <p:nvPr/>
        </p:nvCxnSpPr>
        <p:spPr>
          <a:xfrm rot="5400000" flipH="1" flipV="1">
            <a:off x="4056768" y="3689549"/>
            <a:ext cx="1654913" cy="1612724"/>
          </a:xfrm>
          <a:prstGeom prst="bentConnector3">
            <a:avLst>
              <a:gd name="adj1" fmla="val 50000"/>
            </a:avLst>
          </a:prstGeom>
          <a:ln w="12700">
            <a:solidFill>
              <a:srgbClr val="92D05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5" name="Elbow Connector 34">
            <a:extLst>
              <a:ext uri="{FF2B5EF4-FFF2-40B4-BE49-F238E27FC236}">
                <a16:creationId xmlns:a16="http://schemas.microsoft.com/office/drawing/2014/main" id="{98528091-877E-AA47-80C9-A92098FC05E9}"/>
              </a:ext>
            </a:extLst>
          </p:cNvPr>
          <p:cNvCxnSpPr>
            <a:cxnSpLocks/>
            <a:endCxn id="11" idx="0"/>
          </p:cNvCxnSpPr>
          <p:nvPr/>
        </p:nvCxnSpPr>
        <p:spPr>
          <a:xfrm rot="5400000">
            <a:off x="4507918" y="3751008"/>
            <a:ext cx="1631700" cy="1513013"/>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C68489EF-B0E7-7346-885E-F60EBEB03409}"/>
              </a:ext>
            </a:extLst>
          </p:cNvPr>
          <p:cNvSpPr txBox="1"/>
          <p:nvPr/>
        </p:nvSpPr>
        <p:spPr>
          <a:xfrm>
            <a:off x="6166296" y="4007981"/>
            <a:ext cx="312906" cy="369332"/>
          </a:xfrm>
          <a:prstGeom prst="rect">
            <a:avLst/>
          </a:prstGeom>
          <a:noFill/>
        </p:spPr>
        <p:txBody>
          <a:bodyPr wrap="none" rtlCol="0">
            <a:spAutoFit/>
          </a:bodyPr>
          <a:lstStyle/>
          <a:p>
            <a:pPr defTabSz="914377" eaLnBrk="1" fontAlgn="auto" hangingPunct="1">
              <a:spcBef>
                <a:spcPts val="0"/>
              </a:spcBef>
              <a:spcAft>
                <a:spcPts val="0"/>
              </a:spcAft>
            </a:pPr>
            <a:r>
              <a:rPr lang="en-US">
                <a:solidFill>
                  <a:prstClr val="black"/>
                </a:solidFill>
                <a:latin typeface="Arial"/>
                <a:cs typeface="+mn-cs"/>
              </a:rPr>
              <a:t>4</a:t>
            </a:r>
          </a:p>
        </p:txBody>
      </p:sp>
      <p:pic>
        <p:nvPicPr>
          <p:cNvPr id="26" name="Picture 25">
            <a:extLst>
              <a:ext uri="{FF2B5EF4-FFF2-40B4-BE49-F238E27FC236}">
                <a16:creationId xmlns:a16="http://schemas.microsoft.com/office/drawing/2014/main" id="{0271E896-11A7-D543-8985-CB8E8B283834}"/>
              </a:ext>
            </a:extLst>
          </p:cNvPr>
          <p:cNvPicPr>
            <a:picLocks noChangeAspect="1"/>
          </p:cNvPicPr>
          <p:nvPr/>
        </p:nvPicPr>
        <p:blipFill>
          <a:blip r:embed="rId6"/>
          <a:stretch>
            <a:fillRect/>
          </a:stretch>
        </p:blipFill>
        <p:spPr>
          <a:xfrm>
            <a:off x="417315" y="4297032"/>
            <a:ext cx="478952" cy="478952"/>
          </a:xfrm>
          <a:prstGeom prst="rect">
            <a:avLst/>
          </a:prstGeom>
        </p:spPr>
      </p:pic>
    </p:spTree>
    <p:extLst>
      <p:ext uri="{BB962C8B-B14F-4D97-AF65-F5344CB8AC3E}">
        <p14:creationId xmlns:p14="http://schemas.microsoft.com/office/powerpoint/2010/main" val="883511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04B71C-7D96-5F43-8D28-33FFEB6ECBC7}"/>
              </a:ext>
            </a:extLst>
          </p:cNvPr>
          <p:cNvSpPr>
            <a:spLocks noGrp="1"/>
          </p:cNvSpPr>
          <p:nvPr>
            <p:ph type="title"/>
          </p:nvPr>
        </p:nvSpPr>
        <p:spPr/>
        <p:txBody>
          <a:bodyPr/>
          <a:lstStyle/>
          <a:p>
            <a:r>
              <a:rPr lang="en-US"/>
              <a:t>Saga pattern - Choreography</a:t>
            </a:r>
          </a:p>
        </p:txBody>
      </p:sp>
      <p:sp>
        <p:nvSpPr>
          <p:cNvPr id="3" name="Content Placeholder 2">
            <a:extLst>
              <a:ext uri="{FF2B5EF4-FFF2-40B4-BE49-F238E27FC236}">
                <a16:creationId xmlns:a16="http://schemas.microsoft.com/office/drawing/2014/main" id="{AE508337-1A58-DB48-85C5-4619926982EA}"/>
              </a:ext>
            </a:extLst>
          </p:cNvPr>
          <p:cNvSpPr>
            <a:spLocks noGrp="1"/>
          </p:cNvSpPr>
          <p:nvPr>
            <p:ph idx="1"/>
          </p:nvPr>
        </p:nvSpPr>
        <p:spPr>
          <a:xfrm>
            <a:off x="304227" y="1087294"/>
            <a:ext cx="11496189" cy="1152044"/>
          </a:xfrm>
        </p:spPr>
        <p:txBody>
          <a:bodyPr/>
          <a:lstStyle/>
          <a:p>
            <a:pPr marL="0" indent="0">
              <a:buNone/>
            </a:pPr>
            <a:r>
              <a:rPr lang="en-US"/>
              <a:t>Compensation – Order Uncompleted Event to rollback local change</a:t>
            </a:r>
          </a:p>
        </p:txBody>
      </p:sp>
      <p:sp>
        <p:nvSpPr>
          <p:cNvPr id="4" name="Slide Number Placeholder 3">
            <a:extLst>
              <a:ext uri="{FF2B5EF4-FFF2-40B4-BE49-F238E27FC236}">
                <a16:creationId xmlns:a16="http://schemas.microsoft.com/office/drawing/2014/main" id="{0661C994-CB28-6A43-881E-904682C3372A}"/>
              </a:ext>
            </a:extLst>
          </p:cNvPr>
          <p:cNvSpPr>
            <a:spLocks noGrp="1"/>
          </p:cNvSpPr>
          <p:nvPr>
            <p:ph type="sldNum" sz="quarter" idx="10"/>
          </p:nvPr>
        </p:nvSpPr>
        <p:spPr/>
        <p:txBody>
          <a:bodyPr/>
          <a:lstStyle/>
          <a:p>
            <a:pPr defTabSz="914377" fontAlgn="auto">
              <a:spcBef>
                <a:spcPts val="0"/>
              </a:spcBef>
              <a:spcAft>
                <a:spcPts val="0"/>
              </a:spcAft>
            </a:pPr>
            <a:fld id="{2F63A97E-D605-DC42-8452-C14CD1FA87FA}" type="slidenum">
              <a:rPr lang="en-US">
                <a:solidFill>
                  <a:srgbClr val="5AAAFA"/>
                </a:solidFill>
                <a:latin typeface="Arial"/>
                <a:cs typeface="+mn-cs"/>
              </a:rPr>
              <a:pPr defTabSz="914377" fontAlgn="auto">
                <a:spcBef>
                  <a:spcPts val="0"/>
                </a:spcBef>
                <a:spcAft>
                  <a:spcPts val="0"/>
                </a:spcAft>
              </a:pPr>
              <a:t>23</a:t>
            </a:fld>
            <a:endParaRPr lang="en-US">
              <a:solidFill>
                <a:srgbClr val="5AAAFA"/>
              </a:solidFill>
              <a:latin typeface="Arial"/>
              <a:cs typeface="+mn-cs"/>
            </a:endParaRPr>
          </a:p>
        </p:txBody>
      </p:sp>
      <p:cxnSp>
        <p:nvCxnSpPr>
          <p:cNvPr id="5" name="Elbow Connector 4">
            <a:extLst>
              <a:ext uri="{FF2B5EF4-FFF2-40B4-BE49-F238E27FC236}">
                <a16:creationId xmlns:a16="http://schemas.microsoft.com/office/drawing/2014/main" id="{611E7197-0522-0548-BE7C-005D17FF80AB}"/>
              </a:ext>
            </a:extLst>
          </p:cNvPr>
          <p:cNvCxnSpPr>
            <a:cxnSpLocks/>
            <a:stCxn id="18" idx="3"/>
            <a:endCxn id="7" idx="1"/>
          </p:cNvCxnSpPr>
          <p:nvPr/>
        </p:nvCxnSpPr>
        <p:spPr>
          <a:xfrm>
            <a:off x="1363851" y="3678265"/>
            <a:ext cx="2101831" cy="2010857"/>
          </a:xfrm>
          <a:prstGeom prst="bentConnector3">
            <a:avLst>
              <a:gd name="adj1" fmla="val 5758"/>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885133C2-324C-9C4F-9BEB-5EEC888E7C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7937" y="5031069"/>
            <a:ext cx="552951" cy="386793"/>
          </a:xfrm>
          <a:prstGeom prst="rect">
            <a:avLst/>
          </a:prstGeom>
        </p:spPr>
      </p:pic>
      <p:sp>
        <p:nvSpPr>
          <p:cNvPr id="7" name="Rounded Rectangle 6">
            <a:extLst>
              <a:ext uri="{FF2B5EF4-FFF2-40B4-BE49-F238E27FC236}">
                <a16:creationId xmlns:a16="http://schemas.microsoft.com/office/drawing/2014/main" id="{00650898-5C19-8B4B-ADBB-904EA16A03ED}"/>
              </a:ext>
            </a:extLst>
          </p:cNvPr>
          <p:cNvSpPr/>
          <p:nvPr/>
        </p:nvSpPr>
        <p:spPr bwMode="auto">
          <a:xfrm>
            <a:off x="3465682"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0</a:t>
            </a:r>
            <a:endParaRPr lang="en-US" sz="667">
              <a:solidFill>
                <a:prstClr val="white"/>
              </a:solidFill>
              <a:latin typeface="Arial"/>
            </a:endParaRPr>
          </a:p>
        </p:txBody>
      </p:sp>
      <p:sp>
        <p:nvSpPr>
          <p:cNvPr id="8" name="Rounded Rectangle 7">
            <a:extLst>
              <a:ext uri="{FF2B5EF4-FFF2-40B4-BE49-F238E27FC236}">
                <a16:creationId xmlns:a16="http://schemas.microsoft.com/office/drawing/2014/main" id="{A0F275FA-80EE-AF45-A514-A384C66FB49E}"/>
              </a:ext>
            </a:extLst>
          </p:cNvPr>
          <p:cNvSpPr/>
          <p:nvPr/>
        </p:nvSpPr>
        <p:spPr bwMode="auto">
          <a:xfrm>
            <a:off x="3709520"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1</a:t>
            </a:r>
            <a:endParaRPr lang="en-US" sz="667">
              <a:solidFill>
                <a:prstClr val="white"/>
              </a:solidFill>
              <a:latin typeface="Arial"/>
            </a:endParaRPr>
          </a:p>
        </p:txBody>
      </p:sp>
      <p:sp>
        <p:nvSpPr>
          <p:cNvPr id="9" name="Rounded Rectangle 8">
            <a:extLst>
              <a:ext uri="{FF2B5EF4-FFF2-40B4-BE49-F238E27FC236}">
                <a16:creationId xmlns:a16="http://schemas.microsoft.com/office/drawing/2014/main" id="{4340C4A0-5A3A-9B47-9499-D126F5068D68}"/>
              </a:ext>
            </a:extLst>
          </p:cNvPr>
          <p:cNvSpPr/>
          <p:nvPr/>
        </p:nvSpPr>
        <p:spPr bwMode="auto">
          <a:xfrm>
            <a:off x="3955081"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2</a:t>
            </a:r>
            <a:endParaRPr lang="en-US" sz="667">
              <a:solidFill>
                <a:prstClr val="white"/>
              </a:solidFill>
              <a:latin typeface="Arial"/>
            </a:endParaRPr>
          </a:p>
        </p:txBody>
      </p:sp>
      <p:sp>
        <p:nvSpPr>
          <p:cNvPr id="10" name="Rounded Rectangle 9">
            <a:extLst>
              <a:ext uri="{FF2B5EF4-FFF2-40B4-BE49-F238E27FC236}">
                <a16:creationId xmlns:a16="http://schemas.microsoft.com/office/drawing/2014/main" id="{7719D2D7-0475-3E44-BDE6-1FADA1EBA637}"/>
              </a:ext>
            </a:extLst>
          </p:cNvPr>
          <p:cNvSpPr/>
          <p:nvPr/>
        </p:nvSpPr>
        <p:spPr bwMode="auto">
          <a:xfrm>
            <a:off x="4198918"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3</a:t>
            </a:r>
            <a:endParaRPr lang="en-US" sz="667">
              <a:solidFill>
                <a:prstClr val="white"/>
              </a:solidFill>
              <a:latin typeface="Arial"/>
            </a:endParaRPr>
          </a:p>
        </p:txBody>
      </p:sp>
      <p:sp>
        <p:nvSpPr>
          <p:cNvPr id="11" name="Rounded Rectangle 10">
            <a:extLst>
              <a:ext uri="{FF2B5EF4-FFF2-40B4-BE49-F238E27FC236}">
                <a16:creationId xmlns:a16="http://schemas.microsoft.com/office/drawing/2014/main" id="{30CE1C54-8074-8748-9F5E-F35F0B1123CE}"/>
              </a:ext>
            </a:extLst>
          </p:cNvPr>
          <p:cNvSpPr/>
          <p:nvPr/>
        </p:nvSpPr>
        <p:spPr bwMode="auto">
          <a:xfrm>
            <a:off x="4444480"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4</a:t>
            </a:r>
            <a:endParaRPr lang="en-US" sz="667">
              <a:solidFill>
                <a:prstClr val="white"/>
              </a:solidFill>
              <a:latin typeface="Arial"/>
            </a:endParaRPr>
          </a:p>
        </p:txBody>
      </p:sp>
      <p:sp>
        <p:nvSpPr>
          <p:cNvPr id="12" name="Rounded Rectangle 11">
            <a:extLst>
              <a:ext uri="{FF2B5EF4-FFF2-40B4-BE49-F238E27FC236}">
                <a16:creationId xmlns:a16="http://schemas.microsoft.com/office/drawing/2014/main" id="{53E7DEC7-6D3C-434F-B1E3-E27EA8EC51FC}"/>
              </a:ext>
            </a:extLst>
          </p:cNvPr>
          <p:cNvSpPr/>
          <p:nvPr/>
        </p:nvSpPr>
        <p:spPr bwMode="auto">
          <a:xfrm>
            <a:off x="4693518"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5</a:t>
            </a:r>
            <a:endParaRPr lang="en-US" sz="667">
              <a:solidFill>
                <a:prstClr val="white"/>
              </a:solidFill>
              <a:latin typeface="Arial"/>
            </a:endParaRPr>
          </a:p>
        </p:txBody>
      </p:sp>
      <p:sp>
        <p:nvSpPr>
          <p:cNvPr id="13" name="Rounded Rectangle 12">
            <a:extLst>
              <a:ext uri="{FF2B5EF4-FFF2-40B4-BE49-F238E27FC236}">
                <a16:creationId xmlns:a16="http://schemas.microsoft.com/office/drawing/2014/main" id="{947B76C8-8D8B-0946-B2C7-CDEA4EA49AEF}"/>
              </a:ext>
            </a:extLst>
          </p:cNvPr>
          <p:cNvSpPr/>
          <p:nvPr/>
        </p:nvSpPr>
        <p:spPr bwMode="auto">
          <a:xfrm>
            <a:off x="4933878" y="5323365"/>
            <a:ext cx="245561" cy="731512"/>
          </a:xfrm>
          <a:prstGeom prst="roundRect">
            <a:avLst/>
          </a:prstGeom>
          <a:solidFill>
            <a:schemeClr val="bg1">
              <a:lumMod val="65000"/>
            </a:schemeClr>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6</a:t>
            </a:r>
            <a:endParaRPr lang="en-US" sz="667">
              <a:solidFill>
                <a:prstClr val="white"/>
              </a:solidFill>
              <a:latin typeface="Arial"/>
            </a:endParaRPr>
          </a:p>
        </p:txBody>
      </p:sp>
      <p:sp>
        <p:nvSpPr>
          <p:cNvPr id="14" name="Rounded Rectangle 13">
            <a:extLst>
              <a:ext uri="{FF2B5EF4-FFF2-40B4-BE49-F238E27FC236}">
                <a16:creationId xmlns:a16="http://schemas.microsoft.com/office/drawing/2014/main" id="{B263EC84-4F21-184F-A14A-850E0E0BDC35}"/>
              </a:ext>
            </a:extLst>
          </p:cNvPr>
          <p:cNvSpPr/>
          <p:nvPr/>
        </p:nvSpPr>
        <p:spPr bwMode="auto">
          <a:xfrm>
            <a:off x="5174238" y="5323365"/>
            <a:ext cx="245561" cy="731512"/>
          </a:xfrm>
          <a:prstGeom prst="roundRect">
            <a:avLst/>
          </a:prstGeom>
          <a:solidFill>
            <a:schemeClr val="bg1">
              <a:lumMod val="65000"/>
            </a:schemeClr>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7</a:t>
            </a:r>
            <a:endParaRPr lang="en-US" sz="667">
              <a:solidFill>
                <a:prstClr val="white"/>
              </a:solidFill>
              <a:latin typeface="Arial"/>
            </a:endParaRPr>
          </a:p>
        </p:txBody>
      </p:sp>
      <p:sp>
        <p:nvSpPr>
          <p:cNvPr id="15" name="AutoShape 4">
            <a:extLst>
              <a:ext uri="{FF2B5EF4-FFF2-40B4-BE49-F238E27FC236}">
                <a16:creationId xmlns:a16="http://schemas.microsoft.com/office/drawing/2014/main" id="{DD279258-0574-054A-9826-6334FDF46222}"/>
              </a:ext>
            </a:extLst>
          </p:cNvPr>
          <p:cNvSpPr>
            <a:spLocks noChangeArrowheads="1"/>
          </p:cNvSpPr>
          <p:nvPr/>
        </p:nvSpPr>
        <p:spPr bwMode="auto">
          <a:xfrm>
            <a:off x="2958845" y="5031069"/>
            <a:ext cx="4202204" cy="1199545"/>
          </a:xfrm>
          <a:prstGeom prst="roundRect">
            <a:avLst>
              <a:gd name="adj" fmla="val 7117"/>
            </a:avLst>
          </a:prstGeom>
          <a:noFill/>
          <a:ln w="12700">
            <a:solidFill>
              <a:schemeClr val="tx2">
                <a:lumMod val="50000"/>
              </a:schemeClr>
            </a:solidFill>
            <a:prstDash val="dash"/>
            <a:round/>
            <a:headEnd/>
            <a:tailEnd/>
          </a:ln>
        </p:spPr>
        <p:txBody>
          <a:bodyPr lIns="0" tIns="0" rIns="0" bIns="0" anchor="b" anchorCtr="1"/>
          <a:lstStyle/>
          <a:p>
            <a:pPr algn="ctr" defTabSz="914377" eaLnBrk="1" fontAlgn="auto" hangingPunct="1">
              <a:spcBef>
                <a:spcPts val="0"/>
              </a:spcBef>
              <a:spcAft>
                <a:spcPts val="0"/>
              </a:spcAft>
              <a:defRPr/>
            </a:pPr>
            <a:endParaRPr lang="en-US" sz="1333">
              <a:solidFill>
                <a:prstClr val="black"/>
              </a:solidFill>
              <a:latin typeface="Arial"/>
              <a:cs typeface="+mn-cs"/>
            </a:endParaRPr>
          </a:p>
        </p:txBody>
      </p:sp>
      <p:pic>
        <p:nvPicPr>
          <p:cNvPr id="16" name="Picture 15">
            <a:extLst>
              <a:ext uri="{FF2B5EF4-FFF2-40B4-BE49-F238E27FC236}">
                <a16:creationId xmlns:a16="http://schemas.microsoft.com/office/drawing/2014/main" id="{4AB99E45-F360-354D-92C5-8C8F855A9546}"/>
              </a:ext>
            </a:extLst>
          </p:cNvPr>
          <p:cNvPicPr>
            <a:picLocks noChangeAspect="1"/>
          </p:cNvPicPr>
          <p:nvPr/>
        </p:nvPicPr>
        <p:blipFill>
          <a:blip r:embed="rId4">
            <a:biLevel thresh="75000"/>
            <a:extLst>
              <a:ext uri="{BEBA8EAE-BF5A-486C-A8C5-ECC9F3942E4B}">
                <a14:imgProps xmlns:a14="http://schemas.microsoft.com/office/drawing/2010/main">
                  <a14:imgLayer r:embed="rId5">
                    <a14:imgEffect>
                      <a14:artisticPhotocopy/>
                    </a14:imgEffect>
                  </a14:imgLayer>
                </a14:imgProps>
              </a:ext>
              <a:ext uri="{28A0092B-C50C-407E-A947-70E740481C1C}">
                <a14:useLocalDpi xmlns:a14="http://schemas.microsoft.com/office/drawing/2010/main" val="0"/>
              </a:ext>
            </a:extLst>
          </a:blip>
          <a:stretch>
            <a:fillRect/>
          </a:stretch>
        </p:blipFill>
        <p:spPr>
          <a:xfrm>
            <a:off x="5986993" y="5746579"/>
            <a:ext cx="959343" cy="504271"/>
          </a:xfrm>
          <a:prstGeom prst="rect">
            <a:avLst/>
          </a:prstGeom>
        </p:spPr>
      </p:pic>
      <p:sp>
        <p:nvSpPr>
          <p:cNvPr id="17" name="TextBox 16">
            <a:extLst>
              <a:ext uri="{FF2B5EF4-FFF2-40B4-BE49-F238E27FC236}">
                <a16:creationId xmlns:a16="http://schemas.microsoft.com/office/drawing/2014/main" id="{7396BC86-B06A-7F49-9292-D4575908ED26}"/>
              </a:ext>
            </a:extLst>
          </p:cNvPr>
          <p:cNvSpPr txBox="1"/>
          <p:nvPr/>
        </p:nvSpPr>
        <p:spPr>
          <a:xfrm>
            <a:off x="3390293" y="5007856"/>
            <a:ext cx="675185" cy="300210"/>
          </a:xfrm>
          <a:prstGeom prst="rect">
            <a:avLst/>
          </a:prstGeom>
          <a:noFill/>
        </p:spPr>
        <p:txBody>
          <a:bodyPr wrap="none" rtlCol="0">
            <a:spAutoFit/>
          </a:bodyPr>
          <a:lstStyle/>
          <a:p>
            <a:pPr defTabSz="914377" eaLnBrk="1" fontAlgn="auto" hangingPunct="1">
              <a:spcBef>
                <a:spcPts val="0"/>
              </a:spcBef>
              <a:spcAft>
                <a:spcPts val="0"/>
              </a:spcAft>
              <a:defRPr/>
            </a:pPr>
            <a:r>
              <a:rPr lang="en-US" sz="1351">
                <a:solidFill>
                  <a:srgbClr val="4178BE">
                    <a:lumMod val="25000"/>
                  </a:srgbClr>
                </a:solidFill>
                <a:latin typeface="Arial"/>
                <a:cs typeface="+mn-cs"/>
              </a:rPr>
              <a:t>orders</a:t>
            </a:r>
          </a:p>
        </p:txBody>
      </p:sp>
      <p:sp>
        <p:nvSpPr>
          <p:cNvPr id="18" name="Rectangle 17">
            <a:extLst>
              <a:ext uri="{FF2B5EF4-FFF2-40B4-BE49-F238E27FC236}">
                <a16:creationId xmlns:a16="http://schemas.microsoft.com/office/drawing/2014/main" id="{8E1D9CF4-3948-4143-B15B-C2EC17E2B453}"/>
              </a:ext>
            </a:extLst>
          </p:cNvPr>
          <p:cNvSpPr/>
          <p:nvPr/>
        </p:nvSpPr>
        <p:spPr>
          <a:xfrm>
            <a:off x="391585" y="2239338"/>
            <a:ext cx="1302897" cy="1438927"/>
          </a:xfrm>
          <a:custGeom>
            <a:avLst/>
            <a:gdLst>
              <a:gd name="connsiteX0" fmla="*/ 0 w 977173"/>
              <a:gd name="connsiteY0" fmla="*/ 0 h 1078500"/>
              <a:gd name="connsiteX1" fmla="*/ 977173 w 977173"/>
              <a:gd name="connsiteY1" fmla="*/ 0 h 1078500"/>
              <a:gd name="connsiteX2" fmla="*/ 977173 w 977173"/>
              <a:gd name="connsiteY2" fmla="*/ 1078500 h 1078500"/>
              <a:gd name="connsiteX3" fmla="*/ 0 w 977173"/>
              <a:gd name="connsiteY3" fmla="*/ 1078500 h 1078500"/>
              <a:gd name="connsiteX4" fmla="*/ 0 w 977173"/>
              <a:gd name="connsiteY4" fmla="*/ 0 h 1078500"/>
              <a:gd name="connsiteX0" fmla="*/ 0 w 977173"/>
              <a:gd name="connsiteY0" fmla="*/ 0 h 1079195"/>
              <a:gd name="connsiteX1" fmla="*/ 977173 w 977173"/>
              <a:gd name="connsiteY1" fmla="*/ 0 h 1079195"/>
              <a:gd name="connsiteX2" fmla="*/ 977173 w 977173"/>
              <a:gd name="connsiteY2" fmla="*/ 1078500 h 1079195"/>
              <a:gd name="connsiteX3" fmla="*/ 729200 w 977173"/>
              <a:gd name="connsiteY3" fmla="*/ 1079195 h 1079195"/>
              <a:gd name="connsiteX4" fmla="*/ 0 w 977173"/>
              <a:gd name="connsiteY4" fmla="*/ 1078500 h 1079195"/>
              <a:gd name="connsiteX5" fmla="*/ 0 w 977173"/>
              <a:gd name="connsiteY5" fmla="*/ 0 h 1079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7173" h="1079195">
                <a:moveTo>
                  <a:pt x="0" y="0"/>
                </a:moveTo>
                <a:lnTo>
                  <a:pt x="977173" y="0"/>
                </a:lnTo>
                <a:lnTo>
                  <a:pt x="977173" y="1078500"/>
                </a:lnTo>
                <a:lnTo>
                  <a:pt x="729200" y="1079195"/>
                </a:lnTo>
                <a:lnTo>
                  <a:pt x="0" y="1078500"/>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defRPr/>
            </a:pPr>
            <a:r>
              <a:rPr lang="en-US" sz="1333">
                <a:solidFill>
                  <a:prstClr val="white"/>
                </a:solidFill>
                <a:latin typeface="Arial"/>
              </a:rPr>
              <a:t>Order MS</a:t>
            </a:r>
          </a:p>
        </p:txBody>
      </p:sp>
      <p:sp>
        <p:nvSpPr>
          <p:cNvPr id="19" name="Rectangle 18">
            <a:extLst>
              <a:ext uri="{FF2B5EF4-FFF2-40B4-BE49-F238E27FC236}">
                <a16:creationId xmlns:a16="http://schemas.microsoft.com/office/drawing/2014/main" id="{E29812F8-1D3E-3643-A008-587C5F14DB97}"/>
              </a:ext>
            </a:extLst>
          </p:cNvPr>
          <p:cNvSpPr/>
          <p:nvPr/>
        </p:nvSpPr>
        <p:spPr>
          <a:xfrm>
            <a:off x="3487944" y="2221571"/>
            <a:ext cx="1179832" cy="143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defRPr/>
            </a:pPr>
            <a:r>
              <a:rPr lang="en-US" sz="1200">
                <a:solidFill>
                  <a:prstClr val="white"/>
                </a:solidFill>
                <a:latin typeface="Arial"/>
              </a:rPr>
              <a:t>Container MS</a:t>
            </a:r>
          </a:p>
        </p:txBody>
      </p:sp>
      <p:sp>
        <p:nvSpPr>
          <p:cNvPr id="20" name="Rectangle 19">
            <a:extLst>
              <a:ext uri="{FF2B5EF4-FFF2-40B4-BE49-F238E27FC236}">
                <a16:creationId xmlns:a16="http://schemas.microsoft.com/office/drawing/2014/main" id="{6D0EF80B-1A73-4346-9499-2600D3D56575}"/>
              </a:ext>
            </a:extLst>
          </p:cNvPr>
          <p:cNvSpPr/>
          <p:nvPr/>
        </p:nvSpPr>
        <p:spPr>
          <a:xfrm>
            <a:off x="2037907" y="2239337"/>
            <a:ext cx="1179832" cy="143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defRPr/>
            </a:pPr>
            <a:r>
              <a:rPr lang="en-US" sz="1200">
                <a:solidFill>
                  <a:prstClr val="white"/>
                </a:solidFill>
                <a:latin typeface="Arial"/>
              </a:rPr>
              <a:t>Voyage MS</a:t>
            </a:r>
          </a:p>
        </p:txBody>
      </p:sp>
      <p:sp>
        <p:nvSpPr>
          <p:cNvPr id="23" name="Can 22">
            <a:extLst>
              <a:ext uri="{FF2B5EF4-FFF2-40B4-BE49-F238E27FC236}">
                <a16:creationId xmlns:a16="http://schemas.microsoft.com/office/drawing/2014/main" id="{1EBDD757-2E64-8041-BCC8-FD3D44CC3221}"/>
              </a:ext>
            </a:extLst>
          </p:cNvPr>
          <p:cNvSpPr/>
          <p:nvPr/>
        </p:nvSpPr>
        <p:spPr>
          <a:xfrm>
            <a:off x="304226" y="3572918"/>
            <a:ext cx="1082569" cy="610173"/>
          </a:xfrm>
          <a:prstGeom prst="can">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endParaRPr lang="en-US" sz="1351">
              <a:solidFill>
                <a:prstClr val="white"/>
              </a:solidFill>
              <a:latin typeface="Arial"/>
            </a:endParaRPr>
          </a:p>
        </p:txBody>
      </p:sp>
      <p:cxnSp>
        <p:nvCxnSpPr>
          <p:cNvPr id="24" name="Elbow Connector 23">
            <a:extLst>
              <a:ext uri="{FF2B5EF4-FFF2-40B4-BE49-F238E27FC236}">
                <a16:creationId xmlns:a16="http://schemas.microsoft.com/office/drawing/2014/main" id="{0494A840-65E2-F847-992A-87007FA2EB2D}"/>
              </a:ext>
            </a:extLst>
          </p:cNvPr>
          <p:cNvCxnSpPr>
            <a:cxnSpLocks/>
            <a:stCxn id="9" idx="0"/>
            <a:endCxn id="20" idx="2"/>
          </p:cNvCxnSpPr>
          <p:nvPr/>
        </p:nvCxnSpPr>
        <p:spPr>
          <a:xfrm rot="16200000" flipV="1">
            <a:off x="2529830" y="3775333"/>
            <a:ext cx="1646028" cy="1450039"/>
          </a:xfrm>
          <a:prstGeom prst="bentConnector3">
            <a:avLst>
              <a:gd name="adj1" fmla="val 31169"/>
            </a:avLst>
          </a:prstGeom>
          <a:ln w="12700">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7" name="Elbow Connector 26">
            <a:extLst>
              <a:ext uri="{FF2B5EF4-FFF2-40B4-BE49-F238E27FC236}">
                <a16:creationId xmlns:a16="http://schemas.microsoft.com/office/drawing/2014/main" id="{1045DE65-2213-EB42-8052-FC4D766A2C71}"/>
              </a:ext>
            </a:extLst>
          </p:cNvPr>
          <p:cNvCxnSpPr>
            <a:cxnSpLocks/>
            <a:stCxn id="9" idx="0"/>
            <a:endCxn id="19" idx="2"/>
          </p:cNvCxnSpPr>
          <p:nvPr/>
        </p:nvCxnSpPr>
        <p:spPr>
          <a:xfrm rot="16200000" flipV="1">
            <a:off x="3245964" y="4491467"/>
            <a:ext cx="1663794" cy="2"/>
          </a:xfrm>
          <a:prstGeom prst="bentConnector3">
            <a:avLst>
              <a:gd name="adj1" fmla="val 50000"/>
            </a:avLst>
          </a:prstGeom>
          <a:ln w="12700">
            <a:solidFill>
              <a:srgbClr val="92D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E261DE2A-1500-BD4E-AB9C-C25AF508ACDA}"/>
              </a:ext>
            </a:extLst>
          </p:cNvPr>
          <p:cNvSpPr txBox="1"/>
          <p:nvPr/>
        </p:nvSpPr>
        <p:spPr>
          <a:xfrm>
            <a:off x="1186603" y="4212605"/>
            <a:ext cx="614284" cy="369332"/>
          </a:xfrm>
          <a:prstGeom prst="rect">
            <a:avLst/>
          </a:prstGeom>
          <a:noFill/>
        </p:spPr>
        <p:txBody>
          <a:bodyPr wrap="square" rtlCol="0">
            <a:spAutoFit/>
          </a:bodyPr>
          <a:lstStyle/>
          <a:p>
            <a:pPr defTabSz="914377" eaLnBrk="1" fontAlgn="auto" hangingPunct="1">
              <a:spcBef>
                <a:spcPts val="0"/>
              </a:spcBef>
              <a:spcAft>
                <a:spcPts val="0"/>
              </a:spcAft>
            </a:pPr>
            <a:r>
              <a:rPr lang="en-US">
                <a:solidFill>
                  <a:prstClr val="black"/>
                </a:solidFill>
                <a:latin typeface="Arial"/>
                <a:cs typeface="+mn-cs"/>
              </a:rPr>
              <a:t>1</a:t>
            </a:r>
          </a:p>
        </p:txBody>
      </p:sp>
      <p:sp>
        <p:nvSpPr>
          <p:cNvPr id="59" name="TextBox 58">
            <a:extLst>
              <a:ext uri="{FF2B5EF4-FFF2-40B4-BE49-F238E27FC236}">
                <a16:creationId xmlns:a16="http://schemas.microsoft.com/office/drawing/2014/main" id="{A7DE388A-7E2F-2B42-8E46-8C7EFBF8B2F6}"/>
              </a:ext>
            </a:extLst>
          </p:cNvPr>
          <p:cNvSpPr txBox="1"/>
          <p:nvPr/>
        </p:nvSpPr>
        <p:spPr>
          <a:xfrm>
            <a:off x="2186930" y="3624384"/>
            <a:ext cx="312906" cy="369332"/>
          </a:xfrm>
          <a:prstGeom prst="rect">
            <a:avLst/>
          </a:prstGeom>
          <a:noFill/>
        </p:spPr>
        <p:txBody>
          <a:bodyPr wrap="none" rtlCol="0">
            <a:spAutoFit/>
          </a:bodyPr>
          <a:lstStyle/>
          <a:p>
            <a:pPr defTabSz="914377" eaLnBrk="1" fontAlgn="auto" hangingPunct="1">
              <a:spcBef>
                <a:spcPts val="0"/>
              </a:spcBef>
              <a:spcAft>
                <a:spcPts val="0"/>
              </a:spcAft>
            </a:pPr>
            <a:r>
              <a:rPr lang="en-US">
                <a:solidFill>
                  <a:prstClr val="black"/>
                </a:solidFill>
                <a:latin typeface="Arial"/>
                <a:cs typeface="+mn-cs"/>
              </a:rPr>
              <a:t>2</a:t>
            </a:r>
          </a:p>
        </p:txBody>
      </p:sp>
      <p:sp>
        <p:nvSpPr>
          <p:cNvPr id="50" name="TextBox 49">
            <a:extLst>
              <a:ext uri="{FF2B5EF4-FFF2-40B4-BE49-F238E27FC236}">
                <a16:creationId xmlns:a16="http://schemas.microsoft.com/office/drawing/2014/main" id="{17F25CC4-F99A-0343-AF3A-BBB2AE59ECE4}"/>
              </a:ext>
            </a:extLst>
          </p:cNvPr>
          <p:cNvSpPr txBox="1"/>
          <p:nvPr/>
        </p:nvSpPr>
        <p:spPr>
          <a:xfrm>
            <a:off x="280971" y="3756378"/>
            <a:ext cx="1189749" cy="297454"/>
          </a:xfrm>
          <a:prstGeom prst="rect">
            <a:avLst/>
          </a:prstGeom>
          <a:noFill/>
        </p:spPr>
        <p:txBody>
          <a:bodyPr wrap="none" rtlCol="0">
            <a:spAutoFit/>
          </a:bodyPr>
          <a:lstStyle/>
          <a:p>
            <a:pPr defTabSz="914377" eaLnBrk="1" fontAlgn="auto" hangingPunct="1">
              <a:spcBef>
                <a:spcPts val="0"/>
              </a:spcBef>
              <a:spcAft>
                <a:spcPts val="0"/>
              </a:spcAft>
            </a:pPr>
            <a:r>
              <a:rPr lang="en-US" sz="1333">
                <a:solidFill>
                  <a:prstClr val="black"/>
                </a:solidFill>
                <a:latin typeface="Arial"/>
                <a:cs typeface="+mn-cs"/>
              </a:rPr>
              <a:t>Uncompleted</a:t>
            </a:r>
          </a:p>
        </p:txBody>
      </p:sp>
      <p:sp>
        <p:nvSpPr>
          <p:cNvPr id="32" name="Rectangle 31">
            <a:extLst>
              <a:ext uri="{FF2B5EF4-FFF2-40B4-BE49-F238E27FC236}">
                <a16:creationId xmlns:a16="http://schemas.microsoft.com/office/drawing/2014/main" id="{19585B91-1D51-3040-9DD4-D4947279B9BB}"/>
              </a:ext>
            </a:extLst>
          </p:cNvPr>
          <p:cNvSpPr/>
          <p:nvPr/>
        </p:nvSpPr>
        <p:spPr>
          <a:xfrm>
            <a:off x="5100669" y="2230452"/>
            <a:ext cx="1179832" cy="143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defRPr/>
            </a:pPr>
            <a:r>
              <a:rPr lang="en-US" sz="1200">
                <a:solidFill>
                  <a:prstClr val="white"/>
                </a:solidFill>
                <a:latin typeface="Arial"/>
              </a:rPr>
              <a:t>Invoice MS</a:t>
            </a:r>
          </a:p>
        </p:txBody>
      </p:sp>
      <p:cxnSp>
        <p:nvCxnSpPr>
          <p:cNvPr id="34" name="Elbow Connector 33">
            <a:extLst>
              <a:ext uri="{FF2B5EF4-FFF2-40B4-BE49-F238E27FC236}">
                <a16:creationId xmlns:a16="http://schemas.microsoft.com/office/drawing/2014/main" id="{6BCA4665-96F1-814D-9CB2-894D1FB369D1}"/>
              </a:ext>
            </a:extLst>
          </p:cNvPr>
          <p:cNvCxnSpPr>
            <a:cxnSpLocks/>
          </p:cNvCxnSpPr>
          <p:nvPr/>
        </p:nvCxnSpPr>
        <p:spPr>
          <a:xfrm rot="5400000" flipH="1" flipV="1">
            <a:off x="4056768" y="3689549"/>
            <a:ext cx="1654913" cy="1612724"/>
          </a:xfrm>
          <a:prstGeom prst="bentConnector3">
            <a:avLst>
              <a:gd name="adj1" fmla="val 50000"/>
            </a:avLst>
          </a:prstGeom>
          <a:ln w="12700">
            <a:solidFill>
              <a:srgbClr val="92D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C68489EF-B0E7-7346-885E-F60EBEB03409}"/>
              </a:ext>
            </a:extLst>
          </p:cNvPr>
          <p:cNvSpPr txBox="1"/>
          <p:nvPr/>
        </p:nvSpPr>
        <p:spPr>
          <a:xfrm>
            <a:off x="5185384" y="3624384"/>
            <a:ext cx="312906" cy="369332"/>
          </a:xfrm>
          <a:prstGeom prst="rect">
            <a:avLst/>
          </a:prstGeom>
          <a:noFill/>
        </p:spPr>
        <p:txBody>
          <a:bodyPr wrap="none" rtlCol="0">
            <a:spAutoFit/>
          </a:bodyPr>
          <a:lstStyle/>
          <a:p>
            <a:pPr defTabSz="914377" eaLnBrk="1" fontAlgn="auto" hangingPunct="1">
              <a:spcBef>
                <a:spcPts val="0"/>
              </a:spcBef>
              <a:spcAft>
                <a:spcPts val="0"/>
              </a:spcAft>
            </a:pPr>
            <a:r>
              <a:rPr lang="en-US">
                <a:solidFill>
                  <a:prstClr val="black"/>
                </a:solidFill>
                <a:latin typeface="Arial"/>
                <a:cs typeface="+mn-cs"/>
              </a:rPr>
              <a:t>4</a:t>
            </a:r>
          </a:p>
        </p:txBody>
      </p:sp>
      <p:pic>
        <p:nvPicPr>
          <p:cNvPr id="26" name="Picture 25">
            <a:extLst>
              <a:ext uri="{FF2B5EF4-FFF2-40B4-BE49-F238E27FC236}">
                <a16:creationId xmlns:a16="http://schemas.microsoft.com/office/drawing/2014/main" id="{0271E896-11A7-D543-8985-CB8E8B283834}"/>
              </a:ext>
            </a:extLst>
          </p:cNvPr>
          <p:cNvPicPr>
            <a:picLocks noChangeAspect="1"/>
          </p:cNvPicPr>
          <p:nvPr/>
        </p:nvPicPr>
        <p:blipFill>
          <a:blip r:embed="rId6"/>
          <a:stretch>
            <a:fillRect/>
          </a:stretch>
        </p:blipFill>
        <p:spPr>
          <a:xfrm rot="10800000">
            <a:off x="417315" y="4297032"/>
            <a:ext cx="478952" cy="478952"/>
          </a:xfrm>
          <a:prstGeom prst="rect">
            <a:avLst/>
          </a:prstGeom>
        </p:spPr>
      </p:pic>
      <p:sp>
        <p:nvSpPr>
          <p:cNvPr id="21" name="TextBox 20">
            <a:extLst>
              <a:ext uri="{FF2B5EF4-FFF2-40B4-BE49-F238E27FC236}">
                <a16:creationId xmlns:a16="http://schemas.microsoft.com/office/drawing/2014/main" id="{A973DAE0-17D2-6B49-98DC-D700AEAFD163}"/>
              </a:ext>
            </a:extLst>
          </p:cNvPr>
          <p:cNvSpPr txBox="1"/>
          <p:nvPr/>
        </p:nvSpPr>
        <p:spPr>
          <a:xfrm>
            <a:off x="930184" y="5657652"/>
            <a:ext cx="1696298" cy="307777"/>
          </a:xfrm>
          <a:prstGeom prst="rect">
            <a:avLst/>
          </a:prstGeom>
          <a:noFill/>
        </p:spPr>
        <p:txBody>
          <a:bodyPr wrap="none" rtlCol="0">
            <a:spAutoFit/>
          </a:bodyPr>
          <a:lstStyle/>
          <a:p>
            <a:pPr defTabSz="914377" eaLnBrk="1" fontAlgn="auto" hangingPunct="1">
              <a:spcBef>
                <a:spcPts val="0"/>
              </a:spcBef>
              <a:spcAft>
                <a:spcPts val="0"/>
              </a:spcAft>
            </a:pPr>
            <a:r>
              <a:rPr lang="en-US" sz="1400">
                <a:solidFill>
                  <a:prstClr val="black"/>
                </a:solidFill>
                <a:latin typeface="Arial"/>
                <a:cs typeface="+mn-cs"/>
              </a:rPr>
              <a:t>OrderUncompleted</a:t>
            </a:r>
          </a:p>
        </p:txBody>
      </p:sp>
      <p:sp>
        <p:nvSpPr>
          <p:cNvPr id="37" name="TextBox 36">
            <a:extLst>
              <a:ext uri="{FF2B5EF4-FFF2-40B4-BE49-F238E27FC236}">
                <a16:creationId xmlns:a16="http://schemas.microsoft.com/office/drawing/2014/main" id="{53728999-DF38-E941-8160-4406E019B740}"/>
              </a:ext>
            </a:extLst>
          </p:cNvPr>
          <p:cNvSpPr txBox="1"/>
          <p:nvPr/>
        </p:nvSpPr>
        <p:spPr>
          <a:xfrm>
            <a:off x="3608126" y="3624384"/>
            <a:ext cx="312906" cy="369332"/>
          </a:xfrm>
          <a:prstGeom prst="rect">
            <a:avLst/>
          </a:prstGeom>
          <a:noFill/>
        </p:spPr>
        <p:txBody>
          <a:bodyPr wrap="none" rtlCol="0">
            <a:spAutoFit/>
          </a:bodyPr>
          <a:lstStyle/>
          <a:p>
            <a:pPr defTabSz="914377" eaLnBrk="1" fontAlgn="auto" hangingPunct="1">
              <a:spcBef>
                <a:spcPts val="0"/>
              </a:spcBef>
              <a:spcAft>
                <a:spcPts val="0"/>
              </a:spcAft>
            </a:pPr>
            <a:r>
              <a:rPr lang="en-US">
                <a:solidFill>
                  <a:prstClr val="black"/>
                </a:solidFill>
                <a:latin typeface="Arial"/>
                <a:cs typeface="+mn-cs"/>
              </a:rPr>
              <a:t>3</a:t>
            </a:r>
          </a:p>
        </p:txBody>
      </p:sp>
      <p:sp>
        <p:nvSpPr>
          <p:cNvPr id="35" name="Can 34">
            <a:extLst>
              <a:ext uri="{FF2B5EF4-FFF2-40B4-BE49-F238E27FC236}">
                <a16:creationId xmlns:a16="http://schemas.microsoft.com/office/drawing/2014/main" id="{EEBEF812-CDD0-BE47-8FE5-9ADB2CD1583E}"/>
              </a:ext>
            </a:extLst>
          </p:cNvPr>
          <p:cNvSpPr/>
          <p:nvPr/>
        </p:nvSpPr>
        <p:spPr>
          <a:xfrm>
            <a:off x="1939628" y="3533751"/>
            <a:ext cx="292934" cy="395561"/>
          </a:xfrm>
          <a:prstGeom prst="can">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endParaRPr lang="en-US" sz="1351">
              <a:solidFill>
                <a:prstClr val="white"/>
              </a:solidFill>
              <a:latin typeface="Arial"/>
            </a:endParaRPr>
          </a:p>
        </p:txBody>
      </p:sp>
      <p:sp>
        <p:nvSpPr>
          <p:cNvPr id="38" name="Can 37">
            <a:extLst>
              <a:ext uri="{FF2B5EF4-FFF2-40B4-BE49-F238E27FC236}">
                <a16:creationId xmlns:a16="http://schemas.microsoft.com/office/drawing/2014/main" id="{CF8E570D-D4EF-BC4A-9BA1-E3D7F3739B81}"/>
              </a:ext>
            </a:extLst>
          </p:cNvPr>
          <p:cNvSpPr/>
          <p:nvPr/>
        </p:nvSpPr>
        <p:spPr>
          <a:xfrm>
            <a:off x="3366190" y="3533751"/>
            <a:ext cx="292934" cy="395561"/>
          </a:xfrm>
          <a:prstGeom prst="can">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endParaRPr lang="en-US" sz="1351">
              <a:solidFill>
                <a:prstClr val="white"/>
              </a:solidFill>
              <a:latin typeface="Arial"/>
            </a:endParaRPr>
          </a:p>
        </p:txBody>
      </p:sp>
      <p:sp>
        <p:nvSpPr>
          <p:cNvPr id="39" name="Can 38">
            <a:extLst>
              <a:ext uri="{FF2B5EF4-FFF2-40B4-BE49-F238E27FC236}">
                <a16:creationId xmlns:a16="http://schemas.microsoft.com/office/drawing/2014/main" id="{D0E4DA5A-C935-2849-9A2A-973844EEC60A}"/>
              </a:ext>
            </a:extLst>
          </p:cNvPr>
          <p:cNvSpPr/>
          <p:nvPr/>
        </p:nvSpPr>
        <p:spPr>
          <a:xfrm>
            <a:off x="4955144" y="3533751"/>
            <a:ext cx="292934" cy="395561"/>
          </a:xfrm>
          <a:prstGeom prst="can">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endParaRPr lang="en-US" sz="1351">
              <a:solidFill>
                <a:prstClr val="white"/>
              </a:solidFill>
              <a:latin typeface="Arial"/>
            </a:endParaRPr>
          </a:p>
        </p:txBody>
      </p:sp>
      <p:cxnSp>
        <p:nvCxnSpPr>
          <p:cNvPr id="40" name="Elbow Connector 39">
            <a:extLst>
              <a:ext uri="{FF2B5EF4-FFF2-40B4-BE49-F238E27FC236}">
                <a16:creationId xmlns:a16="http://schemas.microsoft.com/office/drawing/2014/main" id="{C992E843-3D03-5247-88CD-A11E60BA5898}"/>
              </a:ext>
            </a:extLst>
          </p:cNvPr>
          <p:cNvCxnSpPr>
            <a:cxnSpLocks/>
            <a:endCxn id="12" idx="0"/>
          </p:cNvCxnSpPr>
          <p:nvPr/>
        </p:nvCxnSpPr>
        <p:spPr>
          <a:xfrm rot="5400000">
            <a:off x="4632437" y="3875527"/>
            <a:ext cx="1631700" cy="1263976"/>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41" name="Elbow Connector 40">
            <a:extLst>
              <a:ext uri="{FF2B5EF4-FFF2-40B4-BE49-F238E27FC236}">
                <a16:creationId xmlns:a16="http://schemas.microsoft.com/office/drawing/2014/main" id="{19A20D2A-E819-6D49-B049-BFBB2E9B842C}"/>
              </a:ext>
            </a:extLst>
          </p:cNvPr>
          <p:cNvCxnSpPr>
            <a:cxnSpLocks/>
            <a:endCxn id="10" idx="0"/>
          </p:cNvCxnSpPr>
          <p:nvPr/>
        </p:nvCxnSpPr>
        <p:spPr>
          <a:xfrm rot="16200000" flipH="1">
            <a:off x="2824424" y="3826090"/>
            <a:ext cx="1631698" cy="1362852"/>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43" name="Elbow Connector 42">
            <a:extLst>
              <a:ext uri="{FF2B5EF4-FFF2-40B4-BE49-F238E27FC236}">
                <a16:creationId xmlns:a16="http://schemas.microsoft.com/office/drawing/2014/main" id="{06AC2E34-8055-2442-BE4F-39E16083331C}"/>
              </a:ext>
            </a:extLst>
          </p:cNvPr>
          <p:cNvCxnSpPr>
            <a:cxnSpLocks/>
            <a:endCxn id="11" idx="0"/>
          </p:cNvCxnSpPr>
          <p:nvPr/>
        </p:nvCxnSpPr>
        <p:spPr>
          <a:xfrm rot="16200000" flipH="1">
            <a:off x="3612583" y="4368687"/>
            <a:ext cx="1663794" cy="245561"/>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5590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0E864F-2CF1-9649-9D5E-C94199780EE6}"/>
              </a:ext>
            </a:extLst>
          </p:cNvPr>
          <p:cNvSpPr>
            <a:spLocks noGrp="1"/>
          </p:cNvSpPr>
          <p:nvPr>
            <p:ph type="title"/>
          </p:nvPr>
        </p:nvSpPr>
        <p:spPr/>
        <p:txBody>
          <a:bodyPr/>
          <a:lstStyle/>
          <a:p>
            <a:r>
              <a:rPr lang="en-US"/>
              <a:t>Saga pattern - Orchestration</a:t>
            </a:r>
          </a:p>
        </p:txBody>
      </p:sp>
      <p:sp>
        <p:nvSpPr>
          <p:cNvPr id="3" name="Content Placeholder 2">
            <a:extLst>
              <a:ext uri="{FF2B5EF4-FFF2-40B4-BE49-F238E27FC236}">
                <a16:creationId xmlns:a16="http://schemas.microsoft.com/office/drawing/2014/main" id="{3D883580-AAAF-B94D-B6E1-A16AF94199F7}"/>
              </a:ext>
            </a:extLst>
          </p:cNvPr>
          <p:cNvSpPr>
            <a:spLocks noGrp="1"/>
          </p:cNvSpPr>
          <p:nvPr>
            <p:ph idx="1"/>
          </p:nvPr>
        </p:nvSpPr>
        <p:spPr>
          <a:xfrm>
            <a:off x="296417" y="801719"/>
            <a:ext cx="11087016" cy="1096837"/>
          </a:xfrm>
        </p:spPr>
        <p:txBody>
          <a:bodyPr/>
          <a:lstStyle/>
          <a:p>
            <a:pPr marL="0" indent="0">
              <a:buNone/>
            </a:pPr>
            <a:r>
              <a:rPr lang="en-US" sz="2400"/>
              <a:t>One service is responsible to drive each participant on what to do and when.</a:t>
            </a:r>
          </a:p>
        </p:txBody>
      </p:sp>
      <p:sp>
        <p:nvSpPr>
          <p:cNvPr id="4" name="Slide Number Placeholder 3">
            <a:extLst>
              <a:ext uri="{FF2B5EF4-FFF2-40B4-BE49-F238E27FC236}">
                <a16:creationId xmlns:a16="http://schemas.microsoft.com/office/drawing/2014/main" id="{29B2314B-EAC9-C747-9C61-DBB3DFB71D17}"/>
              </a:ext>
            </a:extLst>
          </p:cNvPr>
          <p:cNvSpPr>
            <a:spLocks noGrp="1"/>
          </p:cNvSpPr>
          <p:nvPr>
            <p:ph type="sldNum" sz="quarter" idx="10"/>
          </p:nvPr>
        </p:nvSpPr>
        <p:spPr/>
        <p:txBody>
          <a:bodyPr/>
          <a:lstStyle/>
          <a:p>
            <a:pPr defTabSz="914377" fontAlgn="auto">
              <a:spcBef>
                <a:spcPts val="0"/>
              </a:spcBef>
              <a:spcAft>
                <a:spcPts val="0"/>
              </a:spcAft>
            </a:pPr>
            <a:fld id="{2F63A97E-D605-DC42-8452-C14CD1FA87FA}" type="slidenum">
              <a:rPr lang="en-US">
                <a:solidFill>
                  <a:srgbClr val="5AAAFA"/>
                </a:solidFill>
                <a:latin typeface="Arial"/>
                <a:cs typeface="+mn-cs"/>
              </a:rPr>
              <a:pPr defTabSz="914377" fontAlgn="auto">
                <a:spcBef>
                  <a:spcPts val="0"/>
                </a:spcBef>
                <a:spcAft>
                  <a:spcPts val="0"/>
                </a:spcAft>
              </a:pPr>
              <a:t>24</a:t>
            </a:fld>
            <a:endParaRPr lang="en-US">
              <a:solidFill>
                <a:srgbClr val="5AAAFA"/>
              </a:solidFill>
              <a:latin typeface="Arial"/>
              <a:cs typeface="+mn-cs"/>
            </a:endParaRPr>
          </a:p>
        </p:txBody>
      </p:sp>
      <p:sp>
        <p:nvSpPr>
          <p:cNvPr id="6" name="Rectangle 5">
            <a:extLst>
              <a:ext uri="{FF2B5EF4-FFF2-40B4-BE49-F238E27FC236}">
                <a16:creationId xmlns:a16="http://schemas.microsoft.com/office/drawing/2014/main" id="{ACF9465C-BA12-234B-B756-2168D2A46067}"/>
              </a:ext>
            </a:extLst>
          </p:cNvPr>
          <p:cNvSpPr/>
          <p:nvPr/>
        </p:nvSpPr>
        <p:spPr>
          <a:xfrm>
            <a:off x="8457376" y="1692967"/>
            <a:ext cx="1179832" cy="1438000"/>
          </a:xfrm>
          <a:prstGeom prst="rect">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defRPr/>
            </a:pPr>
            <a:r>
              <a:rPr lang="en-US" sz="1200">
                <a:solidFill>
                  <a:prstClr val="white"/>
                </a:solidFill>
                <a:latin typeface="Arial"/>
              </a:rPr>
              <a:t>Reefer Mgt MS</a:t>
            </a:r>
          </a:p>
        </p:txBody>
      </p:sp>
      <p:sp>
        <p:nvSpPr>
          <p:cNvPr id="7" name="Rectangle 6">
            <a:extLst>
              <a:ext uri="{FF2B5EF4-FFF2-40B4-BE49-F238E27FC236}">
                <a16:creationId xmlns:a16="http://schemas.microsoft.com/office/drawing/2014/main" id="{FE2C6531-1804-AB42-B530-A4F6F0FE30E3}"/>
              </a:ext>
            </a:extLst>
          </p:cNvPr>
          <p:cNvSpPr/>
          <p:nvPr/>
        </p:nvSpPr>
        <p:spPr>
          <a:xfrm>
            <a:off x="7007339" y="1710733"/>
            <a:ext cx="1179832" cy="1438000"/>
          </a:xfrm>
          <a:prstGeom prst="rect">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defRPr/>
            </a:pPr>
            <a:r>
              <a:rPr lang="en-US" sz="1200">
                <a:solidFill>
                  <a:prstClr val="white"/>
                </a:solidFill>
                <a:latin typeface="Arial"/>
              </a:rPr>
              <a:t>Voyage MS</a:t>
            </a:r>
          </a:p>
        </p:txBody>
      </p:sp>
      <p:sp>
        <p:nvSpPr>
          <p:cNvPr id="11" name="Rounded Rectangle 10">
            <a:extLst>
              <a:ext uri="{FF2B5EF4-FFF2-40B4-BE49-F238E27FC236}">
                <a16:creationId xmlns:a16="http://schemas.microsoft.com/office/drawing/2014/main" id="{4ED98A84-7B2E-4141-A8D4-355064967E65}"/>
              </a:ext>
            </a:extLst>
          </p:cNvPr>
          <p:cNvSpPr/>
          <p:nvPr/>
        </p:nvSpPr>
        <p:spPr bwMode="auto">
          <a:xfrm>
            <a:off x="3945904" y="2197887"/>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0</a:t>
            </a:r>
            <a:endParaRPr lang="en-US" sz="667">
              <a:solidFill>
                <a:prstClr val="white"/>
              </a:solidFill>
              <a:latin typeface="Arial"/>
            </a:endParaRPr>
          </a:p>
        </p:txBody>
      </p:sp>
      <p:sp>
        <p:nvSpPr>
          <p:cNvPr id="12" name="Rounded Rectangle 11">
            <a:extLst>
              <a:ext uri="{FF2B5EF4-FFF2-40B4-BE49-F238E27FC236}">
                <a16:creationId xmlns:a16="http://schemas.microsoft.com/office/drawing/2014/main" id="{257DB066-D581-3748-97C8-A667158270F8}"/>
              </a:ext>
            </a:extLst>
          </p:cNvPr>
          <p:cNvSpPr/>
          <p:nvPr/>
        </p:nvSpPr>
        <p:spPr bwMode="auto">
          <a:xfrm>
            <a:off x="4189741" y="2197887"/>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1</a:t>
            </a:r>
            <a:endParaRPr lang="en-US" sz="667">
              <a:solidFill>
                <a:prstClr val="white"/>
              </a:solidFill>
              <a:latin typeface="Arial"/>
            </a:endParaRPr>
          </a:p>
        </p:txBody>
      </p:sp>
      <p:sp>
        <p:nvSpPr>
          <p:cNvPr id="13" name="Rounded Rectangle 12">
            <a:extLst>
              <a:ext uri="{FF2B5EF4-FFF2-40B4-BE49-F238E27FC236}">
                <a16:creationId xmlns:a16="http://schemas.microsoft.com/office/drawing/2014/main" id="{F2C78004-9976-1F4B-BA9D-DEE8B59411E5}"/>
              </a:ext>
            </a:extLst>
          </p:cNvPr>
          <p:cNvSpPr/>
          <p:nvPr/>
        </p:nvSpPr>
        <p:spPr bwMode="auto">
          <a:xfrm>
            <a:off x="4435302" y="2197887"/>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2</a:t>
            </a:r>
            <a:endParaRPr lang="en-US" sz="667">
              <a:solidFill>
                <a:prstClr val="white"/>
              </a:solidFill>
              <a:latin typeface="Arial"/>
            </a:endParaRPr>
          </a:p>
        </p:txBody>
      </p:sp>
      <p:sp>
        <p:nvSpPr>
          <p:cNvPr id="14" name="Rounded Rectangle 13">
            <a:extLst>
              <a:ext uri="{FF2B5EF4-FFF2-40B4-BE49-F238E27FC236}">
                <a16:creationId xmlns:a16="http://schemas.microsoft.com/office/drawing/2014/main" id="{6ACA7FE9-8FBC-F94A-800B-E6A429265131}"/>
              </a:ext>
            </a:extLst>
          </p:cNvPr>
          <p:cNvSpPr/>
          <p:nvPr/>
        </p:nvSpPr>
        <p:spPr bwMode="auto">
          <a:xfrm>
            <a:off x="4679140" y="2197887"/>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3</a:t>
            </a:r>
            <a:endParaRPr lang="en-US" sz="667">
              <a:solidFill>
                <a:prstClr val="white"/>
              </a:solidFill>
              <a:latin typeface="Arial"/>
            </a:endParaRPr>
          </a:p>
        </p:txBody>
      </p:sp>
      <p:sp>
        <p:nvSpPr>
          <p:cNvPr id="15" name="Rounded Rectangle 14">
            <a:extLst>
              <a:ext uri="{FF2B5EF4-FFF2-40B4-BE49-F238E27FC236}">
                <a16:creationId xmlns:a16="http://schemas.microsoft.com/office/drawing/2014/main" id="{FA5EF8BD-67B3-3B47-B893-7162AA4471D7}"/>
              </a:ext>
            </a:extLst>
          </p:cNvPr>
          <p:cNvSpPr/>
          <p:nvPr/>
        </p:nvSpPr>
        <p:spPr bwMode="auto">
          <a:xfrm>
            <a:off x="4924701" y="2197887"/>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4</a:t>
            </a:r>
            <a:endParaRPr lang="en-US" sz="667">
              <a:solidFill>
                <a:prstClr val="white"/>
              </a:solidFill>
              <a:latin typeface="Arial"/>
            </a:endParaRPr>
          </a:p>
        </p:txBody>
      </p:sp>
      <p:sp>
        <p:nvSpPr>
          <p:cNvPr id="16" name="Rounded Rectangle 15">
            <a:extLst>
              <a:ext uri="{FF2B5EF4-FFF2-40B4-BE49-F238E27FC236}">
                <a16:creationId xmlns:a16="http://schemas.microsoft.com/office/drawing/2014/main" id="{82DA842C-798E-314D-B01C-64FA02A6C95F}"/>
              </a:ext>
            </a:extLst>
          </p:cNvPr>
          <p:cNvSpPr/>
          <p:nvPr/>
        </p:nvSpPr>
        <p:spPr bwMode="auto">
          <a:xfrm>
            <a:off x="5173740" y="2197887"/>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5</a:t>
            </a:r>
            <a:endParaRPr lang="en-US" sz="667">
              <a:solidFill>
                <a:prstClr val="white"/>
              </a:solidFill>
              <a:latin typeface="Arial"/>
            </a:endParaRPr>
          </a:p>
        </p:txBody>
      </p:sp>
      <p:sp>
        <p:nvSpPr>
          <p:cNvPr id="19" name="AutoShape 4">
            <a:extLst>
              <a:ext uri="{FF2B5EF4-FFF2-40B4-BE49-F238E27FC236}">
                <a16:creationId xmlns:a16="http://schemas.microsoft.com/office/drawing/2014/main" id="{03614E72-6723-8C4B-962B-512DB721FAB3}"/>
              </a:ext>
            </a:extLst>
          </p:cNvPr>
          <p:cNvSpPr>
            <a:spLocks noChangeArrowheads="1"/>
          </p:cNvSpPr>
          <p:nvPr/>
        </p:nvSpPr>
        <p:spPr bwMode="auto">
          <a:xfrm>
            <a:off x="3800792" y="1682252"/>
            <a:ext cx="2155219" cy="4548363"/>
          </a:xfrm>
          <a:prstGeom prst="roundRect">
            <a:avLst>
              <a:gd name="adj" fmla="val 7117"/>
            </a:avLst>
          </a:prstGeom>
          <a:noFill/>
          <a:ln w="12700">
            <a:solidFill>
              <a:schemeClr val="tx2">
                <a:lumMod val="50000"/>
              </a:schemeClr>
            </a:solidFill>
            <a:prstDash val="dash"/>
            <a:round/>
            <a:headEnd/>
            <a:tailEnd/>
          </a:ln>
        </p:spPr>
        <p:txBody>
          <a:bodyPr lIns="0" tIns="0" rIns="0" bIns="0" anchor="b" anchorCtr="1"/>
          <a:lstStyle/>
          <a:p>
            <a:pPr algn="ctr" defTabSz="914377" eaLnBrk="1" fontAlgn="auto" hangingPunct="1">
              <a:spcBef>
                <a:spcPts val="0"/>
              </a:spcBef>
              <a:spcAft>
                <a:spcPts val="0"/>
              </a:spcAft>
              <a:defRPr/>
            </a:pPr>
            <a:endParaRPr lang="en-US" sz="1333">
              <a:solidFill>
                <a:prstClr val="black"/>
              </a:solidFill>
              <a:latin typeface="Arial"/>
              <a:cs typeface="+mn-cs"/>
            </a:endParaRPr>
          </a:p>
        </p:txBody>
      </p:sp>
      <p:pic>
        <p:nvPicPr>
          <p:cNvPr id="20" name="Picture 19">
            <a:extLst>
              <a:ext uri="{FF2B5EF4-FFF2-40B4-BE49-F238E27FC236}">
                <a16:creationId xmlns:a16="http://schemas.microsoft.com/office/drawing/2014/main" id="{B146472A-E064-4C4C-88BF-C6ED7DBFE815}"/>
              </a:ext>
            </a:extLst>
          </p:cNvPr>
          <p:cNvPicPr>
            <a:picLocks noChangeAspect="1"/>
          </p:cNvPicPr>
          <p:nvPr/>
        </p:nvPicPr>
        <p:blipFill>
          <a:blip r:embed="rId3">
            <a:biLevel thresh="75000"/>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tretch>
            <a:fillRect/>
          </a:stretch>
        </p:blipFill>
        <p:spPr>
          <a:xfrm>
            <a:off x="5507527" y="5978479"/>
            <a:ext cx="959343" cy="504271"/>
          </a:xfrm>
          <a:prstGeom prst="rect">
            <a:avLst/>
          </a:prstGeom>
        </p:spPr>
      </p:pic>
      <p:sp>
        <p:nvSpPr>
          <p:cNvPr id="21" name="TextBox 20">
            <a:extLst>
              <a:ext uri="{FF2B5EF4-FFF2-40B4-BE49-F238E27FC236}">
                <a16:creationId xmlns:a16="http://schemas.microsoft.com/office/drawing/2014/main" id="{45D5FDBE-040C-7D48-B56E-767121EA1A1B}"/>
              </a:ext>
            </a:extLst>
          </p:cNvPr>
          <p:cNvSpPr txBox="1"/>
          <p:nvPr/>
        </p:nvSpPr>
        <p:spPr>
          <a:xfrm>
            <a:off x="3847834" y="1914589"/>
            <a:ext cx="1656287" cy="300210"/>
          </a:xfrm>
          <a:prstGeom prst="rect">
            <a:avLst/>
          </a:prstGeom>
          <a:noFill/>
        </p:spPr>
        <p:txBody>
          <a:bodyPr wrap="none" rtlCol="0">
            <a:spAutoFit/>
          </a:bodyPr>
          <a:lstStyle/>
          <a:p>
            <a:pPr defTabSz="914377" eaLnBrk="1" fontAlgn="auto" hangingPunct="1">
              <a:spcBef>
                <a:spcPts val="0"/>
              </a:spcBef>
              <a:spcAft>
                <a:spcPts val="0"/>
              </a:spcAft>
              <a:defRPr/>
            </a:pPr>
            <a:r>
              <a:rPr lang="en-US" sz="1351">
                <a:solidFill>
                  <a:srgbClr val="4178BE">
                    <a:lumMod val="25000"/>
                  </a:srgbClr>
                </a:solidFill>
                <a:latin typeface="Arial"/>
                <a:cs typeface="+mn-cs"/>
              </a:rPr>
              <a:t>Voyage commands</a:t>
            </a:r>
          </a:p>
        </p:txBody>
      </p:sp>
      <p:sp>
        <p:nvSpPr>
          <p:cNvPr id="22" name="Rounded Rectangle 21">
            <a:extLst>
              <a:ext uri="{FF2B5EF4-FFF2-40B4-BE49-F238E27FC236}">
                <a16:creationId xmlns:a16="http://schemas.microsoft.com/office/drawing/2014/main" id="{9CBC4D14-F411-384D-A1AF-5C1F12EA1BF8}"/>
              </a:ext>
            </a:extLst>
          </p:cNvPr>
          <p:cNvSpPr/>
          <p:nvPr/>
        </p:nvSpPr>
        <p:spPr bwMode="auto">
          <a:xfrm>
            <a:off x="3920298" y="5156101"/>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0</a:t>
            </a:r>
            <a:endParaRPr lang="en-US" sz="667">
              <a:solidFill>
                <a:prstClr val="white"/>
              </a:solidFill>
              <a:latin typeface="Arial"/>
            </a:endParaRPr>
          </a:p>
        </p:txBody>
      </p:sp>
      <p:sp>
        <p:nvSpPr>
          <p:cNvPr id="23" name="Rounded Rectangle 22">
            <a:extLst>
              <a:ext uri="{FF2B5EF4-FFF2-40B4-BE49-F238E27FC236}">
                <a16:creationId xmlns:a16="http://schemas.microsoft.com/office/drawing/2014/main" id="{9B030E9A-6EA4-0F4D-8F49-B423B624F4C5}"/>
              </a:ext>
            </a:extLst>
          </p:cNvPr>
          <p:cNvSpPr/>
          <p:nvPr/>
        </p:nvSpPr>
        <p:spPr bwMode="auto">
          <a:xfrm>
            <a:off x="4164136" y="5156101"/>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1</a:t>
            </a:r>
            <a:endParaRPr lang="en-US" sz="667">
              <a:solidFill>
                <a:prstClr val="white"/>
              </a:solidFill>
              <a:latin typeface="Arial"/>
            </a:endParaRPr>
          </a:p>
        </p:txBody>
      </p:sp>
      <p:sp>
        <p:nvSpPr>
          <p:cNvPr id="24" name="Rounded Rectangle 23">
            <a:extLst>
              <a:ext uri="{FF2B5EF4-FFF2-40B4-BE49-F238E27FC236}">
                <a16:creationId xmlns:a16="http://schemas.microsoft.com/office/drawing/2014/main" id="{19C15E0B-6679-3F41-A72B-1DAC823A4A3E}"/>
              </a:ext>
            </a:extLst>
          </p:cNvPr>
          <p:cNvSpPr/>
          <p:nvPr/>
        </p:nvSpPr>
        <p:spPr bwMode="auto">
          <a:xfrm>
            <a:off x="4409697" y="5156101"/>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2</a:t>
            </a:r>
            <a:endParaRPr lang="en-US" sz="667">
              <a:solidFill>
                <a:prstClr val="white"/>
              </a:solidFill>
              <a:latin typeface="Arial"/>
            </a:endParaRPr>
          </a:p>
        </p:txBody>
      </p:sp>
      <p:sp>
        <p:nvSpPr>
          <p:cNvPr id="25" name="Rounded Rectangle 24">
            <a:extLst>
              <a:ext uri="{FF2B5EF4-FFF2-40B4-BE49-F238E27FC236}">
                <a16:creationId xmlns:a16="http://schemas.microsoft.com/office/drawing/2014/main" id="{933CBA29-1473-974F-94DC-3871B795D706}"/>
              </a:ext>
            </a:extLst>
          </p:cNvPr>
          <p:cNvSpPr/>
          <p:nvPr/>
        </p:nvSpPr>
        <p:spPr bwMode="auto">
          <a:xfrm>
            <a:off x="4653534" y="5156101"/>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3</a:t>
            </a:r>
            <a:endParaRPr lang="en-US" sz="667">
              <a:solidFill>
                <a:prstClr val="white"/>
              </a:solidFill>
              <a:latin typeface="Arial"/>
            </a:endParaRPr>
          </a:p>
        </p:txBody>
      </p:sp>
      <p:sp>
        <p:nvSpPr>
          <p:cNvPr id="26" name="Rounded Rectangle 25">
            <a:extLst>
              <a:ext uri="{FF2B5EF4-FFF2-40B4-BE49-F238E27FC236}">
                <a16:creationId xmlns:a16="http://schemas.microsoft.com/office/drawing/2014/main" id="{98F2481A-24E4-094D-94E2-DEFF196E69DF}"/>
              </a:ext>
            </a:extLst>
          </p:cNvPr>
          <p:cNvSpPr/>
          <p:nvPr/>
        </p:nvSpPr>
        <p:spPr bwMode="auto">
          <a:xfrm>
            <a:off x="4899096" y="5156101"/>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4</a:t>
            </a:r>
            <a:endParaRPr lang="en-US" sz="667">
              <a:solidFill>
                <a:prstClr val="white"/>
              </a:solidFill>
              <a:latin typeface="Arial"/>
            </a:endParaRPr>
          </a:p>
        </p:txBody>
      </p:sp>
      <p:sp>
        <p:nvSpPr>
          <p:cNvPr id="27" name="Rounded Rectangle 26">
            <a:extLst>
              <a:ext uri="{FF2B5EF4-FFF2-40B4-BE49-F238E27FC236}">
                <a16:creationId xmlns:a16="http://schemas.microsoft.com/office/drawing/2014/main" id="{16997D24-AA5D-0147-B3B5-13D45D124E5E}"/>
              </a:ext>
            </a:extLst>
          </p:cNvPr>
          <p:cNvSpPr/>
          <p:nvPr/>
        </p:nvSpPr>
        <p:spPr bwMode="auto">
          <a:xfrm>
            <a:off x="5148134" y="5156101"/>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5</a:t>
            </a:r>
            <a:endParaRPr lang="en-US" sz="667">
              <a:solidFill>
                <a:prstClr val="white"/>
              </a:solidFill>
              <a:latin typeface="Arial"/>
            </a:endParaRPr>
          </a:p>
        </p:txBody>
      </p:sp>
      <p:sp>
        <p:nvSpPr>
          <p:cNvPr id="28" name="Rounded Rectangle 27">
            <a:extLst>
              <a:ext uri="{FF2B5EF4-FFF2-40B4-BE49-F238E27FC236}">
                <a16:creationId xmlns:a16="http://schemas.microsoft.com/office/drawing/2014/main" id="{6AD84432-5990-6741-B17E-EE1076A8E2B1}"/>
              </a:ext>
            </a:extLst>
          </p:cNvPr>
          <p:cNvSpPr/>
          <p:nvPr/>
        </p:nvSpPr>
        <p:spPr bwMode="auto">
          <a:xfrm>
            <a:off x="5388494" y="5156101"/>
            <a:ext cx="245561" cy="731512"/>
          </a:xfrm>
          <a:prstGeom prst="roundRect">
            <a:avLst/>
          </a:prstGeom>
          <a:solidFill>
            <a:schemeClr val="bg1">
              <a:lumMod val="65000"/>
            </a:schemeClr>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6</a:t>
            </a:r>
            <a:endParaRPr lang="en-US" sz="667">
              <a:solidFill>
                <a:prstClr val="white"/>
              </a:solidFill>
              <a:latin typeface="Arial"/>
            </a:endParaRPr>
          </a:p>
        </p:txBody>
      </p:sp>
      <p:sp>
        <p:nvSpPr>
          <p:cNvPr id="29" name="Rounded Rectangle 28">
            <a:extLst>
              <a:ext uri="{FF2B5EF4-FFF2-40B4-BE49-F238E27FC236}">
                <a16:creationId xmlns:a16="http://schemas.microsoft.com/office/drawing/2014/main" id="{AF6FD6B9-9336-0B48-B4D4-2D0CBB21C223}"/>
              </a:ext>
            </a:extLst>
          </p:cNvPr>
          <p:cNvSpPr/>
          <p:nvPr/>
        </p:nvSpPr>
        <p:spPr bwMode="auto">
          <a:xfrm>
            <a:off x="5628854" y="5156101"/>
            <a:ext cx="245561" cy="731512"/>
          </a:xfrm>
          <a:prstGeom prst="roundRect">
            <a:avLst/>
          </a:prstGeom>
          <a:solidFill>
            <a:schemeClr val="bg1">
              <a:lumMod val="65000"/>
            </a:schemeClr>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7</a:t>
            </a:r>
            <a:endParaRPr lang="en-US" sz="667">
              <a:solidFill>
                <a:prstClr val="white"/>
              </a:solidFill>
              <a:latin typeface="Arial"/>
            </a:endParaRPr>
          </a:p>
        </p:txBody>
      </p:sp>
      <p:sp>
        <p:nvSpPr>
          <p:cNvPr id="30" name="TextBox 29">
            <a:extLst>
              <a:ext uri="{FF2B5EF4-FFF2-40B4-BE49-F238E27FC236}">
                <a16:creationId xmlns:a16="http://schemas.microsoft.com/office/drawing/2014/main" id="{33FBECD0-8DDA-7049-8ECC-6A269844C5E5}"/>
              </a:ext>
            </a:extLst>
          </p:cNvPr>
          <p:cNvSpPr txBox="1"/>
          <p:nvPr/>
        </p:nvSpPr>
        <p:spPr>
          <a:xfrm>
            <a:off x="3880438" y="5844881"/>
            <a:ext cx="713657" cy="300210"/>
          </a:xfrm>
          <a:prstGeom prst="rect">
            <a:avLst/>
          </a:prstGeom>
          <a:noFill/>
        </p:spPr>
        <p:txBody>
          <a:bodyPr wrap="none" rtlCol="0">
            <a:spAutoFit/>
          </a:bodyPr>
          <a:lstStyle/>
          <a:p>
            <a:pPr defTabSz="914377" eaLnBrk="1" fontAlgn="auto" hangingPunct="1">
              <a:spcBef>
                <a:spcPts val="0"/>
              </a:spcBef>
              <a:spcAft>
                <a:spcPts val="0"/>
              </a:spcAft>
              <a:defRPr/>
            </a:pPr>
            <a:r>
              <a:rPr lang="en-US" sz="1351">
                <a:solidFill>
                  <a:srgbClr val="4178BE">
                    <a:lumMod val="25000"/>
                  </a:srgbClr>
                </a:solidFill>
                <a:latin typeface="Arial"/>
                <a:cs typeface="+mn-cs"/>
              </a:rPr>
              <a:t>Orders</a:t>
            </a:r>
          </a:p>
        </p:txBody>
      </p:sp>
      <p:sp>
        <p:nvSpPr>
          <p:cNvPr id="44" name="Rectangle 43">
            <a:extLst>
              <a:ext uri="{FF2B5EF4-FFF2-40B4-BE49-F238E27FC236}">
                <a16:creationId xmlns:a16="http://schemas.microsoft.com/office/drawing/2014/main" id="{933C06CE-D7EC-2049-A296-0B54B04D1325}"/>
              </a:ext>
            </a:extLst>
          </p:cNvPr>
          <p:cNvSpPr/>
          <p:nvPr/>
        </p:nvSpPr>
        <p:spPr>
          <a:xfrm>
            <a:off x="313973" y="2044364"/>
            <a:ext cx="3007148" cy="3111738"/>
          </a:xfrm>
          <a:prstGeom prst="rect">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defRPr/>
            </a:pPr>
            <a:r>
              <a:rPr lang="en-US" sz="1200">
                <a:solidFill>
                  <a:prstClr val="white"/>
                </a:solidFill>
                <a:latin typeface="Arial"/>
              </a:rPr>
              <a:t>Order  MS</a:t>
            </a:r>
          </a:p>
        </p:txBody>
      </p:sp>
      <p:sp>
        <p:nvSpPr>
          <p:cNvPr id="47" name="Rounded Rectangle 46">
            <a:extLst>
              <a:ext uri="{FF2B5EF4-FFF2-40B4-BE49-F238E27FC236}">
                <a16:creationId xmlns:a16="http://schemas.microsoft.com/office/drawing/2014/main" id="{81EBAFCF-3191-F249-8373-23077DAC6866}"/>
              </a:ext>
            </a:extLst>
          </p:cNvPr>
          <p:cNvSpPr/>
          <p:nvPr/>
        </p:nvSpPr>
        <p:spPr>
          <a:xfrm>
            <a:off x="1840233" y="2494859"/>
            <a:ext cx="1362572" cy="2512996"/>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srgbClr val="272248"/>
                </a:solidFill>
                <a:latin typeface="Arial"/>
              </a:rPr>
              <a:t>Order</a:t>
            </a:r>
          </a:p>
          <a:p>
            <a:pPr defTabSz="914377" eaLnBrk="1" fontAlgn="auto" hangingPunct="1">
              <a:spcBef>
                <a:spcPts val="0"/>
              </a:spcBef>
              <a:spcAft>
                <a:spcPts val="0"/>
              </a:spcAft>
            </a:pPr>
            <a:r>
              <a:rPr lang="en-US" sz="1333">
                <a:solidFill>
                  <a:srgbClr val="272248"/>
                </a:solidFill>
                <a:latin typeface="Arial"/>
              </a:rPr>
              <a:t>Orchestrator</a:t>
            </a:r>
          </a:p>
        </p:txBody>
      </p:sp>
      <p:cxnSp>
        <p:nvCxnSpPr>
          <p:cNvPr id="50" name="Elbow Connector 49">
            <a:extLst>
              <a:ext uri="{FF2B5EF4-FFF2-40B4-BE49-F238E27FC236}">
                <a16:creationId xmlns:a16="http://schemas.microsoft.com/office/drawing/2014/main" id="{0A7C4324-2747-9B4C-91CB-30764076A703}"/>
              </a:ext>
            </a:extLst>
          </p:cNvPr>
          <p:cNvCxnSpPr>
            <a:cxnSpLocks/>
            <a:stCxn id="47" idx="3"/>
            <a:endCxn id="11" idx="1"/>
          </p:cNvCxnSpPr>
          <p:nvPr/>
        </p:nvCxnSpPr>
        <p:spPr>
          <a:xfrm flipV="1">
            <a:off x="3202804" y="2563643"/>
            <a:ext cx="743099" cy="1187715"/>
          </a:xfrm>
          <a:prstGeom prst="bentConnector3">
            <a:avLst>
              <a:gd name="adj1" fmla="val 50000"/>
            </a:avLst>
          </a:prstGeom>
          <a:ln>
            <a:solidFill>
              <a:schemeClr val="accent6"/>
            </a:solidFill>
            <a:prstDash val="sysDash"/>
            <a:tailEnd type="triangle"/>
          </a:ln>
          <a:effectLst/>
        </p:spPr>
        <p:style>
          <a:lnRef idx="2">
            <a:schemeClr val="accent1"/>
          </a:lnRef>
          <a:fillRef idx="0">
            <a:schemeClr val="accent1"/>
          </a:fillRef>
          <a:effectRef idx="1">
            <a:schemeClr val="accent1"/>
          </a:effectRef>
          <a:fontRef idx="minor">
            <a:schemeClr val="tx1"/>
          </a:fontRef>
        </p:style>
      </p:cxnSp>
      <p:cxnSp>
        <p:nvCxnSpPr>
          <p:cNvPr id="56" name="Elbow Connector 55">
            <a:extLst>
              <a:ext uri="{FF2B5EF4-FFF2-40B4-BE49-F238E27FC236}">
                <a16:creationId xmlns:a16="http://schemas.microsoft.com/office/drawing/2014/main" id="{99AC9271-9F10-6C4B-8A9C-6CBAB0220E1D}"/>
              </a:ext>
            </a:extLst>
          </p:cNvPr>
          <p:cNvCxnSpPr>
            <a:cxnSpLocks/>
            <a:stCxn id="16" idx="0"/>
            <a:endCxn id="7" idx="1"/>
          </p:cNvCxnSpPr>
          <p:nvPr/>
        </p:nvCxnSpPr>
        <p:spPr>
          <a:xfrm rot="16200000" flipH="1">
            <a:off x="6036007" y="1458401"/>
            <a:ext cx="231846" cy="1710818"/>
          </a:xfrm>
          <a:prstGeom prst="bentConnector4">
            <a:avLst>
              <a:gd name="adj1" fmla="val -98600"/>
              <a:gd name="adj2" fmla="val 53588"/>
            </a:avLst>
          </a:prstGeom>
          <a:ln w="12700">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57" name="Elbow Connector 56">
            <a:extLst>
              <a:ext uri="{FF2B5EF4-FFF2-40B4-BE49-F238E27FC236}">
                <a16:creationId xmlns:a16="http://schemas.microsoft.com/office/drawing/2014/main" id="{26EEF187-6197-7F4E-B702-E27C9BAD315F}"/>
              </a:ext>
            </a:extLst>
          </p:cNvPr>
          <p:cNvCxnSpPr>
            <a:cxnSpLocks/>
            <a:stCxn id="7" idx="2"/>
            <a:endCxn id="25" idx="0"/>
          </p:cNvCxnSpPr>
          <p:nvPr/>
        </p:nvCxnSpPr>
        <p:spPr>
          <a:xfrm rot="5400000">
            <a:off x="5183101" y="2741949"/>
            <a:ext cx="2007368" cy="2820940"/>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64" name="Elbow Connector 63">
            <a:extLst>
              <a:ext uri="{FF2B5EF4-FFF2-40B4-BE49-F238E27FC236}">
                <a16:creationId xmlns:a16="http://schemas.microsoft.com/office/drawing/2014/main" id="{EF4ACCC9-60A5-B943-9794-AC6610EF72F4}"/>
              </a:ext>
            </a:extLst>
          </p:cNvPr>
          <p:cNvCxnSpPr>
            <a:cxnSpLocks/>
            <a:stCxn id="6" idx="2"/>
            <a:endCxn id="26" idx="0"/>
          </p:cNvCxnSpPr>
          <p:nvPr/>
        </p:nvCxnSpPr>
        <p:spPr>
          <a:xfrm rot="5400000">
            <a:off x="6022018" y="2130825"/>
            <a:ext cx="2025135" cy="4025416"/>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72" name="Elbow Connector 71">
            <a:extLst>
              <a:ext uri="{FF2B5EF4-FFF2-40B4-BE49-F238E27FC236}">
                <a16:creationId xmlns:a16="http://schemas.microsoft.com/office/drawing/2014/main" id="{15464D25-B287-7A42-A6E8-14EBCC744537}"/>
              </a:ext>
            </a:extLst>
          </p:cNvPr>
          <p:cNvCxnSpPr>
            <a:cxnSpLocks/>
            <a:stCxn id="78" idx="3"/>
            <a:endCxn id="6" idx="2"/>
          </p:cNvCxnSpPr>
          <p:nvPr/>
        </p:nvCxnSpPr>
        <p:spPr>
          <a:xfrm flipV="1">
            <a:off x="5141217" y="3130967"/>
            <a:ext cx="3906076" cy="383509"/>
          </a:xfrm>
          <a:prstGeom prst="bentConnector2">
            <a:avLst/>
          </a:prstGeom>
          <a:ln w="12700">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74" name="Rounded Rectangle 73">
            <a:extLst>
              <a:ext uri="{FF2B5EF4-FFF2-40B4-BE49-F238E27FC236}">
                <a16:creationId xmlns:a16="http://schemas.microsoft.com/office/drawing/2014/main" id="{2AF8B9F9-7146-8E43-B2A3-33E08C50EB05}"/>
              </a:ext>
            </a:extLst>
          </p:cNvPr>
          <p:cNvSpPr/>
          <p:nvPr/>
        </p:nvSpPr>
        <p:spPr bwMode="auto">
          <a:xfrm>
            <a:off x="3916858" y="3148720"/>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0</a:t>
            </a:r>
            <a:endParaRPr lang="en-US" sz="667">
              <a:solidFill>
                <a:prstClr val="white"/>
              </a:solidFill>
              <a:latin typeface="Arial"/>
            </a:endParaRPr>
          </a:p>
        </p:txBody>
      </p:sp>
      <p:sp>
        <p:nvSpPr>
          <p:cNvPr id="75" name="Rounded Rectangle 74">
            <a:extLst>
              <a:ext uri="{FF2B5EF4-FFF2-40B4-BE49-F238E27FC236}">
                <a16:creationId xmlns:a16="http://schemas.microsoft.com/office/drawing/2014/main" id="{BD6C041C-D973-3049-95E4-5214C61E53DA}"/>
              </a:ext>
            </a:extLst>
          </p:cNvPr>
          <p:cNvSpPr/>
          <p:nvPr/>
        </p:nvSpPr>
        <p:spPr bwMode="auto">
          <a:xfrm>
            <a:off x="4160696" y="3148720"/>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1</a:t>
            </a:r>
            <a:endParaRPr lang="en-US" sz="667">
              <a:solidFill>
                <a:prstClr val="white"/>
              </a:solidFill>
              <a:latin typeface="Arial"/>
            </a:endParaRPr>
          </a:p>
        </p:txBody>
      </p:sp>
      <p:sp>
        <p:nvSpPr>
          <p:cNvPr id="76" name="Rounded Rectangle 75">
            <a:extLst>
              <a:ext uri="{FF2B5EF4-FFF2-40B4-BE49-F238E27FC236}">
                <a16:creationId xmlns:a16="http://schemas.microsoft.com/office/drawing/2014/main" id="{0D3CCC65-403B-F34D-AC88-3FF8B7DA97E6}"/>
              </a:ext>
            </a:extLst>
          </p:cNvPr>
          <p:cNvSpPr/>
          <p:nvPr/>
        </p:nvSpPr>
        <p:spPr bwMode="auto">
          <a:xfrm>
            <a:off x="4406257" y="3148720"/>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2</a:t>
            </a:r>
            <a:endParaRPr lang="en-US" sz="667">
              <a:solidFill>
                <a:prstClr val="white"/>
              </a:solidFill>
              <a:latin typeface="Arial"/>
            </a:endParaRPr>
          </a:p>
        </p:txBody>
      </p:sp>
      <p:sp>
        <p:nvSpPr>
          <p:cNvPr id="77" name="Rounded Rectangle 76">
            <a:extLst>
              <a:ext uri="{FF2B5EF4-FFF2-40B4-BE49-F238E27FC236}">
                <a16:creationId xmlns:a16="http://schemas.microsoft.com/office/drawing/2014/main" id="{41E80DA7-0AF8-CE48-9BFB-644A96C078B5}"/>
              </a:ext>
            </a:extLst>
          </p:cNvPr>
          <p:cNvSpPr/>
          <p:nvPr/>
        </p:nvSpPr>
        <p:spPr bwMode="auto">
          <a:xfrm>
            <a:off x="4650094" y="3148720"/>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3</a:t>
            </a:r>
            <a:endParaRPr lang="en-US" sz="667">
              <a:solidFill>
                <a:prstClr val="white"/>
              </a:solidFill>
              <a:latin typeface="Arial"/>
            </a:endParaRPr>
          </a:p>
        </p:txBody>
      </p:sp>
      <p:sp>
        <p:nvSpPr>
          <p:cNvPr id="78" name="Rounded Rectangle 77">
            <a:extLst>
              <a:ext uri="{FF2B5EF4-FFF2-40B4-BE49-F238E27FC236}">
                <a16:creationId xmlns:a16="http://schemas.microsoft.com/office/drawing/2014/main" id="{25188E53-ED46-014A-A486-AEB6D7748163}"/>
              </a:ext>
            </a:extLst>
          </p:cNvPr>
          <p:cNvSpPr/>
          <p:nvPr/>
        </p:nvSpPr>
        <p:spPr bwMode="auto">
          <a:xfrm>
            <a:off x="4895656" y="3148720"/>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4</a:t>
            </a:r>
            <a:endParaRPr lang="en-US" sz="667">
              <a:solidFill>
                <a:prstClr val="white"/>
              </a:solidFill>
              <a:latin typeface="Arial"/>
            </a:endParaRPr>
          </a:p>
        </p:txBody>
      </p:sp>
      <p:cxnSp>
        <p:nvCxnSpPr>
          <p:cNvPr id="97" name="Elbow Connector 96">
            <a:extLst>
              <a:ext uri="{FF2B5EF4-FFF2-40B4-BE49-F238E27FC236}">
                <a16:creationId xmlns:a16="http://schemas.microsoft.com/office/drawing/2014/main" id="{6823B5B3-4802-9E4B-84B1-07BC111B903E}"/>
              </a:ext>
            </a:extLst>
          </p:cNvPr>
          <p:cNvCxnSpPr>
            <a:cxnSpLocks/>
            <a:stCxn id="22" idx="1"/>
            <a:endCxn id="47" idx="2"/>
          </p:cNvCxnSpPr>
          <p:nvPr/>
        </p:nvCxnSpPr>
        <p:spPr>
          <a:xfrm rot="10800000">
            <a:off x="2521519" y="5007855"/>
            <a:ext cx="1398779" cy="514003"/>
          </a:xfrm>
          <a:prstGeom prst="bentConnector2">
            <a:avLst/>
          </a:prstGeom>
          <a:ln>
            <a:solidFill>
              <a:schemeClr val="accent6"/>
            </a:solidFill>
            <a:prstDash val="sysDash"/>
            <a:tailEnd type="triangle"/>
          </a:ln>
          <a:effectLst/>
        </p:spPr>
        <p:style>
          <a:lnRef idx="2">
            <a:schemeClr val="accent1"/>
          </a:lnRef>
          <a:fillRef idx="0">
            <a:schemeClr val="accent1"/>
          </a:fillRef>
          <a:effectRef idx="1">
            <a:schemeClr val="accent1"/>
          </a:effectRef>
          <a:fontRef idx="minor">
            <a:schemeClr val="tx1"/>
          </a:fontRef>
        </p:style>
      </p:cxnSp>
      <p:cxnSp>
        <p:nvCxnSpPr>
          <p:cNvPr id="100" name="Elbow Connector 99">
            <a:extLst>
              <a:ext uri="{FF2B5EF4-FFF2-40B4-BE49-F238E27FC236}">
                <a16:creationId xmlns:a16="http://schemas.microsoft.com/office/drawing/2014/main" id="{F86D8F45-3BF9-AC45-9B9A-BFC18C926A7E}"/>
              </a:ext>
            </a:extLst>
          </p:cNvPr>
          <p:cNvCxnSpPr>
            <a:cxnSpLocks/>
            <a:endCxn id="74" idx="1"/>
          </p:cNvCxnSpPr>
          <p:nvPr/>
        </p:nvCxnSpPr>
        <p:spPr>
          <a:xfrm flipV="1">
            <a:off x="3202804" y="3514477"/>
            <a:ext cx="714053" cy="28793"/>
          </a:xfrm>
          <a:prstGeom prst="bentConnector3">
            <a:avLst>
              <a:gd name="adj1" fmla="val 50000"/>
            </a:avLst>
          </a:prstGeom>
          <a:ln>
            <a:solidFill>
              <a:schemeClr val="accent6"/>
            </a:solidFill>
            <a:prstDash val="sysDash"/>
            <a:tailEnd type="triangle"/>
          </a:ln>
          <a:effectLst/>
        </p:spPr>
        <p:style>
          <a:lnRef idx="2">
            <a:schemeClr val="accent1"/>
          </a:lnRef>
          <a:fillRef idx="0">
            <a:schemeClr val="accent1"/>
          </a:fillRef>
          <a:effectRef idx="1">
            <a:schemeClr val="accent1"/>
          </a:effectRef>
          <a:fontRef idx="minor">
            <a:schemeClr val="tx1"/>
          </a:fontRef>
        </p:style>
      </p:cxnSp>
      <p:sp>
        <p:nvSpPr>
          <p:cNvPr id="51" name="TextBox 50">
            <a:extLst>
              <a:ext uri="{FF2B5EF4-FFF2-40B4-BE49-F238E27FC236}">
                <a16:creationId xmlns:a16="http://schemas.microsoft.com/office/drawing/2014/main" id="{B8AD94F3-A5E6-BB46-B2C2-44A54FCDAF03}"/>
              </a:ext>
            </a:extLst>
          </p:cNvPr>
          <p:cNvSpPr txBox="1"/>
          <p:nvPr/>
        </p:nvSpPr>
        <p:spPr>
          <a:xfrm>
            <a:off x="3880964" y="2906088"/>
            <a:ext cx="1598515" cy="300210"/>
          </a:xfrm>
          <a:prstGeom prst="rect">
            <a:avLst/>
          </a:prstGeom>
          <a:noFill/>
        </p:spPr>
        <p:txBody>
          <a:bodyPr wrap="none" rtlCol="0">
            <a:spAutoFit/>
          </a:bodyPr>
          <a:lstStyle/>
          <a:p>
            <a:pPr defTabSz="914377" eaLnBrk="1" fontAlgn="auto" hangingPunct="1">
              <a:spcBef>
                <a:spcPts val="0"/>
              </a:spcBef>
              <a:spcAft>
                <a:spcPts val="0"/>
              </a:spcAft>
              <a:defRPr/>
            </a:pPr>
            <a:r>
              <a:rPr lang="en-US" sz="1351">
                <a:solidFill>
                  <a:srgbClr val="4178BE">
                    <a:lumMod val="25000"/>
                  </a:srgbClr>
                </a:solidFill>
                <a:latin typeface="Arial"/>
                <a:cs typeface="+mn-cs"/>
              </a:rPr>
              <a:t>Reefer commands</a:t>
            </a:r>
          </a:p>
        </p:txBody>
      </p:sp>
      <p:sp>
        <p:nvSpPr>
          <p:cNvPr id="42" name="Rectangle 41">
            <a:extLst>
              <a:ext uri="{FF2B5EF4-FFF2-40B4-BE49-F238E27FC236}">
                <a16:creationId xmlns:a16="http://schemas.microsoft.com/office/drawing/2014/main" id="{851CC15B-4B2A-9C42-B76B-278A16AED9E3}"/>
              </a:ext>
            </a:extLst>
          </p:cNvPr>
          <p:cNvSpPr/>
          <p:nvPr/>
        </p:nvSpPr>
        <p:spPr>
          <a:xfrm>
            <a:off x="10035748" y="1727228"/>
            <a:ext cx="1179832" cy="1438000"/>
          </a:xfrm>
          <a:prstGeom prst="rect">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defRPr/>
            </a:pPr>
            <a:r>
              <a:rPr lang="en-US" sz="1200">
                <a:solidFill>
                  <a:prstClr val="white"/>
                </a:solidFill>
                <a:latin typeface="Arial"/>
              </a:rPr>
              <a:t>Invoice MS</a:t>
            </a:r>
          </a:p>
        </p:txBody>
      </p:sp>
      <p:sp>
        <p:nvSpPr>
          <p:cNvPr id="43" name="Rounded Rectangle 42">
            <a:extLst>
              <a:ext uri="{FF2B5EF4-FFF2-40B4-BE49-F238E27FC236}">
                <a16:creationId xmlns:a16="http://schemas.microsoft.com/office/drawing/2014/main" id="{11FF6BBA-8161-D947-A26A-2330416A1A7C}"/>
              </a:ext>
            </a:extLst>
          </p:cNvPr>
          <p:cNvSpPr/>
          <p:nvPr/>
        </p:nvSpPr>
        <p:spPr bwMode="auto">
          <a:xfrm>
            <a:off x="3923868" y="4304849"/>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0</a:t>
            </a:r>
            <a:endParaRPr lang="en-US" sz="667">
              <a:solidFill>
                <a:prstClr val="white"/>
              </a:solidFill>
              <a:latin typeface="Arial"/>
            </a:endParaRPr>
          </a:p>
        </p:txBody>
      </p:sp>
      <p:sp>
        <p:nvSpPr>
          <p:cNvPr id="45" name="Rounded Rectangle 44">
            <a:extLst>
              <a:ext uri="{FF2B5EF4-FFF2-40B4-BE49-F238E27FC236}">
                <a16:creationId xmlns:a16="http://schemas.microsoft.com/office/drawing/2014/main" id="{4DC7F145-FFAB-6640-B1B7-6051F0A2ED73}"/>
              </a:ext>
            </a:extLst>
          </p:cNvPr>
          <p:cNvSpPr/>
          <p:nvPr/>
        </p:nvSpPr>
        <p:spPr bwMode="auto">
          <a:xfrm>
            <a:off x="4167705" y="4304849"/>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1</a:t>
            </a:r>
            <a:endParaRPr lang="en-US" sz="667">
              <a:solidFill>
                <a:prstClr val="white"/>
              </a:solidFill>
              <a:latin typeface="Arial"/>
            </a:endParaRPr>
          </a:p>
        </p:txBody>
      </p:sp>
      <p:sp>
        <p:nvSpPr>
          <p:cNvPr id="46" name="Rounded Rectangle 45">
            <a:extLst>
              <a:ext uri="{FF2B5EF4-FFF2-40B4-BE49-F238E27FC236}">
                <a16:creationId xmlns:a16="http://schemas.microsoft.com/office/drawing/2014/main" id="{5B775445-6389-5540-8816-B37D8A9C8F8C}"/>
              </a:ext>
            </a:extLst>
          </p:cNvPr>
          <p:cNvSpPr/>
          <p:nvPr/>
        </p:nvSpPr>
        <p:spPr bwMode="auto">
          <a:xfrm>
            <a:off x="4413266" y="4304849"/>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2</a:t>
            </a:r>
            <a:endParaRPr lang="en-US" sz="667">
              <a:solidFill>
                <a:prstClr val="white"/>
              </a:solidFill>
              <a:latin typeface="Arial"/>
            </a:endParaRPr>
          </a:p>
        </p:txBody>
      </p:sp>
      <p:sp>
        <p:nvSpPr>
          <p:cNvPr id="52" name="TextBox 51">
            <a:extLst>
              <a:ext uri="{FF2B5EF4-FFF2-40B4-BE49-F238E27FC236}">
                <a16:creationId xmlns:a16="http://schemas.microsoft.com/office/drawing/2014/main" id="{C18A98C9-020E-FF4A-A32E-5B7B06BB7494}"/>
              </a:ext>
            </a:extLst>
          </p:cNvPr>
          <p:cNvSpPr txBox="1"/>
          <p:nvPr/>
        </p:nvSpPr>
        <p:spPr>
          <a:xfrm>
            <a:off x="3879430" y="4008397"/>
            <a:ext cx="1627369" cy="300210"/>
          </a:xfrm>
          <a:prstGeom prst="rect">
            <a:avLst/>
          </a:prstGeom>
          <a:noFill/>
        </p:spPr>
        <p:txBody>
          <a:bodyPr wrap="none" rtlCol="0">
            <a:spAutoFit/>
          </a:bodyPr>
          <a:lstStyle/>
          <a:p>
            <a:pPr defTabSz="914377" eaLnBrk="1" fontAlgn="auto" hangingPunct="1">
              <a:spcBef>
                <a:spcPts val="0"/>
              </a:spcBef>
              <a:spcAft>
                <a:spcPts val="0"/>
              </a:spcAft>
              <a:defRPr/>
            </a:pPr>
            <a:r>
              <a:rPr lang="en-US" sz="1351">
                <a:solidFill>
                  <a:srgbClr val="4178BE">
                    <a:lumMod val="25000"/>
                  </a:srgbClr>
                </a:solidFill>
                <a:latin typeface="Arial"/>
                <a:cs typeface="+mn-cs"/>
              </a:rPr>
              <a:t>Invoice commands</a:t>
            </a:r>
          </a:p>
        </p:txBody>
      </p:sp>
      <p:cxnSp>
        <p:nvCxnSpPr>
          <p:cNvPr id="54" name="Elbow Connector 53">
            <a:extLst>
              <a:ext uri="{FF2B5EF4-FFF2-40B4-BE49-F238E27FC236}">
                <a16:creationId xmlns:a16="http://schemas.microsoft.com/office/drawing/2014/main" id="{15BEED0E-BEF0-0241-B41F-1C1EEA39C582}"/>
              </a:ext>
            </a:extLst>
          </p:cNvPr>
          <p:cNvCxnSpPr>
            <a:cxnSpLocks/>
            <a:stCxn id="46" idx="3"/>
            <a:endCxn id="42" idx="2"/>
          </p:cNvCxnSpPr>
          <p:nvPr/>
        </p:nvCxnSpPr>
        <p:spPr>
          <a:xfrm flipV="1">
            <a:off x="4658827" y="3165229"/>
            <a:ext cx="5966837" cy="1505377"/>
          </a:xfrm>
          <a:prstGeom prst="bentConnector2">
            <a:avLst/>
          </a:prstGeom>
          <a:ln w="12700">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58" name="Elbow Connector 57">
            <a:extLst>
              <a:ext uri="{FF2B5EF4-FFF2-40B4-BE49-F238E27FC236}">
                <a16:creationId xmlns:a16="http://schemas.microsoft.com/office/drawing/2014/main" id="{548C47B7-9D12-7E4A-9AF7-B3248B353F52}"/>
              </a:ext>
            </a:extLst>
          </p:cNvPr>
          <p:cNvCxnSpPr>
            <a:cxnSpLocks/>
            <a:stCxn id="42" idx="2"/>
            <a:endCxn id="27" idx="0"/>
          </p:cNvCxnSpPr>
          <p:nvPr/>
        </p:nvCxnSpPr>
        <p:spPr>
          <a:xfrm rot="5400000">
            <a:off x="6952854" y="1483290"/>
            <a:ext cx="1990873" cy="5354749"/>
          </a:xfrm>
          <a:prstGeom prst="bentConnector3">
            <a:avLst>
              <a:gd name="adj1" fmla="val 64078"/>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48" name="Elbow Connector 47">
            <a:extLst>
              <a:ext uri="{FF2B5EF4-FFF2-40B4-BE49-F238E27FC236}">
                <a16:creationId xmlns:a16="http://schemas.microsoft.com/office/drawing/2014/main" id="{0DF6327C-C8A4-6948-94A6-CC10D64E49E8}"/>
              </a:ext>
            </a:extLst>
          </p:cNvPr>
          <p:cNvCxnSpPr>
            <a:cxnSpLocks/>
            <a:stCxn id="47" idx="3"/>
            <a:endCxn id="43" idx="1"/>
          </p:cNvCxnSpPr>
          <p:nvPr/>
        </p:nvCxnSpPr>
        <p:spPr>
          <a:xfrm>
            <a:off x="3202805" y="3751357"/>
            <a:ext cx="721063" cy="919248"/>
          </a:xfrm>
          <a:prstGeom prst="bentConnector3">
            <a:avLst>
              <a:gd name="adj1" fmla="val 50000"/>
            </a:avLst>
          </a:prstGeom>
          <a:ln>
            <a:solidFill>
              <a:schemeClr val="accent6"/>
            </a:solidFill>
            <a:prstDash val="sysDash"/>
            <a:tailEnd type="triangle"/>
          </a:ln>
          <a:effectLst/>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6F7C97B9-5063-2142-B6AE-C018EA52555E}"/>
              </a:ext>
            </a:extLst>
          </p:cNvPr>
          <p:cNvSpPr txBox="1"/>
          <p:nvPr/>
        </p:nvSpPr>
        <p:spPr>
          <a:xfrm>
            <a:off x="1877810" y="2298034"/>
            <a:ext cx="1191352" cy="297454"/>
          </a:xfrm>
          <a:prstGeom prst="rect">
            <a:avLst/>
          </a:prstGeom>
          <a:solidFill>
            <a:schemeClr val="bg1"/>
          </a:solidFill>
        </p:spPr>
        <p:txBody>
          <a:bodyPr wrap="none" rtlCol="0">
            <a:spAutoFit/>
          </a:bodyPr>
          <a:lstStyle/>
          <a:p>
            <a:pPr defTabSz="914377" eaLnBrk="1" fontAlgn="auto" hangingPunct="1">
              <a:spcBef>
                <a:spcPts val="0"/>
              </a:spcBef>
              <a:spcAft>
                <a:spcPts val="0"/>
              </a:spcAft>
            </a:pPr>
            <a:r>
              <a:rPr lang="en-US" sz="1333">
                <a:solidFill>
                  <a:prstClr val="black"/>
                </a:solidFill>
                <a:latin typeface="Arial"/>
                <a:cs typeface="+mn-cs"/>
              </a:rPr>
              <a:t>startSagaAPI</a:t>
            </a:r>
          </a:p>
        </p:txBody>
      </p:sp>
      <p:sp>
        <p:nvSpPr>
          <p:cNvPr id="55" name="Can 54">
            <a:extLst>
              <a:ext uri="{FF2B5EF4-FFF2-40B4-BE49-F238E27FC236}">
                <a16:creationId xmlns:a16="http://schemas.microsoft.com/office/drawing/2014/main" id="{A304A719-8383-C348-9CB2-685CDCF0C3DD}"/>
              </a:ext>
            </a:extLst>
          </p:cNvPr>
          <p:cNvSpPr/>
          <p:nvPr/>
        </p:nvSpPr>
        <p:spPr>
          <a:xfrm>
            <a:off x="459018" y="5131417"/>
            <a:ext cx="650254" cy="713464"/>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endParaRPr lang="en-US" sz="1351">
              <a:solidFill>
                <a:prstClr val="white"/>
              </a:solidFill>
              <a:latin typeface="Arial"/>
            </a:endParaRPr>
          </a:p>
        </p:txBody>
      </p:sp>
    </p:spTree>
    <p:extLst>
      <p:ext uri="{BB962C8B-B14F-4D97-AF65-F5344CB8AC3E}">
        <p14:creationId xmlns:p14="http://schemas.microsoft.com/office/powerpoint/2010/main" val="26022116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B1849E-D0AD-1444-84C5-E41E164EACD8}"/>
              </a:ext>
            </a:extLst>
          </p:cNvPr>
          <p:cNvSpPr>
            <a:spLocks noGrp="1"/>
          </p:cNvSpPr>
          <p:nvPr>
            <p:ph type="title"/>
          </p:nvPr>
        </p:nvSpPr>
        <p:spPr/>
        <p:txBody>
          <a:bodyPr/>
          <a:lstStyle/>
          <a:p>
            <a:r>
              <a:rPr lang="en-US"/>
              <a:t>Reprocessing and dead letter</a:t>
            </a:r>
          </a:p>
        </p:txBody>
      </p:sp>
      <p:sp>
        <p:nvSpPr>
          <p:cNvPr id="4" name="Slide Number Placeholder 3">
            <a:extLst>
              <a:ext uri="{FF2B5EF4-FFF2-40B4-BE49-F238E27FC236}">
                <a16:creationId xmlns:a16="http://schemas.microsoft.com/office/drawing/2014/main" id="{59935617-A158-1C45-A87D-951F9495235C}"/>
              </a:ext>
            </a:extLst>
          </p:cNvPr>
          <p:cNvSpPr>
            <a:spLocks noGrp="1"/>
          </p:cNvSpPr>
          <p:nvPr>
            <p:ph type="sldNum" sz="quarter" idx="12"/>
          </p:nvPr>
        </p:nvSpPr>
        <p:spPr/>
        <p:txBody>
          <a:bodyPr/>
          <a:lstStyle/>
          <a:p>
            <a:fld id="{E9549862-13E2-C34D-815E-8545BD36FC59}" type="slidenum">
              <a:rPr lang="en-US" smtClean="0">
                <a:solidFill>
                  <a:srgbClr val="6D7777"/>
                </a:solidFill>
              </a:rPr>
              <a:pPr/>
              <a:t>25</a:t>
            </a:fld>
            <a:endParaRPr lang="en-US">
              <a:solidFill>
                <a:srgbClr val="6D7777"/>
              </a:solidFill>
            </a:endParaRPr>
          </a:p>
        </p:txBody>
      </p:sp>
      <p:sp>
        <p:nvSpPr>
          <p:cNvPr id="5" name="Rectangle 4">
            <a:extLst>
              <a:ext uri="{FF2B5EF4-FFF2-40B4-BE49-F238E27FC236}">
                <a16:creationId xmlns:a16="http://schemas.microsoft.com/office/drawing/2014/main" id="{3BE2414D-2A46-1B4F-B5A4-BC5F8A5B3453}"/>
              </a:ext>
            </a:extLst>
          </p:cNvPr>
          <p:cNvSpPr/>
          <p:nvPr/>
        </p:nvSpPr>
        <p:spPr>
          <a:xfrm>
            <a:off x="1820238" y="1923244"/>
            <a:ext cx="2320735" cy="745766"/>
          </a:xfrm>
          <a:prstGeom prst="rect">
            <a:avLst/>
          </a:prstGeom>
          <a:solidFill>
            <a:schemeClr val="bg2">
              <a:lumMod val="40000"/>
              <a:lumOff val="6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b="1">
                <a:solidFill>
                  <a:srgbClr val="7030A0"/>
                </a:solidFill>
              </a:rPr>
              <a:t>Reefer Management MS</a:t>
            </a:r>
          </a:p>
        </p:txBody>
      </p:sp>
      <p:sp>
        <p:nvSpPr>
          <p:cNvPr id="7" name="Rounded Rectangle 6">
            <a:extLst>
              <a:ext uri="{FF2B5EF4-FFF2-40B4-BE49-F238E27FC236}">
                <a16:creationId xmlns:a16="http://schemas.microsoft.com/office/drawing/2014/main" id="{71B283CA-0332-5F4E-BC0B-A3099638B45C}"/>
              </a:ext>
            </a:extLst>
          </p:cNvPr>
          <p:cNvSpPr/>
          <p:nvPr/>
        </p:nvSpPr>
        <p:spPr bwMode="auto">
          <a:xfrm>
            <a:off x="964222" y="445106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0</a:t>
            </a:r>
            <a:endParaRPr lang="en-US" sz="667">
              <a:solidFill>
                <a:schemeClr val="bg1"/>
              </a:solidFill>
            </a:endParaRPr>
          </a:p>
        </p:txBody>
      </p:sp>
      <p:sp>
        <p:nvSpPr>
          <p:cNvPr id="8" name="Rounded Rectangle 7">
            <a:extLst>
              <a:ext uri="{FF2B5EF4-FFF2-40B4-BE49-F238E27FC236}">
                <a16:creationId xmlns:a16="http://schemas.microsoft.com/office/drawing/2014/main" id="{1EE89CDA-D967-DB4A-B9DE-CB3EC042F82A}"/>
              </a:ext>
            </a:extLst>
          </p:cNvPr>
          <p:cNvSpPr/>
          <p:nvPr/>
        </p:nvSpPr>
        <p:spPr bwMode="auto">
          <a:xfrm>
            <a:off x="1208059" y="445106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1</a:t>
            </a:r>
            <a:endParaRPr lang="en-US" sz="667">
              <a:solidFill>
                <a:schemeClr val="bg1"/>
              </a:solidFill>
            </a:endParaRPr>
          </a:p>
        </p:txBody>
      </p:sp>
      <p:sp>
        <p:nvSpPr>
          <p:cNvPr id="9" name="Rounded Rectangle 8">
            <a:extLst>
              <a:ext uri="{FF2B5EF4-FFF2-40B4-BE49-F238E27FC236}">
                <a16:creationId xmlns:a16="http://schemas.microsoft.com/office/drawing/2014/main" id="{62275626-4066-8E49-930B-6C64FE42C16A}"/>
              </a:ext>
            </a:extLst>
          </p:cNvPr>
          <p:cNvSpPr/>
          <p:nvPr/>
        </p:nvSpPr>
        <p:spPr bwMode="auto">
          <a:xfrm>
            <a:off x="1453621" y="445106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2</a:t>
            </a:r>
            <a:endParaRPr lang="en-US" sz="667">
              <a:solidFill>
                <a:schemeClr val="bg1"/>
              </a:solidFill>
            </a:endParaRPr>
          </a:p>
        </p:txBody>
      </p:sp>
      <p:sp>
        <p:nvSpPr>
          <p:cNvPr id="10" name="Rounded Rectangle 9">
            <a:extLst>
              <a:ext uri="{FF2B5EF4-FFF2-40B4-BE49-F238E27FC236}">
                <a16:creationId xmlns:a16="http://schemas.microsoft.com/office/drawing/2014/main" id="{C7F0F42A-DEFE-834C-80C2-5B1D66572E4F}"/>
              </a:ext>
            </a:extLst>
          </p:cNvPr>
          <p:cNvSpPr/>
          <p:nvPr/>
        </p:nvSpPr>
        <p:spPr bwMode="auto">
          <a:xfrm>
            <a:off x="1697458" y="445106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3</a:t>
            </a:r>
            <a:endParaRPr lang="en-US" sz="667">
              <a:solidFill>
                <a:schemeClr val="bg1"/>
              </a:solidFill>
            </a:endParaRPr>
          </a:p>
        </p:txBody>
      </p:sp>
      <p:sp>
        <p:nvSpPr>
          <p:cNvPr id="11" name="Rounded Rectangle 10">
            <a:extLst>
              <a:ext uri="{FF2B5EF4-FFF2-40B4-BE49-F238E27FC236}">
                <a16:creationId xmlns:a16="http://schemas.microsoft.com/office/drawing/2014/main" id="{1EF438F9-ABC6-B14D-995A-DADDEE413699}"/>
              </a:ext>
            </a:extLst>
          </p:cNvPr>
          <p:cNvSpPr/>
          <p:nvPr/>
        </p:nvSpPr>
        <p:spPr bwMode="auto">
          <a:xfrm>
            <a:off x="1943019" y="445106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4</a:t>
            </a:r>
            <a:endParaRPr lang="en-US" sz="667">
              <a:solidFill>
                <a:schemeClr val="bg1"/>
              </a:solidFill>
            </a:endParaRPr>
          </a:p>
        </p:txBody>
      </p:sp>
      <p:sp>
        <p:nvSpPr>
          <p:cNvPr id="15" name="AutoShape 4">
            <a:extLst>
              <a:ext uri="{FF2B5EF4-FFF2-40B4-BE49-F238E27FC236}">
                <a16:creationId xmlns:a16="http://schemas.microsoft.com/office/drawing/2014/main" id="{9522776D-A452-F94B-A23F-15ACFA5A82FF}"/>
              </a:ext>
            </a:extLst>
          </p:cNvPr>
          <p:cNvSpPr>
            <a:spLocks noChangeArrowheads="1"/>
          </p:cNvSpPr>
          <p:nvPr/>
        </p:nvSpPr>
        <p:spPr bwMode="auto">
          <a:xfrm>
            <a:off x="782358" y="4135550"/>
            <a:ext cx="9466623" cy="1513179"/>
          </a:xfrm>
          <a:prstGeom prst="roundRect">
            <a:avLst>
              <a:gd name="adj" fmla="val 7117"/>
            </a:avLst>
          </a:prstGeom>
          <a:noFill/>
          <a:ln w="12700">
            <a:solidFill>
              <a:schemeClr val="tx2">
                <a:lumMod val="50000"/>
              </a:schemeClr>
            </a:solidFill>
            <a:prstDash val="dash"/>
            <a:round/>
            <a:headEnd/>
            <a:tailEnd/>
          </a:ln>
        </p:spPr>
        <p:txBody>
          <a:bodyPr lIns="0" tIns="0" rIns="0" bIns="0" anchor="b" anchorCtr="1"/>
          <a:lstStyle/>
          <a:p>
            <a:pPr algn="ctr"/>
            <a:endParaRPr lang="en-US" sz="1333"/>
          </a:p>
        </p:txBody>
      </p:sp>
      <p:pic>
        <p:nvPicPr>
          <p:cNvPr id="16" name="Picture 15">
            <a:extLst>
              <a:ext uri="{FF2B5EF4-FFF2-40B4-BE49-F238E27FC236}">
                <a16:creationId xmlns:a16="http://schemas.microsoft.com/office/drawing/2014/main" id="{A1D91559-59B9-AB40-B452-70CD62EBDB2C}"/>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778880" y="5220660"/>
            <a:ext cx="959343" cy="504270"/>
          </a:xfrm>
          <a:prstGeom prst="rect">
            <a:avLst/>
          </a:prstGeom>
        </p:spPr>
      </p:pic>
      <p:sp>
        <p:nvSpPr>
          <p:cNvPr id="17" name="TextBox 16">
            <a:extLst>
              <a:ext uri="{FF2B5EF4-FFF2-40B4-BE49-F238E27FC236}">
                <a16:creationId xmlns:a16="http://schemas.microsoft.com/office/drawing/2014/main" id="{78458638-365D-D540-B75D-AAF670553528}"/>
              </a:ext>
            </a:extLst>
          </p:cNvPr>
          <p:cNvSpPr txBox="1"/>
          <p:nvPr/>
        </p:nvSpPr>
        <p:spPr>
          <a:xfrm>
            <a:off x="888833" y="4135550"/>
            <a:ext cx="838691" cy="369332"/>
          </a:xfrm>
          <a:prstGeom prst="rect">
            <a:avLst/>
          </a:prstGeom>
          <a:noFill/>
        </p:spPr>
        <p:txBody>
          <a:bodyPr wrap="none" rtlCol="0">
            <a:spAutoFit/>
          </a:bodyPr>
          <a:lstStyle/>
          <a:p>
            <a:r>
              <a:rPr lang="en-US">
                <a:solidFill>
                  <a:schemeClr val="accent1">
                    <a:lumMod val="25000"/>
                  </a:schemeClr>
                </a:solidFill>
              </a:rPr>
              <a:t>orders</a:t>
            </a:r>
          </a:p>
        </p:txBody>
      </p:sp>
      <p:sp>
        <p:nvSpPr>
          <p:cNvPr id="18" name="Rounded Rectangle 17">
            <a:extLst>
              <a:ext uri="{FF2B5EF4-FFF2-40B4-BE49-F238E27FC236}">
                <a16:creationId xmlns:a16="http://schemas.microsoft.com/office/drawing/2014/main" id="{AB81EDCF-501C-3245-AAD0-F9E66E864150}"/>
              </a:ext>
            </a:extLst>
          </p:cNvPr>
          <p:cNvSpPr/>
          <p:nvPr/>
        </p:nvSpPr>
        <p:spPr bwMode="auto">
          <a:xfrm>
            <a:off x="2432417" y="4472927"/>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0</a:t>
            </a:r>
            <a:endParaRPr lang="en-US" sz="667">
              <a:solidFill>
                <a:schemeClr val="bg1"/>
              </a:solidFill>
            </a:endParaRPr>
          </a:p>
        </p:txBody>
      </p:sp>
      <p:sp>
        <p:nvSpPr>
          <p:cNvPr id="19" name="Rounded Rectangle 18">
            <a:extLst>
              <a:ext uri="{FF2B5EF4-FFF2-40B4-BE49-F238E27FC236}">
                <a16:creationId xmlns:a16="http://schemas.microsoft.com/office/drawing/2014/main" id="{0AFC71C8-45E8-4140-BA6D-AC5727E3F80B}"/>
              </a:ext>
            </a:extLst>
          </p:cNvPr>
          <p:cNvSpPr/>
          <p:nvPr/>
        </p:nvSpPr>
        <p:spPr bwMode="auto">
          <a:xfrm>
            <a:off x="2676254" y="4472927"/>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1</a:t>
            </a:r>
            <a:endParaRPr lang="en-US" sz="667">
              <a:solidFill>
                <a:schemeClr val="bg1"/>
              </a:solidFill>
            </a:endParaRPr>
          </a:p>
        </p:txBody>
      </p:sp>
      <p:sp>
        <p:nvSpPr>
          <p:cNvPr id="20" name="Rounded Rectangle 19">
            <a:extLst>
              <a:ext uri="{FF2B5EF4-FFF2-40B4-BE49-F238E27FC236}">
                <a16:creationId xmlns:a16="http://schemas.microsoft.com/office/drawing/2014/main" id="{0019CBA2-E402-DA4D-8BC7-B4EA5F7582FE}"/>
              </a:ext>
            </a:extLst>
          </p:cNvPr>
          <p:cNvSpPr/>
          <p:nvPr/>
        </p:nvSpPr>
        <p:spPr bwMode="auto">
          <a:xfrm>
            <a:off x="2921816" y="4472927"/>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2</a:t>
            </a:r>
            <a:endParaRPr lang="en-US" sz="667">
              <a:solidFill>
                <a:schemeClr val="bg1"/>
              </a:solidFill>
            </a:endParaRPr>
          </a:p>
        </p:txBody>
      </p:sp>
      <p:sp>
        <p:nvSpPr>
          <p:cNvPr id="21" name="Rounded Rectangle 20">
            <a:extLst>
              <a:ext uri="{FF2B5EF4-FFF2-40B4-BE49-F238E27FC236}">
                <a16:creationId xmlns:a16="http://schemas.microsoft.com/office/drawing/2014/main" id="{C2909FC5-1548-B846-AC20-C807C2FB2BCE}"/>
              </a:ext>
            </a:extLst>
          </p:cNvPr>
          <p:cNvSpPr/>
          <p:nvPr/>
        </p:nvSpPr>
        <p:spPr bwMode="auto">
          <a:xfrm>
            <a:off x="3165653" y="4472927"/>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3</a:t>
            </a:r>
            <a:endParaRPr lang="en-US" sz="667">
              <a:solidFill>
                <a:schemeClr val="bg1"/>
              </a:solidFill>
            </a:endParaRPr>
          </a:p>
        </p:txBody>
      </p:sp>
      <p:sp>
        <p:nvSpPr>
          <p:cNvPr id="22" name="Rounded Rectangle 21">
            <a:extLst>
              <a:ext uri="{FF2B5EF4-FFF2-40B4-BE49-F238E27FC236}">
                <a16:creationId xmlns:a16="http://schemas.microsoft.com/office/drawing/2014/main" id="{A8BAA95D-2739-0C4F-8BB3-20DA48B1F0AE}"/>
              </a:ext>
            </a:extLst>
          </p:cNvPr>
          <p:cNvSpPr/>
          <p:nvPr/>
        </p:nvSpPr>
        <p:spPr bwMode="auto">
          <a:xfrm>
            <a:off x="3411214" y="4472927"/>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4</a:t>
            </a:r>
            <a:endParaRPr lang="en-US" sz="667">
              <a:solidFill>
                <a:schemeClr val="bg1"/>
              </a:solidFill>
            </a:endParaRPr>
          </a:p>
        </p:txBody>
      </p:sp>
      <p:sp>
        <p:nvSpPr>
          <p:cNvPr id="23" name="Rounded Rectangle 22">
            <a:extLst>
              <a:ext uri="{FF2B5EF4-FFF2-40B4-BE49-F238E27FC236}">
                <a16:creationId xmlns:a16="http://schemas.microsoft.com/office/drawing/2014/main" id="{D16E2D89-970A-EC4B-9CA8-155BAC067C70}"/>
              </a:ext>
            </a:extLst>
          </p:cNvPr>
          <p:cNvSpPr/>
          <p:nvPr/>
        </p:nvSpPr>
        <p:spPr bwMode="auto">
          <a:xfrm>
            <a:off x="3660253" y="4472927"/>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5</a:t>
            </a:r>
            <a:endParaRPr lang="en-US" sz="667">
              <a:solidFill>
                <a:schemeClr val="bg1"/>
              </a:solidFill>
            </a:endParaRPr>
          </a:p>
        </p:txBody>
      </p:sp>
      <p:sp>
        <p:nvSpPr>
          <p:cNvPr id="24" name="Rounded Rectangle 23">
            <a:extLst>
              <a:ext uri="{FF2B5EF4-FFF2-40B4-BE49-F238E27FC236}">
                <a16:creationId xmlns:a16="http://schemas.microsoft.com/office/drawing/2014/main" id="{48D961DA-0C67-7245-A36E-081DC9E57D87}"/>
              </a:ext>
            </a:extLst>
          </p:cNvPr>
          <p:cNvSpPr/>
          <p:nvPr/>
        </p:nvSpPr>
        <p:spPr bwMode="auto">
          <a:xfrm>
            <a:off x="3900613" y="4472927"/>
            <a:ext cx="245561" cy="731512"/>
          </a:xfrm>
          <a:prstGeom prst="roundRect">
            <a:avLst/>
          </a:prstGeom>
          <a:solidFill>
            <a:schemeClr val="bg2"/>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6</a:t>
            </a:r>
            <a:endParaRPr lang="en-US" sz="667">
              <a:solidFill>
                <a:schemeClr val="bg1"/>
              </a:solidFill>
            </a:endParaRPr>
          </a:p>
        </p:txBody>
      </p:sp>
      <p:sp>
        <p:nvSpPr>
          <p:cNvPr id="25" name="Rounded Rectangle 24">
            <a:extLst>
              <a:ext uri="{FF2B5EF4-FFF2-40B4-BE49-F238E27FC236}">
                <a16:creationId xmlns:a16="http://schemas.microsoft.com/office/drawing/2014/main" id="{10A87F51-A6F7-8648-B09E-6A3541C6E006}"/>
              </a:ext>
            </a:extLst>
          </p:cNvPr>
          <p:cNvSpPr/>
          <p:nvPr/>
        </p:nvSpPr>
        <p:spPr bwMode="auto">
          <a:xfrm>
            <a:off x="4140973" y="4472927"/>
            <a:ext cx="245561" cy="731512"/>
          </a:xfrm>
          <a:prstGeom prst="roundRect">
            <a:avLst/>
          </a:prstGeom>
          <a:solidFill>
            <a:schemeClr val="bg2"/>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7</a:t>
            </a:r>
            <a:endParaRPr lang="en-US" sz="667">
              <a:solidFill>
                <a:schemeClr val="bg1"/>
              </a:solidFill>
            </a:endParaRPr>
          </a:p>
        </p:txBody>
      </p:sp>
      <p:sp>
        <p:nvSpPr>
          <p:cNvPr id="26" name="TextBox 25">
            <a:extLst>
              <a:ext uri="{FF2B5EF4-FFF2-40B4-BE49-F238E27FC236}">
                <a16:creationId xmlns:a16="http://schemas.microsoft.com/office/drawing/2014/main" id="{63DF5920-6026-AC46-8E19-D46865F96721}"/>
              </a:ext>
            </a:extLst>
          </p:cNvPr>
          <p:cNvSpPr txBox="1"/>
          <p:nvPr/>
        </p:nvSpPr>
        <p:spPr>
          <a:xfrm>
            <a:off x="2374733" y="4154600"/>
            <a:ext cx="1249060" cy="369332"/>
          </a:xfrm>
          <a:prstGeom prst="rect">
            <a:avLst/>
          </a:prstGeom>
          <a:noFill/>
        </p:spPr>
        <p:txBody>
          <a:bodyPr wrap="none" rtlCol="0">
            <a:spAutoFit/>
          </a:bodyPr>
          <a:lstStyle/>
          <a:p>
            <a:r>
              <a:rPr lang="en-US">
                <a:solidFill>
                  <a:schemeClr val="accent1">
                    <a:lumMod val="25000"/>
                  </a:schemeClr>
                </a:solidFill>
              </a:rPr>
              <a:t>containers</a:t>
            </a:r>
          </a:p>
        </p:txBody>
      </p:sp>
      <p:sp>
        <p:nvSpPr>
          <p:cNvPr id="27" name="Rectangle 26">
            <a:extLst>
              <a:ext uri="{FF2B5EF4-FFF2-40B4-BE49-F238E27FC236}">
                <a16:creationId xmlns:a16="http://schemas.microsoft.com/office/drawing/2014/main" id="{AB322B8B-A7FE-C84D-8454-E27E6A5E9945}"/>
              </a:ext>
            </a:extLst>
          </p:cNvPr>
          <p:cNvSpPr/>
          <p:nvPr/>
        </p:nvSpPr>
        <p:spPr>
          <a:xfrm>
            <a:off x="7880350" y="1590471"/>
            <a:ext cx="2320735" cy="745766"/>
          </a:xfrm>
          <a:prstGeom prst="rect">
            <a:avLst/>
          </a:prstGeom>
          <a:solidFill>
            <a:schemeClr val="bg2">
              <a:lumMod val="40000"/>
              <a:lumOff val="6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b="1">
                <a:solidFill>
                  <a:srgbClr val="7030A0"/>
                </a:solidFill>
              </a:rPr>
              <a:t>Container Inventory APP</a:t>
            </a:r>
          </a:p>
        </p:txBody>
      </p:sp>
      <p:sp>
        <p:nvSpPr>
          <p:cNvPr id="28" name="Can 27">
            <a:extLst>
              <a:ext uri="{FF2B5EF4-FFF2-40B4-BE49-F238E27FC236}">
                <a16:creationId xmlns:a16="http://schemas.microsoft.com/office/drawing/2014/main" id="{87D2ABA6-5D8B-5444-9E73-5B7F34BB3728}"/>
              </a:ext>
            </a:extLst>
          </p:cNvPr>
          <p:cNvSpPr/>
          <p:nvPr/>
        </p:nvSpPr>
        <p:spPr>
          <a:xfrm>
            <a:off x="4276959" y="2547763"/>
            <a:ext cx="978148" cy="620377"/>
          </a:xfrm>
          <a:prstGeom prst="can">
            <a:avLst/>
          </a:prstGeom>
          <a:solidFill>
            <a:schemeClr val="accent6">
              <a:lumMod val="60000"/>
              <a:lumOff val="40000"/>
            </a:schemeClr>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accent1">
                    <a:lumMod val="25000"/>
                  </a:schemeClr>
                </a:solidFill>
              </a:rPr>
              <a:t>Reefer DB</a:t>
            </a:r>
          </a:p>
        </p:txBody>
      </p:sp>
      <p:sp>
        <p:nvSpPr>
          <p:cNvPr id="29" name="Can 28">
            <a:extLst>
              <a:ext uri="{FF2B5EF4-FFF2-40B4-BE49-F238E27FC236}">
                <a16:creationId xmlns:a16="http://schemas.microsoft.com/office/drawing/2014/main" id="{F8395C94-E509-8C43-8BA9-3305C093406A}"/>
              </a:ext>
            </a:extLst>
          </p:cNvPr>
          <p:cNvSpPr/>
          <p:nvPr/>
        </p:nvSpPr>
        <p:spPr>
          <a:xfrm>
            <a:off x="9882688" y="2111327"/>
            <a:ext cx="978148" cy="620377"/>
          </a:xfrm>
          <a:prstGeom prst="can">
            <a:avLst/>
          </a:prstGeom>
          <a:solidFill>
            <a:schemeClr val="accent6">
              <a:lumMod val="60000"/>
              <a:lumOff val="40000"/>
            </a:schemeClr>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accent1">
                    <a:lumMod val="25000"/>
                  </a:schemeClr>
                </a:solidFill>
              </a:rPr>
              <a:t>Container inventory</a:t>
            </a:r>
          </a:p>
        </p:txBody>
      </p:sp>
      <p:cxnSp>
        <p:nvCxnSpPr>
          <p:cNvPr id="31" name="Curved Connector 30">
            <a:extLst>
              <a:ext uri="{FF2B5EF4-FFF2-40B4-BE49-F238E27FC236}">
                <a16:creationId xmlns:a16="http://schemas.microsoft.com/office/drawing/2014/main" id="{76257AE1-622A-7E42-AB14-2D9CEF1E6837}"/>
              </a:ext>
            </a:extLst>
          </p:cNvPr>
          <p:cNvCxnSpPr>
            <a:cxnSpLocks/>
            <a:endCxn id="27" idx="1"/>
          </p:cNvCxnSpPr>
          <p:nvPr/>
        </p:nvCxnSpPr>
        <p:spPr>
          <a:xfrm flipV="1">
            <a:off x="4140973" y="1963354"/>
            <a:ext cx="3739377" cy="85279"/>
          </a:xfrm>
          <a:prstGeom prst="curvedConnector3">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2" name="Curved Connector 31">
            <a:extLst>
              <a:ext uri="{FF2B5EF4-FFF2-40B4-BE49-F238E27FC236}">
                <a16:creationId xmlns:a16="http://schemas.microsoft.com/office/drawing/2014/main" id="{4B423041-E44D-F646-8541-5774058FA770}"/>
              </a:ext>
            </a:extLst>
          </p:cNvPr>
          <p:cNvCxnSpPr>
            <a:cxnSpLocks/>
            <a:stCxn id="27" idx="2"/>
          </p:cNvCxnSpPr>
          <p:nvPr/>
        </p:nvCxnSpPr>
        <p:spPr>
          <a:xfrm rot="5400000">
            <a:off x="7593035" y="1340896"/>
            <a:ext cx="452342" cy="2443025"/>
          </a:xfrm>
          <a:prstGeom prst="curvedConnector2">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39" name="Cross 38">
            <a:extLst>
              <a:ext uri="{FF2B5EF4-FFF2-40B4-BE49-F238E27FC236}">
                <a16:creationId xmlns:a16="http://schemas.microsoft.com/office/drawing/2014/main" id="{F1DC6BCE-FE31-394E-9EFF-096D1FEF2752}"/>
              </a:ext>
            </a:extLst>
          </p:cNvPr>
          <p:cNvSpPr/>
          <p:nvPr/>
        </p:nvSpPr>
        <p:spPr>
          <a:xfrm rot="2818962">
            <a:off x="6165522" y="2517430"/>
            <a:ext cx="532250" cy="542299"/>
          </a:xfrm>
          <a:prstGeom prst="plus">
            <a:avLst>
              <a:gd name="adj" fmla="val 45833"/>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Curved Connector 40">
            <a:extLst>
              <a:ext uri="{FF2B5EF4-FFF2-40B4-BE49-F238E27FC236}">
                <a16:creationId xmlns:a16="http://schemas.microsoft.com/office/drawing/2014/main" id="{2A497B94-B980-AF46-B65C-3C6CBD658C89}"/>
              </a:ext>
            </a:extLst>
          </p:cNvPr>
          <p:cNvCxnSpPr>
            <a:cxnSpLocks/>
            <a:stCxn id="9" idx="0"/>
            <a:endCxn id="5" idx="1"/>
          </p:cNvCxnSpPr>
          <p:nvPr/>
        </p:nvCxnSpPr>
        <p:spPr>
          <a:xfrm rot="5400000" flipH="1" flipV="1">
            <a:off x="620854" y="3251676"/>
            <a:ext cx="2154933" cy="243836"/>
          </a:xfrm>
          <a:prstGeom prst="curvedConnector2">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6" name="Curved Connector 45">
            <a:extLst>
              <a:ext uri="{FF2B5EF4-FFF2-40B4-BE49-F238E27FC236}">
                <a16:creationId xmlns:a16="http://schemas.microsoft.com/office/drawing/2014/main" id="{708E15B4-FE6B-1140-ADD2-3D3387687957}"/>
              </a:ext>
            </a:extLst>
          </p:cNvPr>
          <p:cNvCxnSpPr>
            <a:cxnSpLocks/>
            <a:stCxn id="5" idx="3"/>
            <a:endCxn id="28" idx="1"/>
          </p:cNvCxnSpPr>
          <p:nvPr/>
        </p:nvCxnSpPr>
        <p:spPr>
          <a:xfrm>
            <a:off x="4140973" y="2296127"/>
            <a:ext cx="625060" cy="251636"/>
          </a:xfrm>
          <a:prstGeom prst="curvedConnector2">
            <a:avLst/>
          </a:prstGeom>
          <a:ln>
            <a:solidFill>
              <a:schemeClr val="accent6"/>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50" name="Curved Connector 49">
            <a:extLst>
              <a:ext uri="{FF2B5EF4-FFF2-40B4-BE49-F238E27FC236}">
                <a16:creationId xmlns:a16="http://schemas.microsoft.com/office/drawing/2014/main" id="{58FC53BB-5141-1244-83C2-13ECCAC1A33E}"/>
              </a:ext>
            </a:extLst>
          </p:cNvPr>
          <p:cNvCxnSpPr>
            <a:cxnSpLocks/>
            <a:stCxn id="5" idx="2"/>
          </p:cNvCxnSpPr>
          <p:nvPr/>
        </p:nvCxnSpPr>
        <p:spPr>
          <a:xfrm rot="5400000">
            <a:off x="1853827" y="2946079"/>
            <a:ext cx="1403849" cy="849710"/>
          </a:xfrm>
          <a:prstGeom prst="curvedConnector3">
            <a:avLst>
              <a:gd name="adj1" fmla="val 50000"/>
            </a:avLst>
          </a:prstGeom>
          <a:ln>
            <a:solidFill>
              <a:schemeClr val="accent6"/>
            </a:solidFill>
            <a:prstDash val="lgDashDotDot"/>
            <a:tailEnd type="triangle"/>
          </a:ln>
          <a:effectLst/>
        </p:spPr>
        <p:style>
          <a:lnRef idx="2">
            <a:schemeClr val="accent1"/>
          </a:lnRef>
          <a:fillRef idx="0">
            <a:schemeClr val="accent1"/>
          </a:fillRef>
          <a:effectRef idx="1">
            <a:schemeClr val="accent1"/>
          </a:effectRef>
          <a:fontRef idx="minor">
            <a:schemeClr val="tx1"/>
          </a:fontRef>
        </p:style>
      </p:cxnSp>
      <p:cxnSp>
        <p:nvCxnSpPr>
          <p:cNvPr id="53" name="Curved Connector 52">
            <a:extLst>
              <a:ext uri="{FF2B5EF4-FFF2-40B4-BE49-F238E27FC236}">
                <a16:creationId xmlns:a16="http://schemas.microsoft.com/office/drawing/2014/main" id="{A1F579BB-26E7-6940-970E-BC1E31F488AB}"/>
              </a:ext>
            </a:extLst>
          </p:cNvPr>
          <p:cNvCxnSpPr>
            <a:cxnSpLocks/>
            <a:stCxn id="5" idx="2"/>
          </p:cNvCxnSpPr>
          <p:nvPr/>
        </p:nvCxnSpPr>
        <p:spPr>
          <a:xfrm rot="16200000" flipH="1">
            <a:off x="2942377" y="2707239"/>
            <a:ext cx="1328521" cy="1252062"/>
          </a:xfrm>
          <a:prstGeom prst="curvedConnector3">
            <a:avLst>
              <a:gd name="adj1" fmla="val 50000"/>
            </a:avLst>
          </a:prstGeom>
          <a:ln>
            <a:solidFill>
              <a:schemeClr val="accent6"/>
            </a:solidFill>
            <a:prstDash val="lgDashDotDot"/>
            <a:tailEnd type="triangle"/>
          </a:ln>
          <a:effectLst/>
        </p:spPr>
        <p:style>
          <a:lnRef idx="2">
            <a:schemeClr val="accent1"/>
          </a:lnRef>
          <a:fillRef idx="0">
            <a:schemeClr val="accent1"/>
          </a:fillRef>
          <a:effectRef idx="1">
            <a:schemeClr val="accent1"/>
          </a:effectRef>
          <a:fontRef idx="minor">
            <a:schemeClr val="tx1"/>
          </a:fontRef>
        </p:style>
      </p:cxnSp>
      <p:sp>
        <p:nvSpPr>
          <p:cNvPr id="59" name="Oval 58">
            <a:extLst>
              <a:ext uri="{FF2B5EF4-FFF2-40B4-BE49-F238E27FC236}">
                <a16:creationId xmlns:a16="http://schemas.microsoft.com/office/drawing/2014/main" id="{CFF00249-74A7-1F49-9EAC-9B24EF49EC9B}"/>
              </a:ext>
            </a:extLst>
          </p:cNvPr>
          <p:cNvSpPr/>
          <p:nvPr/>
        </p:nvSpPr>
        <p:spPr>
          <a:xfrm>
            <a:off x="1275734" y="3181024"/>
            <a:ext cx="302930" cy="369332"/>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t>1</a:t>
            </a:r>
          </a:p>
        </p:txBody>
      </p:sp>
      <p:sp>
        <p:nvSpPr>
          <p:cNvPr id="60" name="Oval 59">
            <a:extLst>
              <a:ext uri="{FF2B5EF4-FFF2-40B4-BE49-F238E27FC236}">
                <a16:creationId xmlns:a16="http://schemas.microsoft.com/office/drawing/2014/main" id="{D28C256D-2B4F-B24D-BB5F-6FCF31AF8B27}"/>
              </a:ext>
            </a:extLst>
          </p:cNvPr>
          <p:cNvSpPr/>
          <p:nvPr/>
        </p:nvSpPr>
        <p:spPr>
          <a:xfrm>
            <a:off x="4383895" y="2172159"/>
            <a:ext cx="302930" cy="369332"/>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t>2</a:t>
            </a:r>
          </a:p>
        </p:txBody>
      </p:sp>
      <p:sp>
        <p:nvSpPr>
          <p:cNvPr id="61" name="Oval 60">
            <a:extLst>
              <a:ext uri="{FF2B5EF4-FFF2-40B4-BE49-F238E27FC236}">
                <a16:creationId xmlns:a16="http://schemas.microsoft.com/office/drawing/2014/main" id="{98996734-4B00-C445-928A-5939B01447B8}"/>
              </a:ext>
            </a:extLst>
          </p:cNvPr>
          <p:cNvSpPr/>
          <p:nvPr/>
        </p:nvSpPr>
        <p:spPr>
          <a:xfrm>
            <a:off x="5747839" y="1775467"/>
            <a:ext cx="302930" cy="369332"/>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t>3</a:t>
            </a:r>
          </a:p>
        </p:txBody>
      </p:sp>
      <p:sp>
        <p:nvSpPr>
          <p:cNvPr id="62" name="Oval 61">
            <a:extLst>
              <a:ext uri="{FF2B5EF4-FFF2-40B4-BE49-F238E27FC236}">
                <a16:creationId xmlns:a16="http://schemas.microsoft.com/office/drawing/2014/main" id="{62F231DE-E806-2640-85BD-6E8FF817EB73}"/>
              </a:ext>
            </a:extLst>
          </p:cNvPr>
          <p:cNvSpPr/>
          <p:nvPr/>
        </p:nvSpPr>
        <p:spPr>
          <a:xfrm>
            <a:off x="2304434" y="3181024"/>
            <a:ext cx="302930" cy="369332"/>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t>4</a:t>
            </a:r>
          </a:p>
        </p:txBody>
      </p:sp>
      <p:sp>
        <p:nvSpPr>
          <p:cNvPr id="63" name="Oval 62">
            <a:extLst>
              <a:ext uri="{FF2B5EF4-FFF2-40B4-BE49-F238E27FC236}">
                <a16:creationId xmlns:a16="http://schemas.microsoft.com/office/drawing/2014/main" id="{9D4F470C-7E7D-2B46-BDAC-6111D1C2C1BE}"/>
              </a:ext>
            </a:extLst>
          </p:cNvPr>
          <p:cNvSpPr/>
          <p:nvPr/>
        </p:nvSpPr>
        <p:spPr>
          <a:xfrm>
            <a:off x="3847484" y="3333424"/>
            <a:ext cx="302930" cy="369332"/>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t>5</a:t>
            </a:r>
          </a:p>
        </p:txBody>
      </p:sp>
    </p:spTree>
    <p:extLst>
      <p:ext uri="{BB962C8B-B14F-4D97-AF65-F5344CB8AC3E}">
        <p14:creationId xmlns:p14="http://schemas.microsoft.com/office/powerpoint/2010/main" val="18504715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B1849E-D0AD-1444-84C5-E41E164EACD8}"/>
              </a:ext>
            </a:extLst>
          </p:cNvPr>
          <p:cNvSpPr>
            <a:spLocks noGrp="1"/>
          </p:cNvSpPr>
          <p:nvPr>
            <p:ph type="title"/>
          </p:nvPr>
        </p:nvSpPr>
        <p:spPr/>
        <p:txBody>
          <a:bodyPr/>
          <a:lstStyle/>
          <a:p>
            <a:r>
              <a:rPr lang="en-US"/>
              <a:t>Reprocessing and dead letter</a:t>
            </a:r>
          </a:p>
        </p:txBody>
      </p:sp>
      <p:sp>
        <p:nvSpPr>
          <p:cNvPr id="4" name="Slide Number Placeholder 3">
            <a:extLst>
              <a:ext uri="{FF2B5EF4-FFF2-40B4-BE49-F238E27FC236}">
                <a16:creationId xmlns:a16="http://schemas.microsoft.com/office/drawing/2014/main" id="{59935617-A158-1C45-A87D-951F9495235C}"/>
              </a:ext>
            </a:extLst>
          </p:cNvPr>
          <p:cNvSpPr>
            <a:spLocks noGrp="1"/>
          </p:cNvSpPr>
          <p:nvPr>
            <p:ph type="sldNum" sz="quarter" idx="12"/>
          </p:nvPr>
        </p:nvSpPr>
        <p:spPr/>
        <p:txBody>
          <a:bodyPr/>
          <a:lstStyle/>
          <a:p>
            <a:fld id="{E9549862-13E2-C34D-815E-8545BD36FC59}" type="slidenum">
              <a:rPr lang="en-US" smtClean="0">
                <a:solidFill>
                  <a:srgbClr val="6D7777"/>
                </a:solidFill>
              </a:rPr>
              <a:pPr/>
              <a:t>26</a:t>
            </a:fld>
            <a:endParaRPr lang="en-US">
              <a:solidFill>
                <a:srgbClr val="6D7777"/>
              </a:solidFill>
            </a:endParaRPr>
          </a:p>
        </p:txBody>
      </p:sp>
      <p:sp>
        <p:nvSpPr>
          <p:cNvPr id="5" name="Rectangle 4">
            <a:extLst>
              <a:ext uri="{FF2B5EF4-FFF2-40B4-BE49-F238E27FC236}">
                <a16:creationId xmlns:a16="http://schemas.microsoft.com/office/drawing/2014/main" id="{3BE2414D-2A46-1B4F-B5A4-BC5F8A5B3453}"/>
              </a:ext>
            </a:extLst>
          </p:cNvPr>
          <p:cNvSpPr/>
          <p:nvPr/>
        </p:nvSpPr>
        <p:spPr>
          <a:xfrm>
            <a:off x="1820238" y="1923244"/>
            <a:ext cx="2320735" cy="745766"/>
          </a:xfrm>
          <a:prstGeom prst="rect">
            <a:avLst/>
          </a:prstGeom>
          <a:solidFill>
            <a:schemeClr val="bg2">
              <a:lumMod val="40000"/>
              <a:lumOff val="6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b="1">
                <a:solidFill>
                  <a:srgbClr val="7030A0"/>
                </a:solidFill>
              </a:rPr>
              <a:t>Reefer Management MS</a:t>
            </a:r>
          </a:p>
        </p:txBody>
      </p:sp>
      <p:sp>
        <p:nvSpPr>
          <p:cNvPr id="7" name="Rounded Rectangle 6">
            <a:extLst>
              <a:ext uri="{FF2B5EF4-FFF2-40B4-BE49-F238E27FC236}">
                <a16:creationId xmlns:a16="http://schemas.microsoft.com/office/drawing/2014/main" id="{71B283CA-0332-5F4E-BC0B-A3099638B45C}"/>
              </a:ext>
            </a:extLst>
          </p:cNvPr>
          <p:cNvSpPr/>
          <p:nvPr/>
        </p:nvSpPr>
        <p:spPr bwMode="auto">
          <a:xfrm>
            <a:off x="964222" y="445106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0</a:t>
            </a:r>
            <a:endParaRPr lang="en-US" sz="667">
              <a:solidFill>
                <a:schemeClr val="bg1"/>
              </a:solidFill>
            </a:endParaRPr>
          </a:p>
        </p:txBody>
      </p:sp>
      <p:sp>
        <p:nvSpPr>
          <p:cNvPr id="8" name="Rounded Rectangle 7">
            <a:extLst>
              <a:ext uri="{FF2B5EF4-FFF2-40B4-BE49-F238E27FC236}">
                <a16:creationId xmlns:a16="http://schemas.microsoft.com/office/drawing/2014/main" id="{1EE89CDA-D967-DB4A-B9DE-CB3EC042F82A}"/>
              </a:ext>
            </a:extLst>
          </p:cNvPr>
          <p:cNvSpPr/>
          <p:nvPr/>
        </p:nvSpPr>
        <p:spPr bwMode="auto">
          <a:xfrm>
            <a:off x="1208059" y="445106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1</a:t>
            </a:r>
            <a:endParaRPr lang="en-US" sz="667">
              <a:solidFill>
                <a:schemeClr val="bg1"/>
              </a:solidFill>
            </a:endParaRPr>
          </a:p>
        </p:txBody>
      </p:sp>
      <p:sp>
        <p:nvSpPr>
          <p:cNvPr id="9" name="Rounded Rectangle 8">
            <a:extLst>
              <a:ext uri="{FF2B5EF4-FFF2-40B4-BE49-F238E27FC236}">
                <a16:creationId xmlns:a16="http://schemas.microsoft.com/office/drawing/2014/main" id="{62275626-4066-8E49-930B-6C64FE42C16A}"/>
              </a:ext>
            </a:extLst>
          </p:cNvPr>
          <p:cNvSpPr/>
          <p:nvPr/>
        </p:nvSpPr>
        <p:spPr bwMode="auto">
          <a:xfrm>
            <a:off x="1453621" y="445106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2</a:t>
            </a:r>
            <a:endParaRPr lang="en-US" sz="667">
              <a:solidFill>
                <a:schemeClr val="bg1"/>
              </a:solidFill>
            </a:endParaRPr>
          </a:p>
        </p:txBody>
      </p:sp>
      <p:sp>
        <p:nvSpPr>
          <p:cNvPr id="10" name="Rounded Rectangle 9">
            <a:extLst>
              <a:ext uri="{FF2B5EF4-FFF2-40B4-BE49-F238E27FC236}">
                <a16:creationId xmlns:a16="http://schemas.microsoft.com/office/drawing/2014/main" id="{C7F0F42A-DEFE-834C-80C2-5B1D66572E4F}"/>
              </a:ext>
            </a:extLst>
          </p:cNvPr>
          <p:cNvSpPr/>
          <p:nvPr/>
        </p:nvSpPr>
        <p:spPr bwMode="auto">
          <a:xfrm>
            <a:off x="1697458" y="445106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3</a:t>
            </a:r>
            <a:endParaRPr lang="en-US" sz="667">
              <a:solidFill>
                <a:schemeClr val="bg1"/>
              </a:solidFill>
            </a:endParaRPr>
          </a:p>
        </p:txBody>
      </p:sp>
      <p:sp>
        <p:nvSpPr>
          <p:cNvPr id="11" name="Rounded Rectangle 10">
            <a:extLst>
              <a:ext uri="{FF2B5EF4-FFF2-40B4-BE49-F238E27FC236}">
                <a16:creationId xmlns:a16="http://schemas.microsoft.com/office/drawing/2014/main" id="{1EF438F9-ABC6-B14D-995A-DADDEE413699}"/>
              </a:ext>
            </a:extLst>
          </p:cNvPr>
          <p:cNvSpPr/>
          <p:nvPr/>
        </p:nvSpPr>
        <p:spPr bwMode="auto">
          <a:xfrm>
            <a:off x="1943019" y="445106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4</a:t>
            </a:r>
            <a:endParaRPr lang="en-US" sz="667">
              <a:solidFill>
                <a:schemeClr val="bg1"/>
              </a:solidFill>
            </a:endParaRPr>
          </a:p>
        </p:txBody>
      </p:sp>
      <p:sp>
        <p:nvSpPr>
          <p:cNvPr id="15" name="AutoShape 4">
            <a:extLst>
              <a:ext uri="{FF2B5EF4-FFF2-40B4-BE49-F238E27FC236}">
                <a16:creationId xmlns:a16="http://schemas.microsoft.com/office/drawing/2014/main" id="{9522776D-A452-F94B-A23F-15ACFA5A82FF}"/>
              </a:ext>
            </a:extLst>
          </p:cNvPr>
          <p:cNvSpPr>
            <a:spLocks noChangeArrowheads="1"/>
          </p:cNvSpPr>
          <p:nvPr/>
        </p:nvSpPr>
        <p:spPr bwMode="auto">
          <a:xfrm>
            <a:off x="782358" y="4135550"/>
            <a:ext cx="9466623" cy="1513179"/>
          </a:xfrm>
          <a:prstGeom prst="roundRect">
            <a:avLst>
              <a:gd name="adj" fmla="val 7117"/>
            </a:avLst>
          </a:prstGeom>
          <a:noFill/>
          <a:ln w="12700">
            <a:solidFill>
              <a:schemeClr val="tx2">
                <a:lumMod val="50000"/>
              </a:schemeClr>
            </a:solidFill>
            <a:prstDash val="dash"/>
            <a:round/>
            <a:headEnd/>
            <a:tailEnd/>
          </a:ln>
        </p:spPr>
        <p:txBody>
          <a:bodyPr lIns="0" tIns="0" rIns="0" bIns="0" anchor="b" anchorCtr="1"/>
          <a:lstStyle/>
          <a:p>
            <a:pPr algn="ctr"/>
            <a:endParaRPr lang="en-US" sz="1333"/>
          </a:p>
        </p:txBody>
      </p:sp>
      <p:pic>
        <p:nvPicPr>
          <p:cNvPr id="16" name="Picture 15">
            <a:extLst>
              <a:ext uri="{FF2B5EF4-FFF2-40B4-BE49-F238E27FC236}">
                <a16:creationId xmlns:a16="http://schemas.microsoft.com/office/drawing/2014/main" id="{A1D91559-59B9-AB40-B452-70CD62EBDB2C}"/>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778880" y="5220660"/>
            <a:ext cx="959343" cy="504270"/>
          </a:xfrm>
          <a:prstGeom prst="rect">
            <a:avLst/>
          </a:prstGeom>
        </p:spPr>
      </p:pic>
      <p:sp>
        <p:nvSpPr>
          <p:cNvPr id="17" name="TextBox 16">
            <a:extLst>
              <a:ext uri="{FF2B5EF4-FFF2-40B4-BE49-F238E27FC236}">
                <a16:creationId xmlns:a16="http://schemas.microsoft.com/office/drawing/2014/main" id="{78458638-365D-D540-B75D-AAF670553528}"/>
              </a:ext>
            </a:extLst>
          </p:cNvPr>
          <p:cNvSpPr txBox="1"/>
          <p:nvPr/>
        </p:nvSpPr>
        <p:spPr>
          <a:xfrm>
            <a:off x="888833" y="4135550"/>
            <a:ext cx="838691" cy="369332"/>
          </a:xfrm>
          <a:prstGeom prst="rect">
            <a:avLst/>
          </a:prstGeom>
          <a:noFill/>
        </p:spPr>
        <p:txBody>
          <a:bodyPr wrap="none" rtlCol="0">
            <a:spAutoFit/>
          </a:bodyPr>
          <a:lstStyle/>
          <a:p>
            <a:r>
              <a:rPr lang="en-US">
                <a:solidFill>
                  <a:schemeClr val="accent1">
                    <a:lumMod val="25000"/>
                  </a:schemeClr>
                </a:solidFill>
              </a:rPr>
              <a:t>orders</a:t>
            </a:r>
          </a:p>
        </p:txBody>
      </p:sp>
      <p:sp>
        <p:nvSpPr>
          <p:cNvPr id="18" name="Rounded Rectangle 17">
            <a:extLst>
              <a:ext uri="{FF2B5EF4-FFF2-40B4-BE49-F238E27FC236}">
                <a16:creationId xmlns:a16="http://schemas.microsoft.com/office/drawing/2014/main" id="{AB81EDCF-501C-3245-AAD0-F9E66E864150}"/>
              </a:ext>
            </a:extLst>
          </p:cNvPr>
          <p:cNvSpPr/>
          <p:nvPr/>
        </p:nvSpPr>
        <p:spPr bwMode="auto">
          <a:xfrm>
            <a:off x="7754417" y="443113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0</a:t>
            </a:r>
            <a:endParaRPr lang="en-US" sz="667">
              <a:solidFill>
                <a:schemeClr val="bg1"/>
              </a:solidFill>
            </a:endParaRPr>
          </a:p>
        </p:txBody>
      </p:sp>
      <p:sp>
        <p:nvSpPr>
          <p:cNvPr id="19" name="Rounded Rectangle 18">
            <a:extLst>
              <a:ext uri="{FF2B5EF4-FFF2-40B4-BE49-F238E27FC236}">
                <a16:creationId xmlns:a16="http://schemas.microsoft.com/office/drawing/2014/main" id="{0AFC71C8-45E8-4140-BA6D-AC5727E3F80B}"/>
              </a:ext>
            </a:extLst>
          </p:cNvPr>
          <p:cNvSpPr/>
          <p:nvPr/>
        </p:nvSpPr>
        <p:spPr bwMode="auto">
          <a:xfrm>
            <a:off x="7998254" y="443113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1</a:t>
            </a:r>
            <a:endParaRPr lang="en-US" sz="667">
              <a:solidFill>
                <a:schemeClr val="bg1"/>
              </a:solidFill>
            </a:endParaRPr>
          </a:p>
        </p:txBody>
      </p:sp>
      <p:sp>
        <p:nvSpPr>
          <p:cNvPr id="20" name="Rounded Rectangle 19">
            <a:extLst>
              <a:ext uri="{FF2B5EF4-FFF2-40B4-BE49-F238E27FC236}">
                <a16:creationId xmlns:a16="http://schemas.microsoft.com/office/drawing/2014/main" id="{0019CBA2-E402-DA4D-8BC7-B4EA5F7582FE}"/>
              </a:ext>
            </a:extLst>
          </p:cNvPr>
          <p:cNvSpPr/>
          <p:nvPr/>
        </p:nvSpPr>
        <p:spPr bwMode="auto">
          <a:xfrm>
            <a:off x="8243816" y="443113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2</a:t>
            </a:r>
            <a:endParaRPr lang="en-US" sz="667">
              <a:solidFill>
                <a:schemeClr val="bg1"/>
              </a:solidFill>
            </a:endParaRPr>
          </a:p>
        </p:txBody>
      </p:sp>
      <p:sp>
        <p:nvSpPr>
          <p:cNvPr id="21" name="Rounded Rectangle 20">
            <a:extLst>
              <a:ext uri="{FF2B5EF4-FFF2-40B4-BE49-F238E27FC236}">
                <a16:creationId xmlns:a16="http://schemas.microsoft.com/office/drawing/2014/main" id="{C2909FC5-1548-B846-AC20-C807C2FB2BCE}"/>
              </a:ext>
            </a:extLst>
          </p:cNvPr>
          <p:cNvSpPr/>
          <p:nvPr/>
        </p:nvSpPr>
        <p:spPr bwMode="auto">
          <a:xfrm>
            <a:off x="8487653" y="443113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3</a:t>
            </a:r>
            <a:endParaRPr lang="en-US" sz="667">
              <a:solidFill>
                <a:schemeClr val="bg1"/>
              </a:solidFill>
            </a:endParaRPr>
          </a:p>
        </p:txBody>
      </p:sp>
      <p:sp>
        <p:nvSpPr>
          <p:cNvPr id="22" name="Rounded Rectangle 21">
            <a:extLst>
              <a:ext uri="{FF2B5EF4-FFF2-40B4-BE49-F238E27FC236}">
                <a16:creationId xmlns:a16="http://schemas.microsoft.com/office/drawing/2014/main" id="{A8BAA95D-2739-0C4F-8BB3-20DA48B1F0AE}"/>
              </a:ext>
            </a:extLst>
          </p:cNvPr>
          <p:cNvSpPr/>
          <p:nvPr/>
        </p:nvSpPr>
        <p:spPr bwMode="auto">
          <a:xfrm>
            <a:off x="8733214" y="443113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4</a:t>
            </a:r>
            <a:endParaRPr lang="en-US" sz="667">
              <a:solidFill>
                <a:schemeClr val="bg1"/>
              </a:solidFill>
            </a:endParaRPr>
          </a:p>
        </p:txBody>
      </p:sp>
      <p:sp>
        <p:nvSpPr>
          <p:cNvPr id="23" name="Rounded Rectangle 22">
            <a:extLst>
              <a:ext uri="{FF2B5EF4-FFF2-40B4-BE49-F238E27FC236}">
                <a16:creationId xmlns:a16="http://schemas.microsoft.com/office/drawing/2014/main" id="{D16E2D89-970A-EC4B-9CA8-155BAC067C70}"/>
              </a:ext>
            </a:extLst>
          </p:cNvPr>
          <p:cNvSpPr/>
          <p:nvPr/>
        </p:nvSpPr>
        <p:spPr bwMode="auto">
          <a:xfrm>
            <a:off x="8982253" y="443113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5</a:t>
            </a:r>
            <a:endParaRPr lang="en-US" sz="667">
              <a:solidFill>
                <a:schemeClr val="bg1"/>
              </a:solidFill>
            </a:endParaRPr>
          </a:p>
        </p:txBody>
      </p:sp>
      <p:sp>
        <p:nvSpPr>
          <p:cNvPr id="24" name="Rounded Rectangle 23">
            <a:extLst>
              <a:ext uri="{FF2B5EF4-FFF2-40B4-BE49-F238E27FC236}">
                <a16:creationId xmlns:a16="http://schemas.microsoft.com/office/drawing/2014/main" id="{48D961DA-0C67-7245-A36E-081DC9E57D87}"/>
              </a:ext>
            </a:extLst>
          </p:cNvPr>
          <p:cNvSpPr/>
          <p:nvPr/>
        </p:nvSpPr>
        <p:spPr bwMode="auto">
          <a:xfrm>
            <a:off x="9222613" y="4431130"/>
            <a:ext cx="245561" cy="731512"/>
          </a:xfrm>
          <a:prstGeom prst="roundRect">
            <a:avLst/>
          </a:prstGeom>
          <a:solidFill>
            <a:schemeClr val="bg2"/>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6</a:t>
            </a:r>
            <a:endParaRPr lang="en-US" sz="667">
              <a:solidFill>
                <a:schemeClr val="bg1"/>
              </a:solidFill>
            </a:endParaRPr>
          </a:p>
        </p:txBody>
      </p:sp>
      <p:sp>
        <p:nvSpPr>
          <p:cNvPr id="25" name="Rounded Rectangle 24">
            <a:extLst>
              <a:ext uri="{FF2B5EF4-FFF2-40B4-BE49-F238E27FC236}">
                <a16:creationId xmlns:a16="http://schemas.microsoft.com/office/drawing/2014/main" id="{10A87F51-A6F7-8648-B09E-6A3541C6E006}"/>
              </a:ext>
            </a:extLst>
          </p:cNvPr>
          <p:cNvSpPr/>
          <p:nvPr/>
        </p:nvSpPr>
        <p:spPr bwMode="auto">
          <a:xfrm>
            <a:off x="9462973" y="4431130"/>
            <a:ext cx="245561" cy="731512"/>
          </a:xfrm>
          <a:prstGeom prst="roundRect">
            <a:avLst/>
          </a:prstGeom>
          <a:solidFill>
            <a:schemeClr val="bg2"/>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7</a:t>
            </a:r>
            <a:endParaRPr lang="en-US" sz="667">
              <a:solidFill>
                <a:schemeClr val="bg1"/>
              </a:solidFill>
            </a:endParaRPr>
          </a:p>
        </p:txBody>
      </p:sp>
      <p:sp>
        <p:nvSpPr>
          <p:cNvPr id="26" name="TextBox 25">
            <a:extLst>
              <a:ext uri="{FF2B5EF4-FFF2-40B4-BE49-F238E27FC236}">
                <a16:creationId xmlns:a16="http://schemas.microsoft.com/office/drawing/2014/main" id="{63DF5920-6026-AC46-8E19-D46865F96721}"/>
              </a:ext>
            </a:extLst>
          </p:cNvPr>
          <p:cNvSpPr txBox="1"/>
          <p:nvPr/>
        </p:nvSpPr>
        <p:spPr>
          <a:xfrm>
            <a:off x="7696733" y="4112803"/>
            <a:ext cx="1249060" cy="369332"/>
          </a:xfrm>
          <a:prstGeom prst="rect">
            <a:avLst/>
          </a:prstGeom>
          <a:noFill/>
        </p:spPr>
        <p:txBody>
          <a:bodyPr wrap="none" rtlCol="0">
            <a:spAutoFit/>
          </a:bodyPr>
          <a:lstStyle/>
          <a:p>
            <a:r>
              <a:rPr lang="en-US">
                <a:solidFill>
                  <a:schemeClr val="accent1">
                    <a:lumMod val="25000"/>
                  </a:schemeClr>
                </a:solidFill>
              </a:rPr>
              <a:t>containers</a:t>
            </a:r>
          </a:p>
        </p:txBody>
      </p:sp>
      <p:sp>
        <p:nvSpPr>
          <p:cNvPr id="27" name="Rectangle 26">
            <a:extLst>
              <a:ext uri="{FF2B5EF4-FFF2-40B4-BE49-F238E27FC236}">
                <a16:creationId xmlns:a16="http://schemas.microsoft.com/office/drawing/2014/main" id="{AB322B8B-A7FE-C84D-8454-E27E6A5E9945}"/>
              </a:ext>
            </a:extLst>
          </p:cNvPr>
          <p:cNvSpPr/>
          <p:nvPr/>
        </p:nvSpPr>
        <p:spPr>
          <a:xfrm>
            <a:off x="7880350" y="1590471"/>
            <a:ext cx="2320735" cy="745766"/>
          </a:xfrm>
          <a:prstGeom prst="rect">
            <a:avLst/>
          </a:prstGeom>
          <a:solidFill>
            <a:schemeClr val="bg2">
              <a:lumMod val="40000"/>
              <a:lumOff val="6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b="1">
                <a:solidFill>
                  <a:srgbClr val="7030A0"/>
                </a:solidFill>
              </a:rPr>
              <a:t>Container Inventory APP</a:t>
            </a:r>
          </a:p>
        </p:txBody>
      </p:sp>
      <p:sp>
        <p:nvSpPr>
          <p:cNvPr id="28" name="Can 27">
            <a:extLst>
              <a:ext uri="{FF2B5EF4-FFF2-40B4-BE49-F238E27FC236}">
                <a16:creationId xmlns:a16="http://schemas.microsoft.com/office/drawing/2014/main" id="{87D2ABA6-5D8B-5444-9E73-5B7F34BB3728}"/>
              </a:ext>
            </a:extLst>
          </p:cNvPr>
          <p:cNvSpPr/>
          <p:nvPr/>
        </p:nvSpPr>
        <p:spPr>
          <a:xfrm>
            <a:off x="4276959" y="2547763"/>
            <a:ext cx="978148" cy="620377"/>
          </a:xfrm>
          <a:prstGeom prst="can">
            <a:avLst/>
          </a:prstGeom>
          <a:solidFill>
            <a:schemeClr val="accent6">
              <a:lumMod val="60000"/>
              <a:lumOff val="40000"/>
            </a:schemeClr>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accent1">
                    <a:lumMod val="25000"/>
                  </a:schemeClr>
                </a:solidFill>
              </a:rPr>
              <a:t>Reefer DB</a:t>
            </a:r>
          </a:p>
        </p:txBody>
      </p:sp>
      <p:sp>
        <p:nvSpPr>
          <p:cNvPr id="29" name="Can 28">
            <a:extLst>
              <a:ext uri="{FF2B5EF4-FFF2-40B4-BE49-F238E27FC236}">
                <a16:creationId xmlns:a16="http://schemas.microsoft.com/office/drawing/2014/main" id="{F8395C94-E509-8C43-8BA9-3305C093406A}"/>
              </a:ext>
            </a:extLst>
          </p:cNvPr>
          <p:cNvSpPr/>
          <p:nvPr/>
        </p:nvSpPr>
        <p:spPr>
          <a:xfrm>
            <a:off x="9882688" y="2111327"/>
            <a:ext cx="978148" cy="620377"/>
          </a:xfrm>
          <a:prstGeom prst="can">
            <a:avLst/>
          </a:prstGeom>
          <a:solidFill>
            <a:schemeClr val="accent6">
              <a:lumMod val="60000"/>
              <a:lumOff val="40000"/>
            </a:schemeClr>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accent1">
                    <a:lumMod val="25000"/>
                  </a:schemeClr>
                </a:solidFill>
              </a:rPr>
              <a:t>Container inventory</a:t>
            </a:r>
          </a:p>
        </p:txBody>
      </p:sp>
      <p:cxnSp>
        <p:nvCxnSpPr>
          <p:cNvPr id="31" name="Curved Connector 30">
            <a:extLst>
              <a:ext uri="{FF2B5EF4-FFF2-40B4-BE49-F238E27FC236}">
                <a16:creationId xmlns:a16="http://schemas.microsoft.com/office/drawing/2014/main" id="{76257AE1-622A-7E42-AB14-2D9CEF1E6837}"/>
              </a:ext>
            </a:extLst>
          </p:cNvPr>
          <p:cNvCxnSpPr>
            <a:cxnSpLocks/>
            <a:endCxn id="27" idx="1"/>
          </p:cNvCxnSpPr>
          <p:nvPr/>
        </p:nvCxnSpPr>
        <p:spPr>
          <a:xfrm flipV="1">
            <a:off x="4140973" y="1963354"/>
            <a:ext cx="3739377" cy="85279"/>
          </a:xfrm>
          <a:prstGeom prst="curvedConnector3">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2" name="Curved Connector 31">
            <a:extLst>
              <a:ext uri="{FF2B5EF4-FFF2-40B4-BE49-F238E27FC236}">
                <a16:creationId xmlns:a16="http://schemas.microsoft.com/office/drawing/2014/main" id="{4B423041-E44D-F646-8541-5774058FA770}"/>
              </a:ext>
            </a:extLst>
          </p:cNvPr>
          <p:cNvCxnSpPr>
            <a:cxnSpLocks/>
            <a:stCxn id="27" idx="2"/>
            <a:endCxn id="56" idx="3"/>
          </p:cNvCxnSpPr>
          <p:nvPr/>
        </p:nvCxnSpPr>
        <p:spPr>
          <a:xfrm rot="5400000">
            <a:off x="7565132" y="2091959"/>
            <a:ext cx="1231308" cy="1719864"/>
          </a:xfrm>
          <a:prstGeom prst="curvedConnector2">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39" name="Cross 38">
            <a:extLst>
              <a:ext uri="{FF2B5EF4-FFF2-40B4-BE49-F238E27FC236}">
                <a16:creationId xmlns:a16="http://schemas.microsoft.com/office/drawing/2014/main" id="{F1DC6BCE-FE31-394E-9EFF-096D1FEF2752}"/>
              </a:ext>
            </a:extLst>
          </p:cNvPr>
          <p:cNvSpPr/>
          <p:nvPr/>
        </p:nvSpPr>
        <p:spPr>
          <a:xfrm rot="2818962">
            <a:off x="6114520" y="1204720"/>
            <a:ext cx="532250" cy="542299"/>
          </a:xfrm>
          <a:prstGeom prst="plus">
            <a:avLst>
              <a:gd name="adj" fmla="val 45833"/>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Curved Connector 40">
            <a:extLst>
              <a:ext uri="{FF2B5EF4-FFF2-40B4-BE49-F238E27FC236}">
                <a16:creationId xmlns:a16="http://schemas.microsoft.com/office/drawing/2014/main" id="{2A497B94-B980-AF46-B65C-3C6CBD658C89}"/>
              </a:ext>
            </a:extLst>
          </p:cNvPr>
          <p:cNvCxnSpPr>
            <a:cxnSpLocks/>
            <a:stCxn id="10" idx="0"/>
            <a:endCxn id="5" idx="1"/>
          </p:cNvCxnSpPr>
          <p:nvPr/>
        </p:nvCxnSpPr>
        <p:spPr>
          <a:xfrm rot="16200000" flipV="1">
            <a:off x="742773" y="3373593"/>
            <a:ext cx="2154933" cy="1"/>
          </a:xfrm>
          <a:prstGeom prst="curvedConnector4">
            <a:avLst>
              <a:gd name="adj1" fmla="val 41348"/>
              <a:gd name="adj2" fmla="val 35138100000"/>
            </a:avLst>
          </a:prstGeom>
          <a:ln>
            <a:solidFill>
              <a:schemeClr val="accent6"/>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46" name="Curved Connector 45">
            <a:extLst>
              <a:ext uri="{FF2B5EF4-FFF2-40B4-BE49-F238E27FC236}">
                <a16:creationId xmlns:a16="http://schemas.microsoft.com/office/drawing/2014/main" id="{708E15B4-FE6B-1140-ADD2-3D3387687957}"/>
              </a:ext>
            </a:extLst>
          </p:cNvPr>
          <p:cNvCxnSpPr>
            <a:cxnSpLocks/>
            <a:stCxn id="5" idx="3"/>
            <a:endCxn id="28" idx="1"/>
          </p:cNvCxnSpPr>
          <p:nvPr/>
        </p:nvCxnSpPr>
        <p:spPr>
          <a:xfrm>
            <a:off x="4140973" y="2296127"/>
            <a:ext cx="625060" cy="251636"/>
          </a:xfrm>
          <a:prstGeom prst="curvedConnector2">
            <a:avLst/>
          </a:prstGeom>
          <a:ln>
            <a:solidFill>
              <a:schemeClr val="accent6"/>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50" name="Curved Connector 49">
            <a:extLst>
              <a:ext uri="{FF2B5EF4-FFF2-40B4-BE49-F238E27FC236}">
                <a16:creationId xmlns:a16="http://schemas.microsoft.com/office/drawing/2014/main" id="{58FC53BB-5141-1244-83C2-13ECCAC1A33E}"/>
              </a:ext>
            </a:extLst>
          </p:cNvPr>
          <p:cNvCxnSpPr>
            <a:cxnSpLocks/>
            <a:stCxn id="5" idx="2"/>
          </p:cNvCxnSpPr>
          <p:nvPr/>
        </p:nvCxnSpPr>
        <p:spPr>
          <a:xfrm rot="16200000" flipH="1">
            <a:off x="2352430" y="3297186"/>
            <a:ext cx="1854924" cy="598572"/>
          </a:xfrm>
          <a:prstGeom prst="curvedConnector3">
            <a:avLst>
              <a:gd name="adj1" fmla="val 50000"/>
            </a:avLst>
          </a:prstGeom>
          <a:ln>
            <a:solidFill>
              <a:schemeClr val="accent6"/>
            </a:solidFill>
            <a:prstDash val="solid"/>
            <a:tailEnd type="triangle"/>
          </a:ln>
          <a:effectLst/>
        </p:spPr>
        <p:style>
          <a:lnRef idx="2">
            <a:schemeClr val="accent1"/>
          </a:lnRef>
          <a:fillRef idx="0">
            <a:schemeClr val="accent1"/>
          </a:fillRef>
          <a:effectRef idx="1">
            <a:schemeClr val="accent1"/>
          </a:effectRef>
          <a:fontRef idx="minor">
            <a:schemeClr val="tx1"/>
          </a:fontRef>
        </p:style>
      </p:cxnSp>
      <p:cxnSp>
        <p:nvCxnSpPr>
          <p:cNvPr id="53" name="Curved Connector 52">
            <a:extLst>
              <a:ext uri="{FF2B5EF4-FFF2-40B4-BE49-F238E27FC236}">
                <a16:creationId xmlns:a16="http://schemas.microsoft.com/office/drawing/2014/main" id="{A1F579BB-26E7-6940-970E-BC1E31F488AB}"/>
              </a:ext>
            </a:extLst>
          </p:cNvPr>
          <p:cNvCxnSpPr>
            <a:cxnSpLocks/>
            <a:stCxn id="56" idx="2"/>
            <a:endCxn id="51" idx="0"/>
          </p:cNvCxnSpPr>
          <p:nvPr/>
        </p:nvCxnSpPr>
        <p:spPr>
          <a:xfrm rot="5400000">
            <a:off x="5479327" y="3459759"/>
            <a:ext cx="688221" cy="1216421"/>
          </a:xfrm>
          <a:prstGeom prst="curvedConnector3">
            <a:avLst>
              <a:gd name="adj1" fmla="val 50000"/>
            </a:avLst>
          </a:prstGeom>
          <a:ln>
            <a:solidFill>
              <a:schemeClr val="accent6"/>
            </a:solidFill>
            <a:prstDash val="solid"/>
            <a:tailEnd type="triangle"/>
          </a:ln>
          <a:effectLst/>
        </p:spPr>
        <p:style>
          <a:lnRef idx="2">
            <a:schemeClr val="accent1"/>
          </a:lnRef>
          <a:fillRef idx="0">
            <a:schemeClr val="accent1"/>
          </a:fillRef>
          <a:effectRef idx="1">
            <a:schemeClr val="accent1"/>
          </a:effectRef>
          <a:fontRef idx="minor">
            <a:schemeClr val="tx1"/>
          </a:fontRef>
        </p:style>
      </p:cxnSp>
      <p:sp>
        <p:nvSpPr>
          <p:cNvPr id="59" name="Oval 58">
            <a:extLst>
              <a:ext uri="{FF2B5EF4-FFF2-40B4-BE49-F238E27FC236}">
                <a16:creationId xmlns:a16="http://schemas.microsoft.com/office/drawing/2014/main" id="{CFF00249-74A7-1F49-9EAC-9B24EF49EC9B}"/>
              </a:ext>
            </a:extLst>
          </p:cNvPr>
          <p:cNvSpPr/>
          <p:nvPr/>
        </p:nvSpPr>
        <p:spPr>
          <a:xfrm>
            <a:off x="1275734" y="3181024"/>
            <a:ext cx="302930" cy="369332"/>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t>1</a:t>
            </a:r>
          </a:p>
        </p:txBody>
      </p:sp>
      <p:sp>
        <p:nvSpPr>
          <p:cNvPr id="60" name="Oval 59">
            <a:extLst>
              <a:ext uri="{FF2B5EF4-FFF2-40B4-BE49-F238E27FC236}">
                <a16:creationId xmlns:a16="http://schemas.microsoft.com/office/drawing/2014/main" id="{D28C256D-2B4F-B24D-BB5F-6FCF31AF8B27}"/>
              </a:ext>
            </a:extLst>
          </p:cNvPr>
          <p:cNvSpPr/>
          <p:nvPr/>
        </p:nvSpPr>
        <p:spPr>
          <a:xfrm>
            <a:off x="4383895" y="2172159"/>
            <a:ext cx="302930" cy="369332"/>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t>2</a:t>
            </a:r>
          </a:p>
        </p:txBody>
      </p:sp>
      <p:sp>
        <p:nvSpPr>
          <p:cNvPr id="61" name="Oval 60">
            <a:extLst>
              <a:ext uri="{FF2B5EF4-FFF2-40B4-BE49-F238E27FC236}">
                <a16:creationId xmlns:a16="http://schemas.microsoft.com/office/drawing/2014/main" id="{98996734-4B00-C445-928A-5939B01447B8}"/>
              </a:ext>
            </a:extLst>
          </p:cNvPr>
          <p:cNvSpPr/>
          <p:nvPr/>
        </p:nvSpPr>
        <p:spPr>
          <a:xfrm>
            <a:off x="5747839" y="1775467"/>
            <a:ext cx="302930" cy="369332"/>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t>3</a:t>
            </a:r>
          </a:p>
        </p:txBody>
      </p:sp>
      <p:sp>
        <p:nvSpPr>
          <p:cNvPr id="62" name="Oval 61">
            <a:extLst>
              <a:ext uri="{FF2B5EF4-FFF2-40B4-BE49-F238E27FC236}">
                <a16:creationId xmlns:a16="http://schemas.microsoft.com/office/drawing/2014/main" id="{62F231DE-E806-2640-85BD-6E8FF817EB73}"/>
              </a:ext>
            </a:extLst>
          </p:cNvPr>
          <p:cNvSpPr/>
          <p:nvPr/>
        </p:nvSpPr>
        <p:spPr>
          <a:xfrm>
            <a:off x="2782672" y="3277073"/>
            <a:ext cx="302930" cy="369332"/>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t>4</a:t>
            </a:r>
          </a:p>
        </p:txBody>
      </p:sp>
      <p:sp>
        <p:nvSpPr>
          <p:cNvPr id="63" name="Oval 62">
            <a:extLst>
              <a:ext uri="{FF2B5EF4-FFF2-40B4-BE49-F238E27FC236}">
                <a16:creationId xmlns:a16="http://schemas.microsoft.com/office/drawing/2014/main" id="{9D4F470C-7E7D-2B46-BDAC-6111D1C2C1BE}"/>
              </a:ext>
            </a:extLst>
          </p:cNvPr>
          <p:cNvSpPr/>
          <p:nvPr/>
        </p:nvSpPr>
        <p:spPr>
          <a:xfrm>
            <a:off x="4150573" y="3461739"/>
            <a:ext cx="302930" cy="369332"/>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t>5</a:t>
            </a:r>
          </a:p>
        </p:txBody>
      </p:sp>
      <p:sp>
        <p:nvSpPr>
          <p:cNvPr id="40" name="Rounded Rectangle 39">
            <a:extLst>
              <a:ext uri="{FF2B5EF4-FFF2-40B4-BE49-F238E27FC236}">
                <a16:creationId xmlns:a16="http://schemas.microsoft.com/office/drawing/2014/main" id="{FCC24386-421D-8148-9503-BF7641133C95}"/>
              </a:ext>
            </a:extLst>
          </p:cNvPr>
          <p:cNvSpPr/>
          <p:nvPr/>
        </p:nvSpPr>
        <p:spPr bwMode="auto">
          <a:xfrm>
            <a:off x="2659946" y="443113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0</a:t>
            </a:r>
            <a:endParaRPr lang="en-US" sz="667">
              <a:solidFill>
                <a:schemeClr val="bg1"/>
              </a:solidFill>
            </a:endParaRPr>
          </a:p>
        </p:txBody>
      </p:sp>
      <p:sp>
        <p:nvSpPr>
          <p:cNvPr id="42" name="Rounded Rectangle 41">
            <a:extLst>
              <a:ext uri="{FF2B5EF4-FFF2-40B4-BE49-F238E27FC236}">
                <a16:creationId xmlns:a16="http://schemas.microsoft.com/office/drawing/2014/main" id="{5E130BCC-B7C0-3043-AC3C-8933CA248040}"/>
              </a:ext>
            </a:extLst>
          </p:cNvPr>
          <p:cNvSpPr/>
          <p:nvPr/>
        </p:nvSpPr>
        <p:spPr bwMode="auto">
          <a:xfrm>
            <a:off x="2903783" y="443113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1</a:t>
            </a:r>
            <a:endParaRPr lang="en-US" sz="667">
              <a:solidFill>
                <a:schemeClr val="bg1"/>
              </a:solidFill>
            </a:endParaRPr>
          </a:p>
        </p:txBody>
      </p:sp>
      <p:sp>
        <p:nvSpPr>
          <p:cNvPr id="43" name="Rounded Rectangle 42">
            <a:extLst>
              <a:ext uri="{FF2B5EF4-FFF2-40B4-BE49-F238E27FC236}">
                <a16:creationId xmlns:a16="http://schemas.microsoft.com/office/drawing/2014/main" id="{A3E2BB2D-AD4C-A540-B7A6-23670CDBEE35}"/>
              </a:ext>
            </a:extLst>
          </p:cNvPr>
          <p:cNvSpPr/>
          <p:nvPr/>
        </p:nvSpPr>
        <p:spPr bwMode="auto">
          <a:xfrm>
            <a:off x="3149345" y="443113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2</a:t>
            </a:r>
            <a:endParaRPr lang="en-US" sz="667">
              <a:solidFill>
                <a:schemeClr val="bg1"/>
              </a:solidFill>
            </a:endParaRPr>
          </a:p>
        </p:txBody>
      </p:sp>
      <p:sp>
        <p:nvSpPr>
          <p:cNvPr id="44" name="Rounded Rectangle 43">
            <a:extLst>
              <a:ext uri="{FF2B5EF4-FFF2-40B4-BE49-F238E27FC236}">
                <a16:creationId xmlns:a16="http://schemas.microsoft.com/office/drawing/2014/main" id="{86142954-E40B-7848-819E-2259D81AF13A}"/>
              </a:ext>
            </a:extLst>
          </p:cNvPr>
          <p:cNvSpPr/>
          <p:nvPr/>
        </p:nvSpPr>
        <p:spPr bwMode="auto">
          <a:xfrm>
            <a:off x="3393182" y="443113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3</a:t>
            </a:r>
            <a:endParaRPr lang="en-US" sz="667">
              <a:solidFill>
                <a:schemeClr val="bg1"/>
              </a:solidFill>
            </a:endParaRPr>
          </a:p>
        </p:txBody>
      </p:sp>
      <p:sp>
        <p:nvSpPr>
          <p:cNvPr id="45" name="Rounded Rectangle 44">
            <a:extLst>
              <a:ext uri="{FF2B5EF4-FFF2-40B4-BE49-F238E27FC236}">
                <a16:creationId xmlns:a16="http://schemas.microsoft.com/office/drawing/2014/main" id="{3CBCD715-67DC-554F-A650-59C67394C250}"/>
              </a:ext>
            </a:extLst>
          </p:cNvPr>
          <p:cNvSpPr/>
          <p:nvPr/>
        </p:nvSpPr>
        <p:spPr bwMode="auto">
          <a:xfrm>
            <a:off x="3638743" y="443113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4</a:t>
            </a:r>
            <a:endParaRPr lang="en-US" sz="667">
              <a:solidFill>
                <a:schemeClr val="bg1"/>
              </a:solidFill>
            </a:endParaRPr>
          </a:p>
        </p:txBody>
      </p:sp>
      <p:sp>
        <p:nvSpPr>
          <p:cNvPr id="47" name="TextBox 46">
            <a:extLst>
              <a:ext uri="{FF2B5EF4-FFF2-40B4-BE49-F238E27FC236}">
                <a16:creationId xmlns:a16="http://schemas.microsoft.com/office/drawing/2014/main" id="{1E10CEF1-C556-F645-916D-D343050B5A8E}"/>
              </a:ext>
            </a:extLst>
          </p:cNvPr>
          <p:cNvSpPr txBox="1"/>
          <p:nvPr/>
        </p:nvSpPr>
        <p:spPr>
          <a:xfrm>
            <a:off x="2584557" y="4115620"/>
            <a:ext cx="1441420" cy="369332"/>
          </a:xfrm>
          <a:prstGeom prst="rect">
            <a:avLst/>
          </a:prstGeom>
          <a:noFill/>
        </p:spPr>
        <p:txBody>
          <a:bodyPr wrap="none" rtlCol="0">
            <a:spAutoFit/>
          </a:bodyPr>
          <a:lstStyle/>
          <a:p>
            <a:r>
              <a:rPr lang="en-US">
                <a:solidFill>
                  <a:schemeClr val="accent1">
                    <a:lumMod val="25000"/>
                  </a:schemeClr>
                </a:solidFill>
              </a:rPr>
              <a:t>order-retries</a:t>
            </a:r>
          </a:p>
        </p:txBody>
      </p:sp>
      <p:sp>
        <p:nvSpPr>
          <p:cNvPr id="48" name="Rounded Rectangle 47">
            <a:extLst>
              <a:ext uri="{FF2B5EF4-FFF2-40B4-BE49-F238E27FC236}">
                <a16:creationId xmlns:a16="http://schemas.microsoft.com/office/drawing/2014/main" id="{B96B0153-422F-5F4D-BC98-F5DBCD399934}"/>
              </a:ext>
            </a:extLst>
          </p:cNvPr>
          <p:cNvSpPr/>
          <p:nvPr/>
        </p:nvSpPr>
        <p:spPr bwMode="auto">
          <a:xfrm>
            <a:off x="4603046" y="441208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0</a:t>
            </a:r>
            <a:endParaRPr lang="en-US" sz="667">
              <a:solidFill>
                <a:schemeClr val="bg1"/>
              </a:solidFill>
            </a:endParaRPr>
          </a:p>
        </p:txBody>
      </p:sp>
      <p:sp>
        <p:nvSpPr>
          <p:cNvPr id="49" name="Rounded Rectangle 48">
            <a:extLst>
              <a:ext uri="{FF2B5EF4-FFF2-40B4-BE49-F238E27FC236}">
                <a16:creationId xmlns:a16="http://schemas.microsoft.com/office/drawing/2014/main" id="{D230F4C6-AA24-7D47-A407-21E7B998DF81}"/>
              </a:ext>
            </a:extLst>
          </p:cNvPr>
          <p:cNvSpPr/>
          <p:nvPr/>
        </p:nvSpPr>
        <p:spPr bwMode="auto">
          <a:xfrm>
            <a:off x="4846883" y="441208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1</a:t>
            </a:r>
            <a:endParaRPr lang="en-US" sz="667">
              <a:solidFill>
                <a:schemeClr val="bg1"/>
              </a:solidFill>
            </a:endParaRPr>
          </a:p>
        </p:txBody>
      </p:sp>
      <p:sp>
        <p:nvSpPr>
          <p:cNvPr id="51" name="Rounded Rectangle 50">
            <a:extLst>
              <a:ext uri="{FF2B5EF4-FFF2-40B4-BE49-F238E27FC236}">
                <a16:creationId xmlns:a16="http://schemas.microsoft.com/office/drawing/2014/main" id="{6865CA7D-DC04-B446-B155-41B35DD750AF}"/>
              </a:ext>
            </a:extLst>
          </p:cNvPr>
          <p:cNvSpPr/>
          <p:nvPr/>
        </p:nvSpPr>
        <p:spPr bwMode="auto">
          <a:xfrm>
            <a:off x="5092445" y="441208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2</a:t>
            </a:r>
            <a:endParaRPr lang="en-US" sz="667">
              <a:solidFill>
                <a:schemeClr val="bg1"/>
              </a:solidFill>
            </a:endParaRPr>
          </a:p>
        </p:txBody>
      </p:sp>
      <p:sp>
        <p:nvSpPr>
          <p:cNvPr id="55" name="TextBox 54">
            <a:extLst>
              <a:ext uri="{FF2B5EF4-FFF2-40B4-BE49-F238E27FC236}">
                <a16:creationId xmlns:a16="http://schemas.microsoft.com/office/drawing/2014/main" id="{D507E71A-DC59-134D-B9BC-8AAB05DE3EB9}"/>
              </a:ext>
            </a:extLst>
          </p:cNvPr>
          <p:cNvSpPr txBox="1"/>
          <p:nvPr/>
        </p:nvSpPr>
        <p:spPr>
          <a:xfrm>
            <a:off x="4527657" y="4096570"/>
            <a:ext cx="2018501" cy="369332"/>
          </a:xfrm>
          <a:prstGeom prst="rect">
            <a:avLst/>
          </a:prstGeom>
          <a:noFill/>
        </p:spPr>
        <p:txBody>
          <a:bodyPr wrap="none" rtlCol="0">
            <a:spAutoFit/>
          </a:bodyPr>
          <a:lstStyle/>
          <a:p>
            <a:r>
              <a:rPr lang="en-US">
                <a:solidFill>
                  <a:schemeClr val="accent1">
                    <a:lumMod val="25000"/>
                  </a:schemeClr>
                </a:solidFill>
              </a:rPr>
              <a:t>order-dead-letters</a:t>
            </a:r>
          </a:p>
        </p:txBody>
      </p:sp>
      <p:sp>
        <p:nvSpPr>
          <p:cNvPr id="56" name="Rectangle 55">
            <a:extLst>
              <a:ext uri="{FF2B5EF4-FFF2-40B4-BE49-F238E27FC236}">
                <a16:creationId xmlns:a16="http://schemas.microsoft.com/office/drawing/2014/main" id="{322FABA9-0F67-AB4C-99B8-E23001D1E7FA}"/>
              </a:ext>
            </a:extLst>
          </p:cNvPr>
          <p:cNvSpPr/>
          <p:nvPr/>
        </p:nvSpPr>
        <p:spPr>
          <a:xfrm>
            <a:off x="5542439" y="3411230"/>
            <a:ext cx="1778415" cy="312629"/>
          </a:xfrm>
          <a:prstGeom prst="rect">
            <a:avLst/>
          </a:prstGeom>
          <a:solidFill>
            <a:schemeClr val="bg2">
              <a:lumMod val="40000"/>
              <a:lumOff val="6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b="1">
                <a:solidFill>
                  <a:srgbClr val="7030A0"/>
                </a:solidFill>
              </a:rPr>
              <a:t>Order-retry function</a:t>
            </a:r>
          </a:p>
        </p:txBody>
      </p:sp>
      <p:cxnSp>
        <p:nvCxnSpPr>
          <p:cNvPr id="57" name="Curved Connector 56">
            <a:extLst>
              <a:ext uri="{FF2B5EF4-FFF2-40B4-BE49-F238E27FC236}">
                <a16:creationId xmlns:a16="http://schemas.microsoft.com/office/drawing/2014/main" id="{2C2C1435-F03C-E845-90F0-A037984CA1E3}"/>
              </a:ext>
            </a:extLst>
          </p:cNvPr>
          <p:cNvCxnSpPr>
            <a:cxnSpLocks/>
            <a:stCxn id="45" idx="0"/>
            <a:endCxn id="56" idx="1"/>
          </p:cNvCxnSpPr>
          <p:nvPr/>
        </p:nvCxnSpPr>
        <p:spPr>
          <a:xfrm rot="5400000" flipH="1" flipV="1">
            <a:off x="4220189" y="3108881"/>
            <a:ext cx="863585" cy="1780915"/>
          </a:xfrm>
          <a:prstGeom prst="curvedConnector2">
            <a:avLst/>
          </a:prstGeom>
          <a:ln>
            <a:solidFill>
              <a:schemeClr val="accent6"/>
            </a:solidFill>
            <a:prstDash val="solid"/>
            <a:tailEnd type="triangle"/>
          </a:ln>
          <a:effectLst/>
        </p:spPr>
        <p:style>
          <a:lnRef idx="2">
            <a:schemeClr val="accent1"/>
          </a:lnRef>
          <a:fillRef idx="0">
            <a:schemeClr val="accent1"/>
          </a:fillRef>
          <a:effectRef idx="1">
            <a:schemeClr val="accent1"/>
          </a:effectRef>
          <a:fontRef idx="minor">
            <a:schemeClr val="tx1"/>
          </a:fontRef>
        </p:style>
      </p:cxnSp>
      <p:cxnSp>
        <p:nvCxnSpPr>
          <p:cNvPr id="64" name="Curved Connector 63">
            <a:extLst>
              <a:ext uri="{FF2B5EF4-FFF2-40B4-BE49-F238E27FC236}">
                <a16:creationId xmlns:a16="http://schemas.microsoft.com/office/drawing/2014/main" id="{D9B5F5E6-E27F-A140-8192-325A1F592330}"/>
              </a:ext>
            </a:extLst>
          </p:cNvPr>
          <p:cNvCxnSpPr>
            <a:cxnSpLocks/>
            <a:stCxn id="56" idx="0"/>
          </p:cNvCxnSpPr>
          <p:nvPr/>
        </p:nvCxnSpPr>
        <p:spPr>
          <a:xfrm rot="5400000" flipH="1" flipV="1">
            <a:off x="6546034" y="2090559"/>
            <a:ext cx="1206284" cy="1435059"/>
          </a:xfrm>
          <a:prstGeom prst="curvedConnector2">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5" name="Curved Connector 64">
            <a:extLst>
              <a:ext uri="{FF2B5EF4-FFF2-40B4-BE49-F238E27FC236}">
                <a16:creationId xmlns:a16="http://schemas.microsoft.com/office/drawing/2014/main" id="{D53C42E0-9054-514F-AF15-01C1AF7A5E21}"/>
              </a:ext>
            </a:extLst>
          </p:cNvPr>
          <p:cNvCxnSpPr>
            <a:cxnSpLocks/>
            <a:stCxn id="27" idx="1"/>
          </p:cNvCxnSpPr>
          <p:nvPr/>
        </p:nvCxnSpPr>
        <p:spPr>
          <a:xfrm rot="10800000">
            <a:off x="6431646" y="1475870"/>
            <a:ext cx="1448704" cy="487485"/>
          </a:xfrm>
          <a:prstGeom prst="curvedConnector3">
            <a:avLst>
              <a:gd name="adj1" fmla="val 50000"/>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66" name="Oval 65">
            <a:extLst>
              <a:ext uri="{FF2B5EF4-FFF2-40B4-BE49-F238E27FC236}">
                <a16:creationId xmlns:a16="http://schemas.microsoft.com/office/drawing/2014/main" id="{4FD4E970-2D56-DE45-A423-C13E493E55A1}"/>
              </a:ext>
            </a:extLst>
          </p:cNvPr>
          <p:cNvSpPr/>
          <p:nvPr/>
        </p:nvSpPr>
        <p:spPr>
          <a:xfrm>
            <a:off x="6303223" y="2718789"/>
            <a:ext cx="302930" cy="369332"/>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t>6</a:t>
            </a:r>
          </a:p>
        </p:txBody>
      </p:sp>
      <p:sp>
        <p:nvSpPr>
          <p:cNvPr id="67" name="Oval 66">
            <a:extLst>
              <a:ext uri="{FF2B5EF4-FFF2-40B4-BE49-F238E27FC236}">
                <a16:creationId xmlns:a16="http://schemas.microsoft.com/office/drawing/2014/main" id="{B0A16E01-8385-C441-8711-8E966C5FF1D0}"/>
              </a:ext>
            </a:extLst>
          </p:cNvPr>
          <p:cNvSpPr/>
          <p:nvPr/>
        </p:nvSpPr>
        <p:spPr>
          <a:xfrm>
            <a:off x="6128716" y="3825538"/>
            <a:ext cx="302930" cy="369332"/>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t>7</a:t>
            </a:r>
          </a:p>
        </p:txBody>
      </p:sp>
      <p:sp>
        <p:nvSpPr>
          <p:cNvPr id="68" name="Cross 67">
            <a:extLst>
              <a:ext uri="{FF2B5EF4-FFF2-40B4-BE49-F238E27FC236}">
                <a16:creationId xmlns:a16="http://schemas.microsoft.com/office/drawing/2014/main" id="{BCA1700B-0BDC-8B46-AE25-BFCEDEBC83C7}"/>
              </a:ext>
            </a:extLst>
          </p:cNvPr>
          <p:cNvSpPr/>
          <p:nvPr/>
        </p:nvSpPr>
        <p:spPr>
          <a:xfrm rot="2818962">
            <a:off x="8190970" y="3014470"/>
            <a:ext cx="532250" cy="542299"/>
          </a:xfrm>
          <a:prstGeom prst="plus">
            <a:avLst>
              <a:gd name="adj" fmla="val 45833"/>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593988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0088EF-5C8E-7348-AA96-BC103954D880}"/>
              </a:ext>
            </a:extLst>
          </p:cNvPr>
          <p:cNvSpPr>
            <a:spLocks noGrp="1"/>
          </p:cNvSpPr>
          <p:nvPr>
            <p:ph type="title"/>
          </p:nvPr>
        </p:nvSpPr>
        <p:spPr>
          <a:xfrm>
            <a:off x="390788" y="60120"/>
            <a:ext cx="10886813" cy="660682"/>
          </a:xfrm>
        </p:spPr>
        <p:txBody>
          <a:bodyPr/>
          <a:lstStyle/>
          <a:p>
            <a:r>
              <a:rPr lang="en-US"/>
              <a:t>IBM Cloud Deployment</a:t>
            </a:r>
          </a:p>
        </p:txBody>
      </p:sp>
      <p:sp>
        <p:nvSpPr>
          <p:cNvPr id="4" name="Slide Number Placeholder 3">
            <a:extLst>
              <a:ext uri="{FF2B5EF4-FFF2-40B4-BE49-F238E27FC236}">
                <a16:creationId xmlns:a16="http://schemas.microsoft.com/office/drawing/2014/main" id="{328120D2-1A7F-CC46-9328-FB1F8B45DC4A}"/>
              </a:ext>
            </a:extLst>
          </p:cNvPr>
          <p:cNvSpPr>
            <a:spLocks noGrp="1"/>
          </p:cNvSpPr>
          <p:nvPr>
            <p:ph type="sldNum" sz="quarter" idx="12"/>
          </p:nvPr>
        </p:nvSpPr>
        <p:spPr/>
        <p:txBody>
          <a:bodyPr/>
          <a:lstStyle/>
          <a:p>
            <a:fld id="{E9549862-13E2-C34D-815E-8545BD36FC59}" type="slidenum">
              <a:rPr lang="en-US" smtClean="0">
                <a:solidFill>
                  <a:srgbClr val="6D7777"/>
                </a:solidFill>
              </a:rPr>
              <a:pPr/>
              <a:t>27</a:t>
            </a:fld>
            <a:endParaRPr lang="en-US">
              <a:solidFill>
                <a:srgbClr val="6D7777"/>
              </a:solidFill>
            </a:endParaRPr>
          </a:p>
        </p:txBody>
      </p:sp>
      <p:pic>
        <p:nvPicPr>
          <p:cNvPr id="6" name="Picture 5">
            <a:extLst>
              <a:ext uri="{FF2B5EF4-FFF2-40B4-BE49-F238E27FC236}">
                <a16:creationId xmlns:a16="http://schemas.microsoft.com/office/drawing/2014/main" id="{5C09D6A5-45C6-164B-AC41-3C17F5B713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4881" y="1631975"/>
            <a:ext cx="2084245" cy="773188"/>
          </a:xfrm>
          <a:prstGeom prst="rect">
            <a:avLst/>
          </a:prstGeom>
        </p:spPr>
      </p:pic>
      <p:pic>
        <p:nvPicPr>
          <p:cNvPr id="7" name="Picture 6">
            <a:extLst>
              <a:ext uri="{FF2B5EF4-FFF2-40B4-BE49-F238E27FC236}">
                <a16:creationId xmlns:a16="http://schemas.microsoft.com/office/drawing/2014/main" id="{1A5DCFB8-23AE-674C-8A49-9F1B105F6640}"/>
              </a:ext>
            </a:extLst>
          </p:cNvPr>
          <p:cNvPicPr>
            <a:picLocks noChangeAspect="1"/>
          </p:cNvPicPr>
          <p:nvPr/>
        </p:nvPicPr>
        <p:blipFill>
          <a:blip r:embed="rId3">
            <a:alphaModFix/>
          </a:blip>
          <a:stretch>
            <a:fillRect/>
          </a:stretch>
        </p:blipFill>
        <p:spPr>
          <a:xfrm>
            <a:off x="216690" y="2463241"/>
            <a:ext cx="1016000" cy="1333500"/>
          </a:xfrm>
          <a:prstGeom prst="rect">
            <a:avLst/>
          </a:prstGeom>
        </p:spPr>
      </p:pic>
      <p:cxnSp>
        <p:nvCxnSpPr>
          <p:cNvPr id="8" name="Straight Connector 7">
            <a:extLst>
              <a:ext uri="{FF2B5EF4-FFF2-40B4-BE49-F238E27FC236}">
                <a16:creationId xmlns:a16="http://schemas.microsoft.com/office/drawing/2014/main" id="{64DE049E-FE0C-6348-9698-4E98D23E85CE}"/>
              </a:ext>
            </a:extLst>
          </p:cNvPr>
          <p:cNvCxnSpPr/>
          <p:nvPr/>
        </p:nvCxnSpPr>
        <p:spPr>
          <a:xfrm>
            <a:off x="1800431" y="1045028"/>
            <a:ext cx="0" cy="4767943"/>
          </a:xfrm>
          <a:prstGeom prst="line">
            <a:avLst/>
          </a:prstGeom>
          <a:noFill/>
          <a:ln w="285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9" name="Rectangle 8">
            <a:extLst>
              <a:ext uri="{FF2B5EF4-FFF2-40B4-BE49-F238E27FC236}">
                <a16:creationId xmlns:a16="http://schemas.microsoft.com/office/drawing/2014/main" id="{0B87FF9B-F61E-1348-A386-FDF25AC2D510}"/>
              </a:ext>
            </a:extLst>
          </p:cNvPr>
          <p:cNvSpPr/>
          <p:nvPr/>
        </p:nvSpPr>
        <p:spPr>
          <a:xfrm>
            <a:off x="2267919" y="1235506"/>
            <a:ext cx="4429490" cy="4767943"/>
          </a:xfrm>
          <a:prstGeom prst="rect">
            <a:avLst/>
          </a:prstGeom>
          <a:solidFill>
            <a:schemeClr val="bg1">
              <a:lumMod val="95000"/>
            </a:schemeClr>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50000"/>
                  <a:lumOff val="50000"/>
                </a:schemeClr>
              </a:solidFill>
              <a:latin typeface="IBM Plex Sans" panose="020B0503050203000203" pitchFamily="34" charset="77"/>
            </a:endParaRPr>
          </a:p>
        </p:txBody>
      </p:sp>
      <p:grpSp>
        <p:nvGrpSpPr>
          <p:cNvPr id="10" name="Group 9">
            <a:extLst>
              <a:ext uri="{FF2B5EF4-FFF2-40B4-BE49-F238E27FC236}">
                <a16:creationId xmlns:a16="http://schemas.microsoft.com/office/drawing/2014/main" id="{54386342-4ADA-6A4B-85A0-7249F4E2CA04}"/>
              </a:ext>
            </a:extLst>
          </p:cNvPr>
          <p:cNvGrpSpPr/>
          <p:nvPr/>
        </p:nvGrpSpPr>
        <p:grpSpPr>
          <a:xfrm>
            <a:off x="1648392" y="5440734"/>
            <a:ext cx="1072896" cy="1060704"/>
            <a:chOff x="6608064" y="1170432"/>
            <a:chExt cx="1072896" cy="1060704"/>
          </a:xfrm>
        </p:grpSpPr>
        <p:sp>
          <p:nvSpPr>
            <p:cNvPr id="11" name="Oval 10">
              <a:extLst>
                <a:ext uri="{FF2B5EF4-FFF2-40B4-BE49-F238E27FC236}">
                  <a16:creationId xmlns:a16="http://schemas.microsoft.com/office/drawing/2014/main" id="{35C861A7-9BDC-0E42-9EF4-F8E2AAC8CCAB}"/>
                </a:ext>
              </a:extLst>
            </p:cNvPr>
            <p:cNvSpPr/>
            <p:nvPr/>
          </p:nvSpPr>
          <p:spPr>
            <a:xfrm>
              <a:off x="6608064" y="1170432"/>
              <a:ext cx="1072896" cy="1060704"/>
            </a:xfrm>
            <a:prstGeom prst="ellipse">
              <a:avLst/>
            </a:prstGeom>
            <a:solidFill>
              <a:schemeClr val="bg1"/>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BM Plex Sans" panose="020B0503050203000203" pitchFamily="34" charset="77"/>
              </a:endParaRPr>
            </a:p>
          </p:txBody>
        </p:sp>
        <p:pic>
          <p:nvPicPr>
            <p:cNvPr id="12" name="Picture 11">
              <a:extLst>
                <a:ext uri="{FF2B5EF4-FFF2-40B4-BE49-F238E27FC236}">
                  <a16:creationId xmlns:a16="http://schemas.microsoft.com/office/drawing/2014/main" id="{2FF6E1FB-2BE8-3D47-8EDA-4D10E2C42F12}"/>
                </a:ext>
              </a:extLst>
            </p:cNvPr>
            <p:cNvPicPr>
              <a:picLocks noChangeAspect="1"/>
            </p:cNvPicPr>
            <p:nvPr/>
          </p:nvPicPr>
          <p:blipFill>
            <a:blip r:embed="rId4"/>
            <a:stretch>
              <a:fillRect/>
            </a:stretch>
          </p:blipFill>
          <p:spPr>
            <a:xfrm>
              <a:off x="6742536" y="1265571"/>
              <a:ext cx="827679" cy="815855"/>
            </a:xfrm>
            <a:prstGeom prst="rect">
              <a:avLst/>
            </a:prstGeom>
          </p:spPr>
        </p:pic>
      </p:grpSp>
      <p:sp>
        <p:nvSpPr>
          <p:cNvPr id="13" name="TextBox 12">
            <a:extLst>
              <a:ext uri="{FF2B5EF4-FFF2-40B4-BE49-F238E27FC236}">
                <a16:creationId xmlns:a16="http://schemas.microsoft.com/office/drawing/2014/main" id="{E884416A-DDCE-4542-8087-FA64C25983E3}"/>
              </a:ext>
            </a:extLst>
          </p:cNvPr>
          <p:cNvSpPr txBox="1"/>
          <p:nvPr/>
        </p:nvSpPr>
        <p:spPr>
          <a:xfrm>
            <a:off x="2721288" y="6094272"/>
            <a:ext cx="2598811" cy="369332"/>
          </a:xfrm>
          <a:prstGeom prst="rect">
            <a:avLst/>
          </a:prstGeom>
          <a:noFill/>
        </p:spPr>
        <p:txBody>
          <a:bodyPr wrap="square" rtlCol="0">
            <a:spAutoFit/>
          </a:bodyPr>
          <a:lstStyle/>
          <a:p>
            <a:r>
              <a:rPr lang="en-US" b="1">
                <a:solidFill>
                  <a:schemeClr val="bg1">
                    <a:lumMod val="50000"/>
                  </a:schemeClr>
                </a:solidFill>
                <a:latin typeface="IBM Plex Sans" panose="020B0503050203000203" pitchFamily="34" charset="77"/>
              </a:rPr>
              <a:t>Kubernetes Service</a:t>
            </a:r>
          </a:p>
        </p:txBody>
      </p:sp>
      <p:sp>
        <p:nvSpPr>
          <p:cNvPr id="14" name="Rectangle 13">
            <a:extLst>
              <a:ext uri="{FF2B5EF4-FFF2-40B4-BE49-F238E27FC236}">
                <a16:creationId xmlns:a16="http://schemas.microsoft.com/office/drawing/2014/main" id="{828135E4-0470-CC4D-96E1-41EFE643265D}"/>
              </a:ext>
            </a:extLst>
          </p:cNvPr>
          <p:cNvSpPr/>
          <p:nvPr/>
        </p:nvSpPr>
        <p:spPr>
          <a:xfrm>
            <a:off x="4191545" y="1450049"/>
            <a:ext cx="2257108" cy="1335547"/>
          </a:xfrm>
          <a:prstGeom prst="rect">
            <a:avLst/>
          </a:prstGeom>
          <a:solidFill>
            <a:srgbClr val="DEEAEC"/>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solidFill>
                <a:schemeClr val="tx1">
                  <a:lumMod val="50000"/>
                  <a:lumOff val="50000"/>
                </a:schemeClr>
              </a:solidFill>
              <a:latin typeface="IBM Plex Sans" panose="020B0503050203000203" pitchFamily="34" charset="77"/>
            </a:endParaRPr>
          </a:p>
        </p:txBody>
      </p:sp>
      <p:grpSp>
        <p:nvGrpSpPr>
          <p:cNvPr id="15" name="Group 14">
            <a:extLst>
              <a:ext uri="{FF2B5EF4-FFF2-40B4-BE49-F238E27FC236}">
                <a16:creationId xmlns:a16="http://schemas.microsoft.com/office/drawing/2014/main" id="{DA4B8950-44EF-BC40-9CB3-DAF6BB39C851}"/>
              </a:ext>
            </a:extLst>
          </p:cNvPr>
          <p:cNvGrpSpPr/>
          <p:nvPr/>
        </p:nvGrpSpPr>
        <p:grpSpPr>
          <a:xfrm>
            <a:off x="4269280" y="1726850"/>
            <a:ext cx="467710" cy="493646"/>
            <a:chOff x="5314620" y="2462068"/>
            <a:chExt cx="1121412" cy="1059928"/>
          </a:xfrm>
        </p:grpSpPr>
        <p:sp>
          <p:nvSpPr>
            <p:cNvPr id="16" name="Oval 15">
              <a:extLst>
                <a:ext uri="{FF2B5EF4-FFF2-40B4-BE49-F238E27FC236}">
                  <a16:creationId xmlns:a16="http://schemas.microsoft.com/office/drawing/2014/main" id="{10B03DDB-A042-654A-8D9B-8FDCFAD4A689}"/>
                </a:ext>
              </a:extLst>
            </p:cNvPr>
            <p:cNvSpPr/>
            <p:nvPr/>
          </p:nvSpPr>
          <p:spPr>
            <a:xfrm>
              <a:off x="5314620" y="2462068"/>
              <a:ext cx="1121412" cy="1059928"/>
            </a:xfrm>
            <a:prstGeom prst="ellipse">
              <a:avLst/>
            </a:prstGeom>
            <a:solidFill>
              <a:schemeClr val="bg1"/>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BM Plex Sans" panose="020B0503050203000203" pitchFamily="34" charset="77"/>
              </a:endParaRPr>
            </a:p>
          </p:txBody>
        </p:sp>
        <p:pic>
          <p:nvPicPr>
            <p:cNvPr id="17" name="Picture 16">
              <a:extLst>
                <a:ext uri="{FF2B5EF4-FFF2-40B4-BE49-F238E27FC236}">
                  <a16:creationId xmlns:a16="http://schemas.microsoft.com/office/drawing/2014/main" id="{398D6D7B-9E2B-8D44-A6F5-B543AA6C9532}"/>
                </a:ext>
              </a:extLst>
            </p:cNvPr>
            <p:cNvPicPr>
              <a:picLocks noChangeAspect="1"/>
            </p:cNvPicPr>
            <p:nvPr/>
          </p:nvPicPr>
          <p:blipFill>
            <a:blip r:embed="rId5"/>
            <a:stretch>
              <a:fillRect/>
            </a:stretch>
          </p:blipFill>
          <p:spPr>
            <a:xfrm>
              <a:off x="5486073" y="2628767"/>
              <a:ext cx="780615" cy="657242"/>
            </a:xfrm>
            <a:prstGeom prst="rect">
              <a:avLst/>
            </a:prstGeom>
            <a:ln w="12700">
              <a:noFill/>
            </a:ln>
          </p:spPr>
        </p:pic>
      </p:grpSp>
      <p:sp>
        <p:nvSpPr>
          <p:cNvPr id="18" name="TextBox 17">
            <a:extLst>
              <a:ext uri="{FF2B5EF4-FFF2-40B4-BE49-F238E27FC236}">
                <a16:creationId xmlns:a16="http://schemas.microsoft.com/office/drawing/2014/main" id="{EDE80EDD-BE7B-0B4C-AF55-70B64BBDED34}"/>
              </a:ext>
            </a:extLst>
          </p:cNvPr>
          <p:cNvSpPr txBox="1"/>
          <p:nvPr/>
        </p:nvSpPr>
        <p:spPr>
          <a:xfrm>
            <a:off x="5082804" y="1488842"/>
            <a:ext cx="1374359" cy="307777"/>
          </a:xfrm>
          <a:prstGeom prst="rect">
            <a:avLst/>
          </a:prstGeom>
          <a:noFill/>
        </p:spPr>
        <p:txBody>
          <a:bodyPr wrap="square" rtlCol="0">
            <a:spAutoFit/>
          </a:bodyPr>
          <a:lstStyle/>
          <a:p>
            <a:pPr algn="ctr"/>
            <a:r>
              <a:rPr lang="en-US" sz="1400" b="1">
                <a:solidFill>
                  <a:schemeClr val="bg1">
                    <a:lumMod val="50000"/>
                  </a:schemeClr>
                </a:solidFill>
                <a:latin typeface="IBM Plex Sans" panose="020B0503050203000203" pitchFamily="34" charset="77"/>
              </a:rPr>
              <a:t>K8S-Node</a:t>
            </a:r>
          </a:p>
        </p:txBody>
      </p:sp>
      <p:sp>
        <p:nvSpPr>
          <p:cNvPr id="19" name="TextBox 18">
            <a:extLst>
              <a:ext uri="{FF2B5EF4-FFF2-40B4-BE49-F238E27FC236}">
                <a16:creationId xmlns:a16="http://schemas.microsoft.com/office/drawing/2014/main" id="{F961C0F5-4219-D844-A4E3-B0CDD7FCA7E8}"/>
              </a:ext>
            </a:extLst>
          </p:cNvPr>
          <p:cNvSpPr txBox="1"/>
          <p:nvPr/>
        </p:nvSpPr>
        <p:spPr>
          <a:xfrm>
            <a:off x="4418731" y="1807318"/>
            <a:ext cx="1492169" cy="307777"/>
          </a:xfrm>
          <a:prstGeom prst="rect">
            <a:avLst/>
          </a:prstGeom>
          <a:noFill/>
        </p:spPr>
        <p:txBody>
          <a:bodyPr wrap="square" rtlCol="0">
            <a:spAutoFit/>
          </a:bodyPr>
          <a:lstStyle/>
          <a:p>
            <a:pPr algn="ctr"/>
            <a:r>
              <a:rPr lang="en-US" sz="1400">
                <a:solidFill>
                  <a:schemeClr val="bg1">
                    <a:lumMod val="50000"/>
                  </a:schemeClr>
                </a:solidFill>
                <a:latin typeface="IBM Plex Sans" panose="020B0503050203000203" pitchFamily="34" charset="77"/>
              </a:rPr>
              <a:t>Fleet-</a:t>
            </a:r>
            <a:r>
              <a:rPr lang="en-US" sz="1400" err="1">
                <a:solidFill>
                  <a:schemeClr val="bg1">
                    <a:lumMod val="50000"/>
                  </a:schemeClr>
                </a:solidFill>
                <a:latin typeface="IBM Plex Sans" panose="020B0503050203000203" pitchFamily="34" charset="77"/>
              </a:rPr>
              <a:t>ms</a:t>
            </a:r>
            <a:endParaRPr lang="en-US" sz="1400">
              <a:solidFill>
                <a:schemeClr val="bg1">
                  <a:lumMod val="50000"/>
                </a:schemeClr>
              </a:solidFill>
              <a:latin typeface="IBM Plex Sans" panose="020B0503050203000203" pitchFamily="34" charset="77"/>
            </a:endParaRPr>
          </a:p>
        </p:txBody>
      </p:sp>
      <p:grpSp>
        <p:nvGrpSpPr>
          <p:cNvPr id="20" name="Group 19">
            <a:extLst>
              <a:ext uri="{FF2B5EF4-FFF2-40B4-BE49-F238E27FC236}">
                <a16:creationId xmlns:a16="http://schemas.microsoft.com/office/drawing/2014/main" id="{DDA3A1E7-20BB-644D-9D1B-C038BBF282C8}"/>
              </a:ext>
            </a:extLst>
          </p:cNvPr>
          <p:cNvGrpSpPr/>
          <p:nvPr/>
        </p:nvGrpSpPr>
        <p:grpSpPr>
          <a:xfrm>
            <a:off x="10034418" y="1849110"/>
            <a:ext cx="1254681" cy="1136204"/>
            <a:chOff x="2011680" y="2468880"/>
            <a:chExt cx="640080" cy="600522"/>
          </a:xfrm>
        </p:grpSpPr>
        <p:sp>
          <p:nvSpPr>
            <p:cNvPr id="21" name="Object 61">
              <a:extLst>
                <a:ext uri="{FF2B5EF4-FFF2-40B4-BE49-F238E27FC236}">
                  <a16:creationId xmlns:a16="http://schemas.microsoft.com/office/drawing/2014/main" id="{83224A5A-AF2C-1F49-8FF7-E77E4F8C223E}"/>
                </a:ext>
              </a:extLst>
            </p:cNvPr>
            <p:cNvSpPr/>
            <p:nvPr/>
          </p:nvSpPr>
          <p:spPr>
            <a:xfrm>
              <a:off x="2103120" y="2468880"/>
              <a:ext cx="457200" cy="457200"/>
            </a:xfrm>
            <a:prstGeom prst="ellipse">
              <a:avLst/>
            </a:prstGeom>
            <a:solidFill>
              <a:srgbClr val="FFFFFF"/>
            </a:solidFill>
            <a:ln w="19050">
              <a:solidFill>
                <a:srgbClr val="1A8572"/>
              </a:solidFill>
              <a:prstDash val="solid"/>
            </a:ln>
          </p:spPr>
        </p:sp>
        <p:pic>
          <p:nvPicPr>
            <p:cNvPr id="22" name="Object 62" descr="public/generated/icons/User-https%3A%2F%2Fraw.githubusercontent.com%2FIBM-Design%2Ficons%2Fmaster%2Fdist%2Fsvg%2Fobject-based%2Fuser_64.svg.png">
              <a:extLst>
                <a:ext uri="{FF2B5EF4-FFF2-40B4-BE49-F238E27FC236}">
                  <a16:creationId xmlns:a16="http://schemas.microsoft.com/office/drawing/2014/main" id="{5D31E6AE-3B22-AE42-84E6-243F63E950F8}"/>
                </a:ext>
              </a:extLst>
            </p:cNvPr>
            <p:cNvPicPr>
              <a:picLocks noChangeAspect="1"/>
            </p:cNvPicPr>
            <p:nvPr/>
          </p:nvPicPr>
          <p:blipFill>
            <a:blip r:embed="rId6" cstate="print"/>
            <a:stretch>
              <a:fillRect/>
            </a:stretch>
          </p:blipFill>
          <p:spPr>
            <a:xfrm>
              <a:off x="2194560" y="2560320"/>
              <a:ext cx="274320" cy="274320"/>
            </a:xfrm>
            <a:prstGeom prst="rect">
              <a:avLst/>
            </a:prstGeom>
          </p:spPr>
        </p:pic>
        <p:sp>
          <p:nvSpPr>
            <p:cNvPr id="23" name="Object 63">
              <a:extLst>
                <a:ext uri="{FF2B5EF4-FFF2-40B4-BE49-F238E27FC236}">
                  <a16:creationId xmlns:a16="http://schemas.microsoft.com/office/drawing/2014/main" id="{9D8B9348-DDE0-F641-814D-053F56AB2DF2}"/>
                </a:ext>
              </a:extLst>
            </p:cNvPr>
            <p:cNvSpPr/>
            <p:nvPr/>
          </p:nvSpPr>
          <p:spPr>
            <a:xfrm>
              <a:off x="2011680" y="2971800"/>
              <a:ext cx="640080" cy="97602"/>
            </a:xfrm>
            <a:prstGeom prst="rect">
              <a:avLst/>
            </a:prstGeom>
            <a:noFill/>
          </p:spPr>
          <p:txBody>
            <a:bodyPr wrap="square" lIns="0" tIns="0" rIns="0" bIns="0" rtlCol="0" anchor="t">
              <a:spAutoFit/>
            </a:bodyPr>
            <a:lstStyle/>
            <a:p>
              <a:pPr algn="ctr"/>
              <a:r>
                <a:rPr lang="en-US" sz="1200" b="1">
                  <a:solidFill>
                    <a:srgbClr val="1A8572"/>
                  </a:solidFill>
                  <a:latin typeface="IBM Plex Sans" panose="020B0503050203000203" pitchFamily="34" charset="77"/>
                  <a:cs typeface="Helvetica" pitchFamily="34" charset="-120"/>
                </a:rPr>
                <a:t>DEVELOPER</a:t>
              </a:r>
            </a:p>
          </p:txBody>
        </p:sp>
      </p:grpSp>
      <p:cxnSp>
        <p:nvCxnSpPr>
          <p:cNvPr id="24" name="Straight Connector 23">
            <a:extLst>
              <a:ext uri="{FF2B5EF4-FFF2-40B4-BE49-F238E27FC236}">
                <a16:creationId xmlns:a16="http://schemas.microsoft.com/office/drawing/2014/main" id="{87E318E5-D832-BA45-A274-7ADA38BAC17B}"/>
              </a:ext>
            </a:extLst>
          </p:cNvPr>
          <p:cNvCxnSpPr/>
          <p:nvPr/>
        </p:nvCxnSpPr>
        <p:spPr>
          <a:xfrm>
            <a:off x="9522028" y="1133654"/>
            <a:ext cx="0" cy="4767943"/>
          </a:xfrm>
          <a:prstGeom prst="line">
            <a:avLst/>
          </a:prstGeom>
          <a:noFill/>
          <a:ln w="285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25" name="Object 6">
            <a:extLst>
              <a:ext uri="{FF2B5EF4-FFF2-40B4-BE49-F238E27FC236}">
                <a16:creationId xmlns:a16="http://schemas.microsoft.com/office/drawing/2014/main" id="{E1D54B1F-EE58-2849-8EFD-C5102CFAD393}"/>
              </a:ext>
            </a:extLst>
          </p:cNvPr>
          <p:cNvSpPr/>
          <p:nvPr/>
        </p:nvSpPr>
        <p:spPr>
          <a:xfrm flipH="1">
            <a:off x="8597003" y="2312829"/>
            <a:ext cx="1514506" cy="0"/>
          </a:xfrm>
          <a:prstGeom prst="line">
            <a:avLst/>
          </a:prstGeom>
          <a:noFill/>
          <a:ln w="12700">
            <a:solidFill>
              <a:srgbClr val="646365"/>
            </a:solidFill>
            <a:prstDash val="solid"/>
            <a:tailEnd type="arrow"/>
          </a:ln>
        </p:spPr>
        <p:txBody>
          <a:bodyPr/>
          <a:lstStyle/>
          <a:p>
            <a:endParaRPr lang="en-US" sz="2400"/>
          </a:p>
        </p:txBody>
      </p:sp>
      <p:grpSp>
        <p:nvGrpSpPr>
          <p:cNvPr id="26" name="Group 25">
            <a:extLst>
              <a:ext uri="{FF2B5EF4-FFF2-40B4-BE49-F238E27FC236}">
                <a16:creationId xmlns:a16="http://schemas.microsoft.com/office/drawing/2014/main" id="{43DAAB4F-C871-FF4B-9C03-C5EEBC8D25EE}"/>
              </a:ext>
            </a:extLst>
          </p:cNvPr>
          <p:cNvGrpSpPr/>
          <p:nvPr/>
        </p:nvGrpSpPr>
        <p:grpSpPr>
          <a:xfrm>
            <a:off x="9391188" y="2190909"/>
            <a:ext cx="243840" cy="243840"/>
            <a:chOff x="274320" y="914400"/>
            <a:chExt cx="182880" cy="182880"/>
          </a:xfrm>
        </p:grpSpPr>
        <p:sp>
          <p:nvSpPr>
            <p:cNvPr id="27" name="Object 9">
              <a:extLst>
                <a:ext uri="{FF2B5EF4-FFF2-40B4-BE49-F238E27FC236}">
                  <a16:creationId xmlns:a16="http://schemas.microsoft.com/office/drawing/2014/main" id="{48896C31-A678-9C4A-99B4-161050B2993E}"/>
                </a:ext>
              </a:extLst>
            </p:cNvPr>
            <p:cNvSpPr/>
            <p:nvPr/>
          </p:nvSpPr>
          <p:spPr>
            <a:xfrm>
              <a:off x="274320" y="914400"/>
              <a:ext cx="182880" cy="182880"/>
            </a:xfrm>
            <a:prstGeom prst="ellipse">
              <a:avLst/>
            </a:prstGeom>
            <a:solidFill>
              <a:srgbClr val="FFFFFF"/>
            </a:solidFill>
            <a:ln w="19050">
              <a:solidFill>
                <a:srgbClr val="0C755F"/>
              </a:solidFill>
              <a:prstDash val="solid"/>
            </a:ln>
          </p:spPr>
        </p:sp>
        <p:sp>
          <p:nvSpPr>
            <p:cNvPr id="28" name="Object 10">
              <a:extLst>
                <a:ext uri="{FF2B5EF4-FFF2-40B4-BE49-F238E27FC236}">
                  <a16:creationId xmlns:a16="http://schemas.microsoft.com/office/drawing/2014/main" id="{066F34E0-9B9F-C143-B910-2FA93A998855}"/>
                </a:ext>
              </a:extLst>
            </p:cNvPr>
            <p:cNvSpPr/>
            <p:nvPr/>
          </p:nvSpPr>
          <p:spPr>
            <a:xfrm>
              <a:off x="274320" y="936590"/>
              <a:ext cx="182880" cy="138500"/>
            </a:xfrm>
            <a:prstGeom prst="rect">
              <a:avLst/>
            </a:prstGeom>
            <a:noFill/>
          </p:spPr>
          <p:txBody>
            <a:bodyPr wrap="square" lIns="0" tIns="0" rIns="0" bIns="0" rtlCol="0" anchor="ctr">
              <a:spAutoFit/>
            </a:bodyPr>
            <a:lstStyle/>
            <a:p>
              <a:pPr algn="ctr"/>
              <a:r>
                <a:rPr lang="en-US" sz="1200" b="1">
                  <a:solidFill>
                    <a:srgbClr val="0C755F"/>
                  </a:solidFill>
                  <a:latin typeface="IBM Plex Sans" panose="020B0503050203000203" pitchFamily="34" charset="77"/>
                  <a:cs typeface="Helvetica" pitchFamily="34" charset="-120"/>
                </a:rPr>
                <a:t>1</a:t>
              </a:r>
            </a:p>
          </p:txBody>
        </p:sp>
      </p:grpSp>
      <p:sp>
        <p:nvSpPr>
          <p:cNvPr id="29" name="Object 6">
            <a:extLst>
              <a:ext uri="{FF2B5EF4-FFF2-40B4-BE49-F238E27FC236}">
                <a16:creationId xmlns:a16="http://schemas.microsoft.com/office/drawing/2014/main" id="{6F83EC47-7BAA-B443-B352-50C6097588D1}"/>
              </a:ext>
            </a:extLst>
          </p:cNvPr>
          <p:cNvSpPr/>
          <p:nvPr/>
        </p:nvSpPr>
        <p:spPr>
          <a:xfrm flipH="1">
            <a:off x="6374991" y="2039654"/>
            <a:ext cx="1179890" cy="0"/>
          </a:xfrm>
          <a:prstGeom prst="line">
            <a:avLst/>
          </a:prstGeom>
          <a:noFill/>
          <a:ln w="12700">
            <a:solidFill>
              <a:srgbClr val="646365"/>
            </a:solidFill>
            <a:prstDash val="solid"/>
            <a:tailEnd type="arrow"/>
          </a:ln>
        </p:spPr>
        <p:txBody>
          <a:bodyPr/>
          <a:lstStyle/>
          <a:p>
            <a:endParaRPr lang="en-US" sz="2400"/>
          </a:p>
        </p:txBody>
      </p:sp>
      <p:sp>
        <p:nvSpPr>
          <p:cNvPr id="30" name="Rectangle 29">
            <a:extLst>
              <a:ext uri="{FF2B5EF4-FFF2-40B4-BE49-F238E27FC236}">
                <a16:creationId xmlns:a16="http://schemas.microsoft.com/office/drawing/2014/main" id="{28C5BBD2-034E-7E48-8B52-47DE3B0CBEAC}"/>
              </a:ext>
            </a:extLst>
          </p:cNvPr>
          <p:cNvSpPr/>
          <p:nvPr/>
        </p:nvSpPr>
        <p:spPr>
          <a:xfrm>
            <a:off x="4206411" y="2865138"/>
            <a:ext cx="2257108" cy="1335543"/>
          </a:xfrm>
          <a:prstGeom prst="rect">
            <a:avLst/>
          </a:prstGeom>
          <a:solidFill>
            <a:srgbClr val="DEEAEC"/>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solidFill>
                <a:schemeClr val="tx1">
                  <a:lumMod val="50000"/>
                  <a:lumOff val="50000"/>
                </a:schemeClr>
              </a:solidFill>
              <a:latin typeface="IBM Plex Sans" panose="020B0503050203000203" pitchFamily="34" charset="77"/>
            </a:endParaRPr>
          </a:p>
        </p:txBody>
      </p:sp>
      <p:sp>
        <p:nvSpPr>
          <p:cNvPr id="34" name="TextBox 33">
            <a:extLst>
              <a:ext uri="{FF2B5EF4-FFF2-40B4-BE49-F238E27FC236}">
                <a16:creationId xmlns:a16="http://schemas.microsoft.com/office/drawing/2014/main" id="{524826CF-1814-674A-81E1-74A112EEDC6C}"/>
              </a:ext>
            </a:extLst>
          </p:cNvPr>
          <p:cNvSpPr txBox="1"/>
          <p:nvPr/>
        </p:nvSpPr>
        <p:spPr>
          <a:xfrm>
            <a:off x="5097670" y="2903931"/>
            <a:ext cx="1374359" cy="307777"/>
          </a:xfrm>
          <a:prstGeom prst="rect">
            <a:avLst/>
          </a:prstGeom>
          <a:noFill/>
        </p:spPr>
        <p:txBody>
          <a:bodyPr wrap="square" rtlCol="0">
            <a:spAutoFit/>
          </a:bodyPr>
          <a:lstStyle/>
          <a:p>
            <a:pPr algn="ctr"/>
            <a:r>
              <a:rPr lang="en-US" sz="1400" b="1">
                <a:solidFill>
                  <a:schemeClr val="bg1">
                    <a:lumMod val="50000"/>
                  </a:schemeClr>
                </a:solidFill>
                <a:latin typeface="IBM Plex Sans" panose="020B0503050203000203" pitchFamily="34" charset="77"/>
              </a:rPr>
              <a:t>K8S-Node</a:t>
            </a:r>
          </a:p>
        </p:txBody>
      </p:sp>
      <p:sp>
        <p:nvSpPr>
          <p:cNvPr id="38" name="TextBox 37">
            <a:extLst>
              <a:ext uri="{FF2B5EF4-FFF2-40B4-BE49-F238E27FC236}">
                <a16:creationId xmlns:a16="http://schemas.microsoft.com/office/drawing/2014/main" id="{6B84D656-F6A3-D943-9633-4515EDDACCA1}"/>
              </a:ext>
            </a:extLst>
          </p:cNvPr>
          <p:cNvSpPr txBox="1"/>
          <p:nvPr/>
        </p:nvSpPr>
        <p:spPr>
          <a:xfrm>
            <a:off x="4626677" y="3239394"/>
            <a:ext cx="1950345" cy="307777"/>
          </a:xfrm>
          <a:prstGeom prst="rect">
            <a:avLst/>
          </a:prstGeom>
          <a:noFill/>
        </p:spPr>
        <p:txBody>
          <a:bodyPr wrap="square" rtlCol="0">
            <a:spAutoFit/>
          </a:bodyPr>
          <a:lstStyle/>
          <a:p>
            <a:pPr algn="ctr"/>
            <a:r>
              <a:rPr lang="en-US" sz="1400">
                <a:solidFill>
                  <a:schemeClr val="bg1">
                    <a:lumMod val="50000"/>
                  </a:schemeClr>
                </a:solidFill>
                <a:latin typeface="IBM Plex Sans" panose="020B0503050203000203" pitchFamily="34" charset="77"/>
              </a:rPr>
              <a:t>Orders-command-</a:t>
            </a:r>
            <a:r>
              <a:rPr lang="en-US" sz="1400" err="1">
                <a:solidFill>
                  <a:schemeClr val="bg1">
                    <a:lumMod val="50000"/>
                  </a:schemeClr>
                </a:solidFill>
                <a:latin typeface="IBM Plex Sans" panose="020B0503050203000203" pitchFamily="34" charset="77"/>
              </a:rPr>
              <a:t>ms</a:t>
            </a:r>
            <a:endParaRPr lang="en-US" sz="1200">
              <a:solidFill>
                <a:schemeClr val="bg1">
                  <a:lumMod val="50000"/>
                </a:schemeClr>
              </a:solidFill>
              <a:latin typeface="IBM Plex Sans" panose="020B0503050203000203" pitchFamily="34" charset="77"/>
            </a:endParaRPr>
          </a:p>
        </p:txBody>
      </p:sp>
      <p:sp>
        <p:nvSpPr>
          <p:cNvPr id="39" name="Rectangle 38">
            <a:extLst>
              <a:ext uri="{FF2B5EF4-FFF2-40B4-BE49-F238E27FC236}">
                <a16:creationId xmlns:a16="http://schemas.microsoft.com/office/drawing/2014/main" id="{51600E0A-2C9D-3441-BEDF-18D4F8BE7D22}"/>
              </a:ext>
            </a:extLst>
          </p:cNvPr>
          <p:cNvSpPr/>
          <p:nvPr/>
        </p:nvSpPr>
        <p:spPr>
          <a:xfrm>
            <a:off x="4223347" y="4456871"/>
            <a:ext cx="2257108" cy="1444726"/>
          </a:xfrm>
          <a:prstGeom prst="rect">
            <a:avLst/>
          </a:prstGeom>
          <a:solidFill>
            <a:srgbClr val="DEEAEC"/>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solidFill>
                <a:schemeClr val="tx1">
                  <a:lumMod val="50000"/>
                  <a:lumOff val="50000"/>
                </a:schemeClr>
              </a:solidFill>
              <a:latin typeface="IBM Plex Sans" panose="020B0503050203000203" pitchFamily="34" charset="77"/>
            </a:endParaRPr>
          </a:p>
        </p:txBody>
      </p:sp>
      <p:sp>
        <p:nvSpPr>
          <p:cNvPr id="40" name="TextBox 39">
            <a:extLst>
              <a:ext uri="{FF2B5EF4-FFF2-40B4-BE49-F238E27FC236}">
                <a16:creationId xmlns:a16="http://schemas.microsoft.com/office/drawing/2014/main" id="{D84EAA6C-6BCA-854C-B5E3-3BA477C74B51}"/>
              </a:ext>
            </a:extLst>
          </p:cNvPr>
          <p:cNvSpPr txBox="1"/>
          <p:nvPr/>
        </p:nvSpPr>
        <p:spPr>
          <a:xfrm>
            <a:off x="5114606" y="4495663"/>
            <a:ext cx="1374359" cy="307777"/>
          </a:xfrm>
          <a:prstGeom prst="rect">
            <a:avLst/>
          </a:prstGeom>
          <a:noFill/>
        </p:spPr>
        <p:txBody>
          <a:bodyPr wrap="square" rtlCol="0">
            <a:spAutoFit/>
          </a:bodyPr>
          <a:lstStyle/>
          <a:p>
            <a:pPr algn="ctr"/>
            <a:r>
              <a:rPr lang="en-US" sz="1400" b="1">
                <a:solidFill>
                  <a:schemeClr val="bg1">
                    <a:lumMod val="50000"/>
                  </a:schemeClr>
                </a:solidFill>
                <a:latin typeface="IBM Plex Sans" panose="020B0503050203000203" pitchFamily="34" charset="77"/>
              </a:rPr>
              <a:t>K8S-Node</a:t>
            </a:r>
          </a:p>
        </p:txBody>
      </p:sp>
      <p:sp>
        <p:nvSpPr>
          <p:cNvPr id="44" name="TextBox 43">
            <a:extLst>
              <a:ext uri="{FF2B5EF4-FFF2-40B4-BE49-F238E27FC236}">
                <a16:creationId xmlns:a16="http://schemas.microsoft.com/office/drawing/2014/main" id="{E2547429-9D91-D242-8076-FA87640855F0}"/>
              </a:ext>
            </a:extLst>
          </p:cNvPr>
          <p:cNvSpPr txBox="1"/>
          <p:nvPr/>
        </p:nvSpPr>
        <p:spPr>
          <a:xfrm>
            <a:off x="4613766" y="3769221"/>
            <a:ext cx="1492169" cy="307777"/>
          </a:xfrm>
          <a:prstGeom prst="rect">
            <a:avLst/>
          </a:prstGeom>
          <a:noFill/>
        </p:spPr>
        <p:txBody>
          <a:bodyPr wrap="square" rtlCol="0">
            <a:spAutoFit/>
          </a:bodyPr>
          <a:lstStyle/>
          <a:p>
            <a:pPr algn="ctr"/>
            <a:r>
              <a:rPr lang="en-US" sz="1400">
                <a:solidFill>
                  <a:schemeClr val="bg1">
                    <a:lumMod val="50000"/>
                  </a:schemeClr>
                </a:solidFill>
                <a:latin typeface="IBM Plex Sans" panose="020B0503050203000203" pitchFamily="34" charset="77"/>
              </a:rPr>
              <a:t>voyages-</a:t>
            </a:r>
            <a:r>
              <a:rPr lang="en-US" sz="1400" err="1">
                <a:solidFill>
                  <a:schemeClr val="bg1">
                    <a:lumMod val="50000"/>
                  </a:schemeClr>
                </a:solidFill>
                <a:latin typeface="IBM Plex Sans" panose="020B0503050203000203" pitchFamily="34" charset="77"/>
              </a:rPr>
              <a:t>ms</a:t>
            </a:r>
            <a:endParaRPr lang="en-US" sz="1400">
              <a:solidFill>
                <a:schemeClr val="bg1">
                  <a:lumMod val="50000"/>
                </a:schemeClr>
              </a:solidFill>
              <a:latin typeface="IBM Plex Sans" panose="020B0503050203000203" pitchFamily="34" charset="77"/>
            </a:endParaRPr>
          </a:p>
        </p:txBody>
      </p:sp>
      <p:sp>
        <p:nvSpPr>
          <p:cNvPr id="45" name="Object 6">
            <a:extLst>
              <a:ext uri="{FF2B5EF4-FFF2-40B4-BE49-F238E27FC236}">
                <a16:creationId xmlns:a16="http://schemas.microsoft.com/office/drawing/2014/main" id="{58F0D912-6AFF-C941-9854-14E15122B26D}"/>
              </a:ext>
            </a:extLst>
          </p:cNvPr>
          <p:cNvSpPr/>
          <p:nvPr/>
        </p:nvSpPr>
        <p:spPr>
          <a:xfrm flipV="1">
            <a:off x="1232689" y="2541138"/>
            <a:ext cx="2821321" cy="388976"/>
          </a:xfrm>
          <a:prstGeom prst="line">
            <a:avLst/>
          </a:prstGeom>
          <a:noFill/>
          <a:ln w="12700">
            <a:solidFill>
              <a:srgbClr val="646365"/>
            </a:solidFill>
            <a:prstDash val="solid"/>
            <a:tailEnd type="arrow"/>
          </a:ln>
        </p:spPr>
        <p:txBody>
          <a:bodyPr/>
          <a:lstStyle/>
          <a:p>
            <a:endParaRPr lang="en-US" sz="2400"/>
          </a:p>
        </p:txBody>
      </p:sp>
      <p:sp>
        <p:nvSpPr>
          <p:cNvPr id="46" name="TextBox 45">
            <a:extLst>
              <a:ext uri="{FF2B5EF4-FFF2-40B4-BE49-F238E27FC236}">
                <a16:creationId xmlns:a16="http://schemas.microsoft.com/office/drawing/2014/main" id="{D90EFE4E-A023-7444-9C75-244AC5C64BB0}"/>
              </a:ext>
            </a:extLst>
          </p:cNvPr>
          <p:cNvSpPr txBox="1"/>
          <p:nvPr/>
        </p:nvSpPr>
        <p:spPr>
          <a:xfrm>
            <a:off x="4393054" y="2431822"/>
            <a:ext cx="1492169" cy="307777"/>
          </a:xfrm>
          <a:prstGeom prst="rect">
            <a:avLst/>
          </a:prstGeom>
          <a:noFill/>
        </p:spPr>
        <p:txBody>
          <a:bodyPr wrap="square" rtlCol="0">
            <a:spAutoFit/>
          </a:bodyPr>
          <a:lstStyle/>
          <a:p>
            <a:pPr algn="ctr"/>
            <a:r>
              <a:rPr lang="en-US" sz="1400">
                <a:solidFill>
                  <a:schemeClr val="bg1">
                    <a:lumMod val="50000"/>
                  </a:schemeClr>
                </a:solidFill>
                <a:latin typeface="IBM Plex Sans" panose="020B0503050203000203" pitchFamily="34" charset="77"/>
              </a:rPr>
              <a:t>KC-UI</a:t>
            </a:r>
          </a:p>
        </p:txBody>
      </p:sp>
      <p:pic>
        <p:nvPicPr>
          <p:cNvPr id="52" name="Picture 51">
            <a:extLst>
              <a:ext uri="{FF2B5EF4-FFF2-40B4-BE49-F238E27FC236}">
                <a16:creationId xmlns:a16="http://schemas.microsoft.com/office/drawing/2014/main" id="{A99A1284-6338-464D-B6BB-C4DD4C72727E}"/>
              </a:ext>
            </a:extLst>
          </p:cNvPr>
          <p:cNvPicPr>
            <a:picLocks noChangeAspect="1"/>
          </p:cNvPicPr>
          <p:nvPr/>
        </p:nvPicPr>
        <p:blipFill>
          <a:blip r:embed="rId7"/>
          <a:stretch>
            <a:fillRect/>
          </a:stretch>
        </p:blipFill>
        <p:spPr>
          <a:xfrm>
            <a:off x="7023444" y="4321502"/>
            <a:ext cx="3100288" cy="496841"/>
          </a:xfrm>
          <a:prstGeom prst="rect">
            <a:avLst/>
          </a:prstGeom>
          <a:ln>
            <a:solidFill>
              <a:srgbClr val="7030A0"/>
            </a:solidFill>
          </a:ln>
        </p:spPr>
      </p:pic>
      <p:sp>
        <p:nvSpPr>
          <p:cNvPr id="53" name="Object 6">
            <a:extLst>
              <a:ext uri="{FF2B5EF4-FFF2-40B4-BE49-F238E27FC236}">
                <a16:creationId xmlns:a16="http://schemas.microsoft.com/office/drawing/2014/main" id="{CBD7609C-D53B-7F4B-A6E8-23D8E08DAAC0}"/>
              </a:ext>
            </a:extLst>
          </p:cNvPr>
          <p:cNvSpPr/>
          <p:nvPr/>
        </p:nvSpPr>
        <p:spPr>
          <a:xfrm flipH="1">
            <a:off x="6457163" y="2234112"/>
            <a:ext cx="1093620" cy="1173720"/>
          </a:xfrm>
          <a:prstGeom prst="line">
            <a:avLst/>
          </a:prstGeom>
          <a:noFill/>
          <a:ln w="12700">
            <a:solidFill>
              <a:srgbClr val="646365"/>
            </a:solidFill>
            <a:prstDash val="solid"/>
            <a:tailEnd type="arrow"/>
          </a:ln>
        </p:spPr>
        <p:txBody>
          <a:bodyPr/>
          <a:lstStyle/>
          <a:p>
            <a:endParaRPr lang="en-US" sz="2400"/>
          </a:p>
        </p:txBody>
      </p:sp>
      <p:sp>
        <p:nvSpPr>
          <p:cNvPr id="54" name="Object 6">
            <a:extLst>
              <a:ext uri="{FF2B5EF4-FFF2-40B4-BE49-F238E27FC236}">
                <a16:creationId xmlns:a16="http://schemas.microsoft.com/office/drawing/2014/main" id="{4866F77C-17E4-8C4A-933D-D241C9E922D3}"/>
              </a:ext>
            </a:extLst>
          </p:cNvPr>
          <p:cNvSpPr/>
          <p:nvPr/>
        </p:nvSpPr>
        <p:spPr>
          <a:xfrm flipH="1">
            <a:off x="6508550" y="2386511"/>
            <a:ext cx="1194633" cy="2321589"/>
          </a:xfrm>
          <a:prstGeom prst="line">
            <a:avLst/>
          </a:prstGeom>
          <a:noFill/>
          <a:ln w="12700">
            <a:solidFill>
              <a:srgbClr val="646365"/>
            </a:solidFill>
            <a:prstDash val="solid"/>
            <a:tailEnd type="arrow"/>
          </a:ln>
        </p:spPr>
        <p:txBody>
          <a:bodyPr/>
          <a:lstStyle/>
          <a:p>
            <a:endParaRPr lang="en-US" sz="2400"/>
          </a:p>
        </p:txBody>
      </p:sp>
      <p:pic>
        <p:nvPicPr>
          <p:cNvPr id="51" name="Picture 50">
            <a:extLst>
              <a:ext uri="{FF2B5EF4-FFF2-40B4-BE49-F238E27FC236}">
                <a16:creationId xmlns:a16="http://schemas.microsoft.com/office/drawing/2014/main" id="{47FE92DA-C8B7-BE45-8AA8-9174D35240F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026456" y="3115603"/>
            <a:ext cx="3427945" cy="528883"/>
          </a:xfrm>
          <a:prstGeom prst="rect">
            <a:avLst/>
          </a:prstGeom>
          <a:ln>
            <a:solidFill>
              <a:schemeClr val="accent5">
                <a:lumMod val="60000"/>
                <a:lumOff val="40000"/>
              </a:schemeClr>
            </a:solidFill>
          </a:ln>
        </p:spPr>
      </p:pic>
      <p:grpSp>
        <p:nvGrpSpPr>
          <p:cNvPr id="50" name="Group 49">
            <a:extLst>
              <a:ext uri="{FF2B5EF4-FFF2-40B4-BE49-F238E27FC236}">
                <a16:creationId xmlns:a16="http://schemas.microsoft.com/office/drawing/2014/main" id="{F3E98450-AB62-3E4E-B5D6-7FA88DB6160A}"/>
              </a:ext>
            </a:extLst>
          </p:cNvPr>
          <p:cNvGrpSpPr/>
          <p:nvPr/>
        </p:nvGrpSpPr>
        <p:grpSpPr>
          <a:xfrm>
            <a:off x="4258565" y="3086159"/>
            <a:ext cx="467710" cy="493646"/>
            <a:chOff x="5314620" y="2462068"/>
            <a:chExt cx="1121412" cy="1059928"/>
          </a:xfrm>
        </p:grpSpPr>
        <p:sp>
          <p:nvSpPr>
            <p:cNvPr id="55" name="Oval 54">
              <a:extLst>
                <a:ext uri="{FF2B5EF4-FFF2-40B4-BE49-F238E27FC236}">
                  <a16:creationId xmlns:a16="http://schemas.microsoft.com/office/drawing/2014/main" id="{26B24B8B-0DA1-8648-84EC-8F6329F1547A}"/>
                </a:ext>
              </a:extLst>
            </p:cNvPr>
            <p:cNvSpPr/>
            <p:nvPr/>
          </p:nvSpPr>
          <p:spPr>
            <a:xfrm>
              <a:off x="5314620" y="2462068"/>
              <a:ext cx="1121412" cy="1059928"/>
            </a:xfrm>
            <a:prstGeom prst="ellipse">
              <a:avLst/>
            </a:prstGeom>
            <a:solidFill>
              <a:schemeClr val="bg1"/>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BM Plex Sans" panose="020B0503050203000203" pitchFamily="34" charset="77"/>
              </a:endParaRPr>
            </a:p>
          </p:txBody>
        </p:sp>
        <p:pic>
          <p:nvPicPr>
            <p:cNvPr id="56" name="Picture 55">
              <a:extLst>
                <a:ext uri="{FF2B5EF4-FFF2-40B4-BE49-F238E27FC236}">
                  <a16:creationId xmlns:a16="http://schemas.microsoft.com/office/drawing/2014/main" id="{90BFA420-A04B-1249-B5C5-C6859EC1F2B6}"/>
                </a:ext>
              </a:extLst>
            </p:cNvPr>
            <p:cNvPicPr>
              <a:picLocks noChangeAspect="1"/>
            </p:cNvPicPr>
            <p:nvPr/>
          </p:nvPicPr>
          <p:blipFill>
            <a:blip r:embed="rId5"/>
            <a:stretch>
              <a:fillRect/>
            </a:stretch>
          </p:blipFill>
          <p:spPr>
            <a:xfrm>
              <a:off x="5486073" y="2628767"/>
              <a:ext cx="780615" cy="657242"/>
            </a:xfrm>
            <a:prstGeom prst="rect">
              <a:avLst/>
            </a:prstGeom>
            <a:ln w="12700">
              <a:noFill/>
            </a:ln>
          </p:spPr>
        </p:pic>
      </p:grpSp>
      <p:grpSp>
        <p:nvGrpSpPr>
          <p:cNvPr id="57" name="Group 56">
            <a:extLst>
              <a:ext uri="{FF2B5EF4-FFF2-40B4-BE49-F238E27FC236}">
                <a16:creationId xmlns:a16="http://schemas.microsoft.com/office/drawing/2014/main" id="{B1492D7B-DB43-C640-81A7-244C543B2984}"/>
              </a:ext>
            </a:extLst>
          </p:cNvPr>
          <p:cNvGrpSpPr/>
          <p:nvPr/>
        </p:nvGrpSpPr>
        <p:grpSpPr>
          <a:xfrm>
            <a:off x="4261065" y="3643291"/>
            <a:ext cx="467710" cy="493646"/>
            <a:chOff x="5314620" y="2462068"/>
            <a:chExt cx="1121412" cy="1059928"/>
          </a:xfrm>
        </p:grpSpPr>
        <p:sp>
          <p:nvSpPr>
            <p:cNvPr id="58" name="Oval 57">
              <a:extLst>
                <a:ext uri="{FF2B5EF4-FFF2-40B4-BE49-F238E27FC236}">
                  <a16:creationId xmlns:a16="http://schemas.microsoft.com/office/drawing/2014/main" id="{D98F4641-C9D3-F749-B7A2-EEB89A9F27EA}"/>
                </a:ext>
              </a:extLst>
            </p:cNvPr>
            <p:cNvSpPr/>
            <p:nvPr/>
          </p:nvSpPr>
          <p:spPr>
            <a:xfrm>
              <a:off x="5314620" y="2462068"/>
              <a:ext cx="1121412" cy="1059928"/>
            </a:xfrm>
            <a:prstGeom prst="ellipse">
              <a:avLst/>
            </a:prstGeom>
            <a:solidFill>
              <a:schemeClr val="bg1"/>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BM Plex Sans" panose="020B0503050203000203" pitchFamily="34" charset="77"/>
              </a:endParaRPr>
            </a:p>
          </p:txBody>
        </p:sp>
        <p:pic>
          <p:nvPicPr>
            <p:cNvPr id="59" name="Picture 58">
              <a:extLst>
                <a:ext uri="{FF2B5EF4-FFF2-40B4-BE49-F238E27FC236}">
                  <a16:creationId xmlns:a16="http://schemas.microsoft.com/office/drawing/2014/main" id="{9B133A5A-226E-C042-8212-199B564F5E3D}"/>
                </a:ext>
              </a:extLst>
            </p:cNvPr>
            <p:cNvPicPr>
              <a:picLocks noChangeAspect="1"/>
            </p:cNvPicPr>
            <p:nvPr/>
          </p:nvPicPr>
          <p:blipFill>
            <a:blip r:embed="rId5"/>
            <a:stretch>
              <a:fillRect/>
            </a:stretch>
          </p:blipFill>
          <p:spPr>
            <a:xfrm>
              <a:off x="5486073" y="2628767"/>
              <a:ext cx="780615" cy="657242"/>
            </a:xfrm>
            <a:prstGeom prst="rect">
              <a:avLst/>
            </a:prstGeom>
            <a:ln w="12700">
              <a:noFill/>
            </a:ln>
          </p:spPr>
        </p:pic>
      </p:grpSp>
      <p:grpSp>
        <p:nvGrpSpPr>
          <p:cNvPr id="60" name="Group 59">
            <a:extLst>
              <a:ext uri="{FF2B5EF4-FFF2-40B4-BE49-F238E27FC236}">
                <a16:creationId xmlns:a16="http://schemas.microsoft.com/office/drawing/2014/main" id="{42538024-FE46-A44C-AFEE-1884F205D958}"/>
              </a:ext>
            </a:extLst>
          </p:cNvPr>
          <p:cNvGrpSpPr/>
          <p:nvPr/>
        </p:nvGrpSpPr>
        <p:grpSpPr>
          <a:xfrm>
            <a:off x="4231126" y="4664844"/>
            <a:ext cx="467710" cy="493646"/>
            <a:chOff x="5314620" y="2462068"/>
            <a:chExt cx="1121412" cy="1059928"/>
          </a:xfrm>
        </p:grpSpPr>
        <p:sp>
          <p:nvSpPr>
            <p:cNvPr id="61" name="Oval 60">
              <a:extLst>
                <a:ext uri="{FF2B5EF4-FFF2-40B4-BE49-F238E27FC236}">
                  <a16:creationId xmlns:a16="http://schemas.microsoft.com/office/drawing/2014/main" id="{A24018C6-2FBD-4148-A14A-BACAEBFE3D6E}"/>
                </a:ext>
              </a:extLst>
            </p:cNvPr>
            <p:cNvSpPr/>
            <p:nvPr/>
          </p:nvSpPr>
          <p:spPr>
            <a:xfrm>
              <a:off x="5314620" y="2462068"/>
              <a:ext cx="1121412" cy="1059928"/>
            </a:xfrm>
            <a:prstGeom prst="ellipse">
              <a:avLst/>
            </a:prstGeom>
            <a:solidFill>
              <a:schemeClr val="bg1"/>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BM Plex Sans" panose="020B0503050203000203" pitchFamily="34" charset="77"/>
              </a:endParaRPr>
            </a:p>
          </p:txBody>
        </p:sp>
        <p:pic>
          <p:nvPicPr>
            <p:cNvPr id="62" name="Picture 61">
              <a:extLst>
                <a:ext uri="{FF2B5EF4-FFF2-40B4-BE49-F238E27FC236}">
                  <a16:creationId xmlns:a16="http://schemas.microsoft.com/office/drawing/2014/main" id="{8D81A8A8-789E-F348-8964-26C54A19E28F}"/>
                </a:ext>
              </a:extLst>
            </p:cNvPr>
            <p:cNvPicPr>
              <a:picLocks noChangeAspect="1"/>
            </p:cNvPicPr>
            <p:nvPr/>
          </p:nvPicPr>
          <p:blipFill>
            <a:blip r:embed="rId5"/>
            <a:stretch>
              <a:fillRect/>
            </a:stretch>
          </p:blipFill>
          <p:spPr>
            <a:xfrm>
              <a:off x="5486073" y="2628767"/>
              <a:ext cx="780615" cy="657242"/>
            </a:xfrm>
            <a:prstGeom prst="rect">
              <a:avLst/>
            </a:prstGeom>
            <a:ln w="12700">
              <a:noFill/>
            </a:ln>
          </p:spPr>
        </p:pic>
      </p:grpSp>
      <p:grpSp>
        <p:nvGrpSpPr>
          <p:cNvPr id="63" name="Group 62">
            <a:extLst>
              <a:ext uri="{FF2B5EF4-FFF2-40B4-BE49-F238E27FC236}">
                <a16:creationId xmlns:a16="http://schemas.microsoft.com/office/drawing/2014/main" id="{2D195844-C800-7D4C-8CC9-6A20795BB469}"/>
              </a:ext>
            </a:extLst>
          </p:cNvPr>
          <p:cNvGrpSpPr/>
          <p:nvPr/>
        </p:nvGrpSpPr>
        <p:grpSpPr>
          <a:xfrm>
            <a:off x="4258565" y="5335268"/>
            <a:ext cx="467710" cy="493646"/>
            <a:chOff x="5314620" y="2462068"/>
            <a:chExt cx="1121412" cy="1059928"/>
          </a:xfrm>
        </p:grpSpPr>
        <p:sp>
          <p:nvSpPr>
            <p:cNvPr id="64" name="Oval 63">
              <a:extLst>
                <a:ext uri="{FF2B5EF4-FFF2-40B4-BE49-F238E27FC236}">
                  <a16:creationId xmlns:a16="http://schemas.microsoft.com/office/drawing/2014/main" id="{BD9A1A10-6F79-484C-921F-6799295A7385}"/>
                </a:ext>
              </a:extLst>
            </p:cNvPr>
            <p:cNvSpPr/>
            <p:nvPr/>
          </p:nvSpPr>
          <p:spPr>
            <a:xfrm>
              <a:off x="5314620" y="2462068"/>
              <a:ext cx="1121412" cy="1059928"/>
            </a:xfrm>
            <a:prstGeom prst="ellipse">
              <a:avLst/>
            </a:prstGeom>
            <a:solidFill>
              <a:schemeClr val="bg1"/>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BM Plex Sans" panose="020B0503050203000203" pitchFamily="34" charset="77"/>
              </a:endParaRPr>
            </a:p>
          </p:txBody>
        </p:sp>
        <p:pic>
          <p:nvPicPr>
            <p:cNvPr id="65" name="Picture 64">
              <a:extLst>
                <a:ext uri="{FF2B5EF4-FFF2-40B4-BE49-F238E27FC236}">
                  <a16:creationId xmlns:a16="http://schemas.microsoft.com/office/drawing/2014/main" id="{10D10562-B36A-4846-B56F-9F7640560D90}"/>
                </a:ext>
              </a:extLst>
            </p:cNvPr>
            <p:cNvPicPr>
              <a:picLocks noChangeAspect="1"/>
            </p:cNvPicPr>
            <p:nvPr/>
          </p:nvPicPr>
          <p:blipFill>
            <a:blip r:embed="rId5"/>
            <a:stretch>
              <a:fillRect/>
            </a:stretch>
          </p:blipFill>
          <p:spPr>
            <a:xfrm>
              <a:off x="5486073" y="2628767"/>
              <a:ext cx="780615" cy="657242"/>
            </a:xfrm>
            <a:prstGeom prst="rect">
              <a:avLst/>
            </a:prstGeom>
            <a:ln w="12700">
              <a:noFill/>
            </a:ln>
          </p:spPr>
        </p:pic>
      </p:grpSp>
      <p:sp>
        <p:nvSpPr>
          <p:cNvPr id="66" name="TextBox 65">
            <a:extLst>
              <a:ext uri="{FF2B5EF4-FFF2-40B4-BE49-F238E27FC236}">
                <a16:creationId xmlns:a16="http://schemas.microsoft.com/office/drawing/2014/main" id="{B61EF943-F40C-CD47-8586-74D0F94915E7}"/>
              </a:ext>
            </a:extLst>
          </p:cNvPr>
          <p:cNvSpPr txBox="1"/>
          <p:nvPr/>
        </p:nvSpPr>
        <p:spPr>
          <a:xfrm>
            <a:off x="4628688" y="4814595"/>
            <a:ext cx="1950345" cy="307777"/>
          </a:xfrm>
          <a:prstGeom prst="rect">
            <a:avLst/>
          </a:prstGeom>
          <a:noFill/>
        </p:spPr>
        <p:txBody>
          <a:bodyPr wrap="square" rtlCol="0">
            <a:spAutoFit/>
          </a:bodyPr>
          <a:lstStyle/>
          <a:p>
            <a:pPr algn="ctr"/>
            <a:r>
              <a:rPr lang="en-US" sz="1400">
                <a:solidFill>
                  <a:schemeClr val="bg1">
                    <a:lumMod val="50000"/>
                  </a:schemeClr>
                </a:solidFill>
                <a:latin typeface="IBM Plex Sans" panose="020B0503050203000203" pitchFamily="34" charset="77"/>
              </a:rPr>
              <a:t>Orders-query-</a:t>
            </a:r>
            <a:r>
              <a:rPr lang="en-US" sz="1400" err="1">
                <a:solidFill>
                  <a:schemeClr val="bg1">
                    <a:lumMod val="50000"/>
                  </a:schemeClr>
                </a:solidFill>
                <a:latin typeface="IBM Plex Sans" panose="020B0503050203000203" pitchFamily="34" charset="77"/>
              </a:rPr>
              <a:t>ms</a:t>
            </a:r>
            <a:endParaRPr lang="en-US" sz="1200">
              <a:solidFill>
                <a:schemeClr val="bg1">
                  <a:lumMod val="50000"/>
                </a:schemeClr>
              </a:solidFill>
              <a:latin typeface="IBM Plex Sans" panose="020B0503050203000203" pitchFamily="34" charset="77"/>
            </a:endParaRPr>
          </a:p>
        </p:txBody>
      </p:sp>
      <p:sp>
        <p:nvSpPr>
          <p:cNvPr id="67" name="TextBox 66">
            <a:extLst>
              <a:ext uri="{FF2B5EF4-FFF2-40B4-BE49-F238E27FC236}">
                <a16:creationId xmlns:a16="http://schemas.microsoft.com/office/drawing/2014/main" id="{FB9D6F19-4127-2F49-82B6-4C5768685665}"/>
              </a:ext>
            </a:extLst>
          </p:cNvPr>
          <p:cNvSpPr txBox="1"/>
          <p:nvPr/>
        </p:nvSpPr>
        <p:spPr>
          <a:xfrm>
            <a:off x="4705287" y="5460915"/>
            <a:ext cx="1950345" cy="307777"/>
          </a:xfrm>
          <a:prstGeom prst="rect">
            <a:avLst/>
          </a:prstGeom>
          <a:noFill/>
        </p:spPr>
        <p:txBody>
          <a:bodyPr wrap="square" rtlCol="0">
            <a:spAutoFit/>
          </a:bodyPr>
          <a:lstStyle/>
          <a:p>
            <a:pPr algn="ctr"/>
            <a:r>
              <a:rPr lang="en-US" sz="1400">
                <a:solidFill>
                  <a:schemeClr val="bg1">
                    <a:lumMod val="50000"/>
                  </a:schemeClr>
                </a:solidFill>
                <a:latin typeface="IBM Plex Sans" panose="020B0503050203000203" pitchFamily="34" charset="77"/>
              </a:rPr>
              <a:t>Containers-</a:t>
            </a:r>
            <a:r>
              <a:rPr lang="en-US" sz="1400" err="1">
                <a:solidFill>
                  <a:schemeClr val="bg1">
                    <a:lumMod val="50000"/>
                  </a:schemeClr>
                </a:solidFill>
                <a:latin typeface="IBM Plex Sans" panose="020B0503050203000203" pitchFamily="34" charset="77"/>
              </a:rPr>
              <a:t>ms</a:t>
            </a:r>
            <a:endParaRPr lang="en-US" sz="1200">
              <a:solidFill>
                <a:schemeClr val="bg1">
                  <a:lumMod val="50000"/>
                </a:schemeClr>
              </a:solidFill>
              <a:latin typeface="IBM Plex Sans" panose="020B0503050203000203" pitchFamily="34" charset="77"/>
            </a:endParaRPr>
          </a:p>
        </p:txBody>
      </p:sp>
      <p:grpSp>
        <p:nvGrpSpPr>
          <p:cNvPr id="68" name="Group 67">
            <a:extLst>
              <a:ext uri="{FF2B5EF4-FFF2-40B4-BE49-F238E27FC236}">
                <a16:creationId xmlns:a16="http://schemas.microsoft.com/office/drawing/2014/main" id="{505A4CB4-0C05-CA4D-91F4-1157E5AAFB57}"/>
              </a:ext>
            </a:extLst>
          </p:cNvPr>
          <p:cNvGrpSpPr/>
          <p:nvPr/>
        </p:nvGrpSpPr>
        <p:grpSpPr>
          <a:xfrm>
            <a:off x="4358136" y="2268977"/>
            <a:ext cx="467710" cy="493646"/>
            <a:chOff x="5314620" y="2462068"/>
            <a:chExt cx="1121412" cy="1059928"/>
          </a:xfrm>
        </p:grpSpPr>
        <p:sp>
          <p:nvSpPr>
            <p:cNvPr id="69" name="Oval 68">
              <a:extLst>
                <a:ext uri="{FF2B5EF4-FFF2-40B4-BE49-F238E27FC236}">
                  <a16:creationId xmlns:a16="http://schemas.microsoft.com/office/drawing/2014/main" id="{CE135309-541B-2742-AB24-04FA6F9300FF}"/>
                </a:ext>
              </a:extLst>
            </p:cNvPr>
            <p:cNvSpPr/>
            <p:nvPr/>
          </p:nvSpPr>
          <p:spPr>
            <a:xfrm>
              <a:off x="5314620" y="2462068"/>
              <a:ext cx="1121412" cy="1059928"/>
            </a:xfrm>
            <a:prstGeom prst="ellipse">
              <a:avLst/>
            </a:prstGeom>
            <a:solidFill>
              <a:schemeClr val="bg1"/>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BM Plex Sans" panose="020B0503050203000203" pitchFamily="34" charset="77"/>
              </a:endParaRPr>
            </a:p>
          </p:txBody>
        </p:sp>
        <p:pic>
          <p:nvPicPr>
            <p:cNvPr id="70" name="Picture 69">
              <a:extLst>
                <a:ext uri="{FF2B5EF4-FFF2-40B4-BE49-F238E27FC236}">
                  <a16:creationId xmlns:a16="http://schemas.microsoft.com/office/drawing/2014/main" id="{5DA0193D-4B94-B74D-80E5-0945A82C111E}"/>
                </a:ext>
              </a:extLst>
            </p:cNvPr>
            <p:cNvPicPr>
              <a:picLocks noChangeAspect="1"/>
            </p:cNvPicPr>
            <p:nvPr/>
          </p:nvPicPr>
          <p:blipFill>
            <a:blip r:embed="rId5"/>
            <a:stretch>
              <a:fillRect/>
            </a:stretch>
          </p:blipFill>
          <p:spPr>
            <a:xfrm>
              <a:off x="5486073" y="2628767"/>
              <a:ext cx="780615" cy="657242"/>
            </a:xfrm>
            <a:prstGeom prst="rect">
              <a:avLst/>
            </a:prstGeom>
            <a:ln w="12700">
              <a:noFill/>
            </a:ln>
          </p:spPr>
        </p:pic>
      </p:grpSp>
      <p:pic>
        <p:nvPicPr>
          <p:cNvPr id="5" name="Picture 4">
            <a:extLst>
              <a:ext uri="{FF2B5EF4-FFF2-40B4-BE49-F238E27FC236}">
                <a16:creationId xmlns:a16="http://schemas.microsoft.com/office/drawing/2014/main" id="{95B0FB55-8B32-D64E-9556-1B7C55D9F0C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964936" y="5495360"/>
            <a:ext cx="3162403" cy="421030"/>
          </a:xfrm>
          <a:prstGeom prst="rect">
            <a:avLst/>
          </a:prstGeom>
        </p:spPr>
      </p:pic>
    </p:spTree>
    <p:extLst>
      <p:ext uri="{BB962C8B-B14F-4D97-AF65-F5344CB8AC3E}">
        <p14:creationId xmlns:p14="http://schemas.microsoft.com/office/powerpoint/2010/main" val="3917461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0B014B-8D04-8444-967B-CB936B305886}"/>
              </a:ext>
            </a:extLst>
          </p:cNvPr>
          <p:cNvSpPr>
            <a:spLocks noGrp="1"/>
          </p:cNvSpPr>
          <p:nvPr>
            <p:ph type="title"/>
          </p:nvPr>
        </p:nvSpPr>
        <p:spPr/>
        <p:txBody>
          <a:bodyPr/>
          <a:lstStyle/>
          <a:p>
            <a:r>
              <a:rPr lang="en-US"/>
              <a:t>Dependency graph</a:t>
            </a:r>
          </a:p>
        </p:txBody>
      </p:sp>
      <p:sp>
        <p:nvSpPr>
          <p:cNvPr id="4" name="Slide Number Placeholder 3">
            <a:extLst>
              <a:ext uri="{FF2B5EF4-FFF2-40B4-BE49-F238E27FC236}">
                <a16:creationId xmlns:a16="http://schemas.microsoft.com/office/drawing/2014/main" id="{9A9A89FF-0174-0B40-8BE5-8692C378E48D}"/>
              </a:ext>
            </a:extLst>
          </p:cNvPr>
          <p:cNvSpPr>
            <a:spLocks noGrp="1"/>
          </p:cNvSpPr>
          <p:nvPr>
            <p:ph type="sldNum" sz="quarter" idx="12"/>
          </p:nvPr>
        </p:nvSpPr>
        <p:spPr/>
        <p:txBody>
          <a:bodyPr/>
          <a:lstStyle/>
          <a:p>
            <a:fld id="{E9549862-13E2-C34D-815E-8545BD36FC59}" type="slidenum">
              <a:rPr lang="en-US" smtClean="0">
                <a:solidFill>
                  <a:srgbClr val="6D7777"/>
                </a:solidFill>
              </a:rPr>
              <a:pPr/>
              <a:t>28</a:t>
            </a:fld>
            <a:endParaRPr lang="en-US">
              <a:solidFill>
                <a:srgbClr val="6D7777"/>
              </a:solidFill>
            </a:endParaRPr>
          </a:p>
        </p:txBody>
      </p:sp>
      <p:sp>
        <p:nvSpPr>
          <p:cNvPr id="5" name="Rounded Rectangle 4">
            <a:extLst>
              <a:ext uri="{FF2B5EF4-FFF2-40B4-BE49-F238E27FC236}">
                <a16:creationId xmlns:a16="http://schemas.microsoft.com/office/drawing/2014/main" id="{7573B639-7817-6B4D-AFD3-2F074F611EF7}"/>
              </a:ext>
            </a:extLst>
          </p:cNvPr>
          <p:cNvSpPr/>
          <p:nvPr/>
        </p:nvSpPr>
        <p:spPr>
          <a:xfrm>
            <a:off x="889369" y="2987046"/>
            <a:ext cx="1568107" cy="914400"/>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5">
                    <a:lumMod val="50000"/>
                  </a:schemeClr>
                </a:solidFill>
              </a:rPr>
              <a:t>Fleet / Ships</a:t>
            </a:r>
          </a:p>
          <a:p>
            <a:pPr algn="ctr"/>
            <a:r>
              <a:rPr lang="en-US" sz="1200">
                <a:solidFill>
                  <a:schemeClr val="accent5">
                    <a:lumMod val="50000"/>
                  </a:schemeClr>
                </a:solidFill>
              </a:rPr>
              <a:t>Simulator MS</a:t>
            </a:r>
          </a:p>
        </p:txBody>
      </p:sp>
      <p:sp>
        <p:nvSpPr>
          <p:cNvPr id="6" name="Rounded Rectangle 5">
            <a:extLst>
              <a:ext uri="{FF2B5EF4-FFF2-40B4-BE49-F238E27FC236}">
                <a16:creationId xmlns:a16="http://schemas.microsoft.com/office/drawing/2014/main" id="{EB334698-9393-C14C-81A6-4A5A0CB7B7D5}"/>
              </a:ext>
            </a:extLst>
          </p:cNvPr>
          <p:cNvSpPr/>
          <p:nvPr/>
        </p:nvSpPr>
        <p:spPr>
          <a:xfrm>
            <a:off x="8132429" y="4708841"/>
            <a:ext cx="1384432" cy="615251"/>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5">
                    <a:lumMod val="50000"/>
                  </a:schemeClr>
                </a:solidFill>
              </a:rPr>
              <a:t>Container</a:t>
            </a:r>
          </a:p>
          <a:p>
            <a:pPr algn="ctr"/>
            <a:r>
              <a:rPr lang="en-US" sz="1200">
                <a:solidFill>
                  <a:schemeClr val="accent5">
                    <a:lumMod val="50000"/>
                  </a:schemeClr>
                </a:solidFill>
              </a:rPr>
              <a:t>MS</a:t>
            </a:r>
          </a:p>
        </p:txBody>
      </p:sp>
      <p:sp>
        <p:nvSpPr>
          <p:cNvPr id="7" name="Rounded Rectangle 6">
            <a:extLst>
              <a:ext uri="{FF2B5EF4-FFF2-40B4-BE49-F238E27FC236}">
                <a16:creationId xmlns:a16="http://schemas.microsoft.com/office/drawing/2014/main" id="{417694D0-995F-B745-9F0E-986F1C1D241F}"/>
              </a:ext>
            </a:extLst>
          </p:cNvPr>
          <p:cNvSpPr/>
          <p:nvPr/>
        </p:nvSpPr>
        <p:spPr>
          <a:xfrm>
            <a:off x="2945309" y="2974987"/>
            <a:ext cx="1486840" cy="926457"/>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5">
                    <a:lumMod val="50000"/>
                  </a:schemeClr>
                </a:solidFill>
              </a:rPr>
              <a:t>Order Command MS</a:t>
            </a:r>
          </a:p>
        </p:txBody>
      </p:sp>
      <p:sp>
        <p:nvSpPr>
          <p:cNvPr id="8" name="Rounded Rectangle 7">
            <a:extLst>
              <a:ext uri="{FF2B5EF4-FFF2-40B4-BE49-F238E27FC236}">
                <a16:creationId xmlns:a16="http://schemas.microsoft.com/office/drawing/2014/main" id="{EAC51CB7-B500-9F48-A7E8-FD12A39A87C7}"/>
              </a:ext>
            </a:extLst>
          </p:cNvPr>
          <p:cNvSpPr/>
          <p:nvPr/>
        </p:nvSpPr>
        <p:spPr>
          <a:xfrm>
            <a:off x="6645592" y="2995373"/>
            <a:ext cx="1486837" cy="918130"/>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5">
                    <a:lumMod val="50000"/>
                  </a:schemeClr>
                </a:solidFill>
              </a:rPr>
              <a:t>Voyages MS</a:t>
            </a:r>
          </a:p>
        </p:txBody>
      </p:sp>
      <p:pic>
        <p:nvPicPr>
          <p:cNvPr id="9" name="Picture 8">
            <a:extLst>
              <a:ext uri="{FF2B5EF4-FFF2-40B4-BE49-F238E27FC236}">
                <a16:creationId xmlns:a16="http://schemas.microsoft.com/office/drawing/2014/main" id="{59C7E611-1E46-4247-8B86-A0CB2CEA9E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1534" y="5124526"/>
            <a:ext cx="3427945" cy="528883"/>
          </a:xfrm>
          <a:prstGeom prst="rect">
            <a:avLst/>
          </a:prstGeom>
          <a:ln>
            <a:solidFill>
              <a:schemeClr val="accent5">
                <a:lumMod val="60000"/>
                <a:lumOff val="40000"/>
              </a:schemeClr>
            </a:solidFill>
          </a:ln>
        </p:spPr>
      </p:pic>
      <p:cxnSp>
        <p:nvCxnSpPr>
          <p:cNvPr id="11" name="Elbow Connector 10">
            <a:extLst>
              <a:ext uri="{FF2B5EF4-FFF2-40B4-BE49-F238E27FC236}">
                <a16:creationId xmlns:a16="http://schemas.microsoft.com/office/drawing/2014/main" id="{5D5F3604-1B6A-C741-A0C1-D90837F8BCE7}"/>
              </a:ext>
            </a:extLst>
          </p:cNvPr>
          <p:cNvCxnSpPr>
            <a:stCxn id="5" idx="2"/>
            <a:endCxn id="9" idx="0"/>
          </p:cNvCxnSpPr>
          <p:nvPr/>
        </p:nvCxnSpPr>
        <p:spPr>
          <a:xfrm rot="16200000" flipH="1">
            <a:off x="1562925" y="4011944"/>
            <a:ext cx="1223080" cy="1002084"/>
          </a:xfrm>
          <a:prstGeom prst="bentConnector3">
            <a:avLst/>
          </a:prstGeom>
          <a:ln w="31750">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12" name="Rounded Rectangle 11">
            <a:extLst>
              <a:ext uri="{FF2B5EF4-FFF2-40B4-BE49-F238E27FC236}">
                <a16:creationId xmlns:a16="http://schemas.microsoft.com/office/drawing/2014/main" id="{A2204662-B493-604E-9381-34BCB5744B7C}"/>
              </a:ext>
            </a:extLst>
          </p:cNvPr>
          <p:cNvSpPr/>
          <p:nvPr/>
        </p:nvSpPr>
        <p:spPr>
          <a:xfrm>
            <a:off x="4774116" y="2987046"/>
            <a:ext cx="1486840" cy="926457"/>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5">
                    <a:lumMod val="50000"/>
                  </a:schemeClr>
                </a:solidFill>
              </a:rPr>
              <a:t>Order Query MS</a:t>
            </a:r>
          </a:p>
        </p:txBody>
      </p:sp>
      <p:cxnSp>
        <p:nvCxnSpPr>
          <p:cNvPr id="13" name="Elbow Connector 12">
            <a:extLst>
              <a:ext uri="{FF2B5EF4-FFF2-40B4-BE49-F238E27FC236}">
                <a16:creationId xmlns:a16="http://schemas.microsoft.com/office/drawing/2014/main" id="{4306A53F-AE9F-E34D-B9B5-59D6DAA54ACA}"/>
              </a:ext>
            </a:extLst>
          </p:cNvPr>
          <p:cNvCxnSpPr>
            <a:cxnSpLocks/>
            <a:stCxn id="7" idx="2"/>
          </p:cNvCxnSpPr>
          <p:nvPr/>
        </p:nvCxnSpPr>
        <p:spPr>
          <a:xfrm rot="5400000">
            <a:off x="2764206" y="4228413"/>
            <a:ext cx="1251493" cy="597554"/>
          </a:xfrm>
          <a:prstGeom prst="bentConnector3">
            <a:avLst/>
          </a:prstGeom>
          <a:ln w="31750">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6" name="Elbow Connector 15">
            <a:extLst>
              <a:ext uri="{FF2B5EF4-FFF2-40B4-BE49-F238E27FC236}">
                <a16:creationId xmlns:a16="http://schemas.microsoft.com/office/drawing/2014/main" id="{7921239D-9DD2-9F49-A708-122A304817C3}"/>
              </a:ext>
            </a:extLst>
          </p:cNvPr>
          <p:cNvCxnSpPr>
            <a:cxnSpLocks/>
            <a:stCxn id="12" idx="2"/>
            <a:endCxn id="9" idx="3"/>
          </p:cNvCxnSpPr>
          <p:nvPr/>
        </p:nvCxnSpPr>
        <p:spPr>
          <a:xfrm rot="5400000">
            <a:off x="4215776" y="4087207"/>
            <a:ext cx="1475465" cy="1128057"/>
          </a:xfrm>
          <a:prstGeom prst="bentConnector2">
            <a:avLst/>
          </a:prstGeom>
          <a:ln w="31750">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23" name="Rounded Rectangle 22">
            <a:extLst>
              <a:ext uri="{FF2B5EF4-FFF2-40B4-BE49-F238E27FC236}">
                <a16:creationId xmlns:a16="http://schemas.microsoft.com/office/drawing/2014/main" id="{CBC99723-DC9F-0A46-9E9E-A32017D13484}"/>
              </a:ext>
            </a:extLst>
          </p:cNvPr>
          <p:cNvSpPr/>
          <p:nvPr/>
        </p:nvSpPr>
        <p:spPr>
          <a:xfrm>
            <a:off x="4432149" y="1511581"/>
            <a:ext cx="1568107" cy="914400"/>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5">
                    <a:lumMod val="50000"/>
                  </a:schemeClr>
                </a:solidFill>
              </a:rPr>
              <a:t>User Interface</a:t>
            </a:r>
          </a:p>
          <a:p>
            <a:pPr algn="ctr"/>
            <a:r>
              <a:rPr lang="en-US" sz="1200">
                <a:solidFill>
                  <a:schemeClr val="accent5">
                    <a:lumMod val="50000"/>
                  </a:schemeClr>
                </a:solidFill>
              </a:rPr>
              <a:t>KC-UI</a:t>
            </a:r>
          </a:p>
        </p:txBody>
      </p:sp>
      <p:cxnSp>
        <p:nvCxnSpPr>
          <p:cNvPr id="24" name="Elbow Connector 23">
            <a:extLst>
              <a:ext uri="{FF2B5EF4-FFF2-40B4-BE49-F238E27FC236}">
                <a16:creationId xmlns:a16="http://schemas.microsoft.com/office/drawing/2014/main" id="{CA90851A-50DF-C648-95FE-E32371E4C7FC}"/>
              </a:ext>
            </a:extLst>
          </p:cNvPr>
          <p:cNvCxnSpPr>
            <a:cxnSpLocks/>
            <a:stCxn id="23" idx="2"/>
            <a:endCxn id="5" idx="0"/>
          </p:cNvCxnSpPr>
          <p:nvPr/>
        </p:nvCxnSpPr>
        <p:spPr>
          <a:xfrm rot="5400000">
            <a:off x="3164281" y="935123"/>
            <a:ext cx="561065" cy="3542780"/>
          </a:xfrm>
          <a:prstGeom prst="bentConnector3">
            <a:avLst/>
          </a:prstGeom>
          <a:ln w="31750">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pic>
        <p:nvPicPr>
          <p:cNvPr id="28" name="Picture 27">
            <a:extLst>
              <a:ext uri="{FF2B5EF4-FFF2-40B4-BE49-F238E27FC236}">
                <a16:creationId xmlns:a16="http://schemas.microsoft.com/office/drawing/2014/main" id="{B7BC6A58-FD41-0341-9078-B5BAB79D6A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92239" y="5890047"/>
            <a:ext cx="3162403" cy="421030"/>
          </a:xfrm>
          <a:prstGeom prst="rect">
            <a:avLst/>
          </a:prstGeom>
        </p:spPr>
      </p:pic>
      <p:cxnSp>
        <p:nvCxnSpPr>
          <p:cNvPr id="29" name="Elbow Connector 28">
            <a:extLst>
              <a:ext uri="{FF2B5EF4-FFF2-40B4-BE49-F238E27FC236}">
                <a16:creationId xmlns:a16="http://schemas.microsoft.com/office/drawing/2014/main" id="{102AAE42-BA0E-BE49-BD2E-B95C8A90466A}"/>
              </a:ext>
            </a:extLst>
          </p:cNvPr>
          <p:cNvCxnSpPr>
            <a:cxnSpLocks/>
            <a:stCxn id="6" idx="2"/>
            <a:endCxn id="28" idx="0"/>
          </p:cNvCxnSpPr>
          <p:nvPr/>
        </p:nvCxnSpPr>
        <p:spPr>
          <a:xfrm rot="16200000" flipH="1">
            <a:off x="8616066" y="5532671"/>
            <a:ext cx="565955" cy="148796"/>
          </a:xfrm>
          <a:prstGeom prst="bentConnector3">
            <a:avLst>
              <a:gd name="adj1" fmla="val 50000"/>
            </a:avLst>
          </a:prstGeom>
          <a:ln w="31750">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3" name="Elbow Connector 32">
            <a:extLst>
              <a:ext uri="{FF2B5EF4-FFF2-40B4-BE49-F238E27FC236}">
                <a16:creationId xmlns:a16="http://schemas.microsoft.com/office/drawing/2014/main" id="{AAEA6774-C5E1-8943-9D20-0CFDB8645639}"/>
              </a:ext>
            </a:extLst>
          </p:cNvPr>
          <p:cNvCxnSpPr>
            <a:cxnSpLocks/>
            <a:stCxn id="8" idx="2"/>
          </p:cNvCxnSpPr>
          <p:nvPr/>
        </p:nvCxnSpPr>
        <p:spPr>
          <a:xfrm rot="5400000">
            <a:off x="5151515" y="3303871"/>
            <a:ext cx="1627864" cy="2847129"/>
          </a:xfrm>
          <a:prstGeom prst="bentConnector2">
            <a:avLst/>
          </a:prstGeom>
          <a:ln w="31750">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5" name="Elbow Connector 34">
            <a:extLst>
              <a:ext uri="{FF2B5EF4-FFF2-40B4-BE49-F238E27FC236}">
                <a16:creationId xmlns:a16="http://schemas.microsoft.com/office/drawing/2014/main" id="{7591B8F6-9498-8F47-BEAD-39CACF78D745}"/>
              </a:ext>
            </a:extLst>
          </p:cNvPr>
          <p:cNvCxnSpPr>
            <a:cxnSpLocks/>
            <a:stCxn id="23" idx="2"/>
            <a:endCxn id="7" idx="0"/>
          </p:cNvCxnSpPr>
          <p:nvPr/>
        </p:nvCxnSpPr>
        <p:spPr>
          <a:xfrm rot="5400000">
            <a:off x="4177963" y="1936747"/>
            <a:ext cx="549006" cy="1527474"/>
          </a:xfrm>
          <a:prstGeom prst="bentConnector3">
            <a:avLst>
              <a:gd name="adj1" fmla="val 50000"/>
            </a:avLst>
          </a:prstGeom>
          <a:ln w="31750">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8" name="Elbow Connector 37">
            <a:extLst>
              <a:ext uri="{FF2B5EF4-FFF2-40B4-BE49-F238E27FC236}">
                <a16:creationId xmlns:a16="http://schemas.microsoft.com/office/drawing/2014/main" id="{DC33C8C8-B216-5F42-B123-3DC25D23B789}"/>
              </a:ext>
            </a:extLst>
          </p:cNvPr>
          <p:cNvCxnSpPr>
            <a:cxnSpLocks/>
            <a:stCxn id="23" idx="2"/>
            <a:endCxn id="12" idx="0"/>
          </p:cNvCxnSpPr>
          <p:nvPr/>
        </p:nvCxnSpPr>
        <p:spPr>
          <a:xfrm rot="16200000" flipH="1">
            <a:off x="5086337" y="2555846"/>
            <a:ext cx="561065" cy="301333"/>
          </a:xfrm>
          <a:prstGeom prst="bentConnector3">
            <a:avLst>
              <a:gd name="adj1" fmla="val 50000"/>
            </a:avLst>
          </a:prstGeom>
          <a:ln w="31750">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1" name="Elbow Connector 40">
            <a:extLst>
              <a:ext uri="{FF2B5EF4-FFF2-40B4-BE49-F238E27FC236}">
                <a16:creationId xmlns:a16="http://schemas.microsoft.com/office/drawing/2014/main" id="{AA81F216-3D47-B748-96D7-4634E82567BF}"/>
              </a:ext>
            </a:extLst>
          </p:cNvPr>
          <p:cNvCxnSpPr>
            <a:cxnSpLocks/>
            <a:stCxn id="6" idx="1"/>
            <a:endCxn id="9" idx="2"/>
          </p:cNvCxnSpPr>
          <p:nvPr/>
        </p:nvCxnSpPr>
        <p:spPr>
          <a:xfrm rot="10800000" flipV="1">
            <a:off x="2675507" y="5016467"/>
            <a:ext cx="5456922" cy="636942"/>
          </a:xfrm>
          <a:prstGeom prst="bentConnector4">
            <a:avLst>
              <a:gd name="adj1" fmla="val 6246"/>
              <a:gd name="adj2" fmla="val 135890"/>
            </a:avLst>
          </a:prstGeom>
          <a:ln w="31750">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6" name="Elbow Connector 45">
            <a:extLst>
              <a:ext uri="{FF2B5EF4-FFF2-40B4-BE49-F238E27FC236}">
                <a16:creationId xmlns:a16="http://schemas.microsoft.com/office/drawing/2014/main" id="{E333E517-8757-B348-8ABA-F8B118DB911D}"/>
              </a:ext>
            </a:extLst>
          </p:cNvPr>
          <p:cNvCxnSpPr>
            <a:cxnSpLocks/>
            <a:stCxn id="23" idx="3"/>
            <a:endCxn id="8" idx="0"/>
          </p:cNvCxnSpPr>
          <p:nvPr/>
        </p:nvCxnSpPr>
        <p:spPr>
          <a:xfrm>
            <a:off x="6000256" y="1968781"/>
            <a:ext cx="1388755" cy="1026592"/>
          </a:xfrm>
          <a:prstGeom prst="bentConnector2">
            <a:avLst/>
          </a:prstGeom>
          <a:ln w="31750">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461797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Kafka Architecture</a:t>
            </a:r>
          </a:p>
        </p:txBody>
      </p:sp>
      <p:sp>
        <p:nvSpPr>
          <p:cNvPr id="4" name="Slide Number Placeholder 3"/>
          <p:cNvSpPr>
            <a:spLocks noGrp="1"/>
          </p:cNvSpPr>
          <p:nvPr>
            <p:ph type="sldNum" sz="quarter" idx="10"/>
          </p:nvPr>
        </p:nvSpPr>
        <p:spPr>
          <a:xfrm>
            <a:off x="8537575" y="4822825"/>
            <a:ext cx="400050" cy="274638"/>
          </a:xfrm>
          <a:prstGeom prst="rect">
            <a:avLst/>
          </a:prstGeom>
        </p:spPr>
        <p:txBody>
          <a:bodyPr vert="horz" wrap="square" lIns="91438" tIns="45719" rIns="91438" bIns="45719" numCol="1" anchor="ctr" anchorCtr="0" compatLnSpc="1">
            <a:prstTxWarp prst="textNoShape">
              <a:avLst/>
            </a:prstTxWarp>
          </a:bodyPr>
          <a:lstStyle>
            <a:defPPr>
              <a:defRPr lang="en-US"/>
            </a:defPPr>
            <a:lvl1pPr marL="0" algn="r" defTabSz="685800" rtl="0" eaLnBrk="1" latinLnBrk="0" hangingPunct="1">
              <a:defRPr sz="900" kern="1200">
                <a:solidFill>
                  <a:schemeClr val="accent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eaLnBrk="0" fontAlgn="base" hangingPunct="0">
              <a:spcBef>
                <a:spcPct val="0"/>
              </a:spcBef>
              <a:spcAft>
                <a:spcPct val="0"/>
              </a:spcAft>
            </a:pPr>
            <a:fld id="{2F63A97E-D605-DC42-8452-C14CD1FA87FA}" type="slidenum">
              <a:rPr lang="en-US" smtClean="0">
                <a:solidFill>
                  <a:srgbClr val="5AAAFA"/>
                </a:solidFill>
              </a:rPr>
              <a:pPr eaLnBrk="0" fontAlgn="base" hangingPunct="0">
                <a:spcBef>
                  <a:spcPct val="0"/>
                </a:spcBef>
                <a:spcAft>
                  <a:spcPct val="0"/>
                </a:spcAft>
              </a:pPr>
              <a:t>29</a:t>
            </a:fld>
            <a:endParaRPr lang="en-US">
              <a:solidFill>
                <a:srgbClr val="6D7777"/>
              </a:solidFill>
              <a:latin typeface="Arial" panose="020B0604020202020204" pitchFamily="34" charset="0"/>
              <a:cs typeface="Arial" panose="020B0604020202020204" pitchFamily="34" charset="0"/>
            </a:endParaRPr>
          </a:p>
        </p:txBody>
      </p:sp>
      <p:sp>
        <p:nvSpPr>
          <p:cNvPr id="20" name="Rectangle 19"/>
          <p:cNvSpPr/>
          <p:nvPr/>
        </p:nvSpPr>
        <p:spPr>
          <a:xfrm>
            <a:off x="1036248" y="2171663"/>
            <a:ext cx="1304065" cy="312585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a:solidFill>
                <a:srgbClr val="FFFFFF"/>
              </a:solidFill>
              <a:latin typeface="Arial"/>
            </a:endParaRPr>
          </a:p>
        </p:txBody>
      </p:sp>
      <p:sp>
        <p:nvSpPr>
          <p:cNvPr id="21" name="Rounded Rectangle 20"/>
          <p:cNvSpPr/>
          <p:nvPr/>
        </p:nvSpPr>
        <p:spPr>
          <a:xfrm>
            <a:off x="1118157" y="2510217"/>
            <a:ext cx="1092632" cy="433952"/>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400">
                <a:solidFill>
                  <a:srgbClr val="325C80">
                    <a:lumMod val="50000"/>
                  </a:srgbClr>
                </a:solidFill>
                <a:latin typeface="Arial"/>
              </a:rPr>
              <a:t>Producer</a:t>
            </a:r>
          </a:p>
        </p:txBody>
      </p:sp>
      <p:sp>
        <p:nvSpPr>
          <p:cNvPr id="22" name="Rounded Rectangle 21"/>
          <p:cNvSpPr/>
          <p:nvPr/>
        </p:nvSpPr>
        <p:spPr>
          <a:xfrm>
            <a:off x="1115573" y="3220556"/>
            <a:ext cx="1092632" cy="433952"/>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400">
                <a:solidFill>
                  <a:srgbClr val="325C80">
                    <a:lumMod val="50000"/>
                  </a:srgbClr>
                </a:solidFill>
                <a:latin typeface="Arial"/>
              </a:rPr>
              <a:t>Producer</a:t>
            </a:r>
          </a:p>
        </p:txBody>
      </p:sp>
      <p:sp>
        <p:nvSpPr>
          <p:cNvPr id="23" name="Rounded Rectangle 22"/>
          <p:cNvSpPr/>
          <p:nvPr/>
        </p:nvSpPr>
        <p:spPr>
          <a:xfrm>
            <a:off x="1115577" y="4227947"/>
            <a:ext cx="1092632" cy="433952"/>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400">
                <a:solidFill>
                  <a:srgbClr val="325C80">
                    <a:lumMod val="50000"/>
                  </a:srgbClr>
                </a:solidFill>
                <a:latin typeface="Arial"/>
              </a:rPr>
              <a:t>Producer</a:t>
            </a:r>
          </a:p>
        </p:txBody>
      </p:sp>
      <p:sp>
        <p:nvSpPr>
          <p:cNvPr id="16" name="Rectangle 15"/>
          <p:cNvSpPr/>
          <p:nvPr/>
        </p:nvSpPr>
        <p:spPr>
          <a:xfrm>
            <a:off x="2958354" y="1939357"/>
            <a:ext cx="4769831" cy="914400"/>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a:solidFill>
                  <a:srgbClr val="325C80">
                    <a:lumMod val="50000"/>
                  </a:srgbClr>
                </a:solidFill>
                <a:latin typeface="Arial"/>
              </a:rPr>
              <a:t>Broker-0 Server</a:t>
            </a:r>
          </a:p>
        </p:txBody>
      </p:sp>
      <p:sp>
        <p:nvSpPr>
          <p:cNvPr id="28" name="Rectangle 27"/>
          <p:cNvSpPr/>
          <p:nvPr/>
        </p:nvSpPr>
        <p:spPr>
          <a:xfrm>
            <a:off x="8934025" y="2215745"/>
            <a:ext cx="1304065" cy="312585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a:solidFill>
                <a:srgbClr val="FFFFFF"/>
              </a:solidFill>
              <a:latin typeface="Arial"/>
            </a:endParaRPr>
          </a:p>
        </p:txBody>
      </p:sp>
      <p:sp>
        <p:nvSpPr>
          <p:cNvPr id="29" name="Rounded Rectangle 28"/>
          <p:cNvSpPr/>
          <p:nvPr/>
        </p:nvSpPr>
        <p:spPr>
          <a:xfrm>
            <a:off x="9015935" y="2554299"/>
            <a:ext cx="1092632" cy="433952"/>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rgbClr val="325C80">
                    <a:lumMod val="50000"/>
                  </a:srgbClr>
                </a:solidFill>
                <a:latin typeface="Arial"/>
              </a:rPr>
              <a:t>Consumer</a:t>
            </a:r>
          </a:p>
        </p:txBody>
      </p:sp>
      <p:sp>
        <p:nvSpPr>
          <p:cNvPr id="30" name="Rounded Rectangle 29"/>
          <p:cNvSpPr/>
          <p:nvPr/>
        </p:nvSpPr>
        <p:spPr>
          <a:xfrm>
            <a:off x="9013351" y="3264639"/>
            <a:ext cx="1092632" cy="433952"/>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rgbClr val="325C80">
                    <a:lumMod val="50000"/>
                  </a:srgbClr>
                </a:solidFill>
                <a:latin typeface="Arial"/>
              </a:rPr>
              <a:t>Consumer</a:t>
            </a:r>
          </a:p>
        </p:txBody>
      </p:sp>
      <p:sp>
        <p:nvSpPr>
          <p:cNvPr id="32" name="Rounded Rectangle 31"/>
          <p:cNvSpPr/>
          <p:nvPr/>
        </p:nvSpPr>
        <p:spPr>
          <a:xfrm>
            <a:off x="9013351" y="4086143"/>
            <a:ext cx="1092632" cy="433952"/>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rgbClr val="325C80">
                    <a:lumMod val="50000"/>
                  </a:srgbClr>
                </a:solidFill>
                <a:latin typeface="Arial"/>
              </a:rPr>
              <a:t>Consumer</a:t>
            </a:r>
          </a:p>
        </p:txBody>
      </p:sp>
      <p:sp>
        <p:nvSpPr>
          <p:cNvPr id="33" name="TextBox 32"/>
          <p:cNvSpPr txBox="1"/>
          <p:nvPr/>
        </p:nvSpPr>
        <p:spPr>
          <a:xfrm>
            <a:off x="8721520" y="1785470"/>
            <a:ext cx="1516762" cy="307777"/>
          </a:xfrm>
          <a:prstGeom prst="rect">
            <a:avLst/>
          </a:prstGeom>
          <a:noFill/>
        </p:spPr>
        <p:txBody>
          <a:bodyPr wrap="none" rtlCol="0">
            <a:spAutoFit/>
          </a:bodyPr>
          <a:lstStyle/>
          <a:p>
            <a:pPr eaLnBrk="0" fontAlgn="base" hangingPunct="0">
              <a:spcBef>
                <a:spcPct val="0"/>
              </a:spcBef>
              <a:spcAft>
                <a:spcPct val="0"/>
              </a:spcAft>
            </a:pPr>
            <a:r>
              <a:rPr lang="en-US" sz="1400">
                <a:solidFill>
                  <a:srgbClr val="325C80">
                    <a:lumMod val="50000"/>
                  </a:srgbClr>
                </a:solidFill>
              </a:rPr>
              <a:t>Consumer group</a:t>
            </a:r>
          </a:p>
        </p:txBody>
      </p:sp>
      <p:cxnSp>
        <p:nvCxnSpPr>
          <p:cNvPr id="43" name="Straight Arrow Connector 42"/>
          <p:cNvCxnSpPr>
            <a:stCxn id="21" idx="3"/>
            <a:endCxn id="24" idx="1"/>
          </p:cNvCxnSpPr>
          <p:nvPr/>
        </p:nvCxnSpPr>
        <p:spPr>
          <a:xfrm flipV="1">
            <a:off x="2210790" y="2496361"/>
            <a:ext cx="1211231" cy="230833"/>
          </a:xfrm>
          <a:prstGeom prst="straightConnector1">
            <a:avLst/>
          </a:prstGeom>
          <a:ln>
            <a:solidFill>
              <a:srgbClr val="7030A0"/>
            </a:solidFill>
            <a:prstDash val="sysDot"/>
            <a:tailEnd type="triangle"/>
          </a:ln>
          <a:effectLst/>
        </p:spPr>
        <p:style>
          <a:lnRef idx="2">
            <a:schemeClr val="accent1"/>
          </a:lnRef>
          <a:fillRef idx="0">
            <a:schemeClr val="accent1"/>
          </a:fillRef>
          <a:effectRef idx="1">
            <a:schemeClr val="accent1"/>
          </a:effectRef>
          <a:fontRef idx="minor">
            <a:schemeClr val="tx1"/>
          </a:fontRef>
        </p:style>
      </p:cxnSp>
      <p:sp>
        <p:nvSpPr>
          <p:cNvPr id="52" name="Rectangle 51"/>
          <p:cNvSpPr/>
          <p:nvPr/>
        </p:nvSpPr>
        <p:spPr>
          <a:xfrm>
            <a:off x="2904421" y="3000960"/>
            <a:ext cx="4769831" cy="914400"/>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a:solidFill>
                  <a:srgbClr val="325C80">
                    <a:lumMod val="50000"/>
                  </a:srgbClr>
                </a:solidFill>
                <a:latin typeface="Arial"/>
              </a:rPr>
              <a:t>Broker-1 Server</a:t>
            </a:r>
          </a:p>
        </p:txBody>
      </p:sp>
      <p:sp>
        <p:nvSpPr>
          <p:cNvPr id="55" name="Rectangle 54"/>
          <p:cNvSpPr/>
          <p:nvPr/>
        </p:nvSpPr>
        <p:spPr>
          <a:xfrm>
            <a:off x="2938494" y="4185743"/>
            <a:ext cx="4769831" cy="914400"/>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a:solidFill>
                  <a:srgbClr val="325C80">
                    <a:lumMod val="50000"/>
                  </a:srgbClr>
                </a:solidFill>
                <a:latin typeface="Arial"/>
              </a:rPr>
              <a:t>Broker-2 Server</a:t>
            </a:r>
          </a:p>
        </p:txBody>
      </p:sp>
      <p:sp>
        <p:nvSpPr>
          <p:cNvPr id="71" name="Rectangle 70">
            <a:extLst>
              <a:ext uri="{FF2B5EF4-FFF2-40B4-BE49-F238E27FC236}">
                <a16:creationId xmlns:a16="http://schemas.microsoft.com/office/drawing/2014/main" id="{4F632A3F-A8F5-1644-9262-78549B4E1189}"/>
              </a:ext>
            </a:extLst>
          </p:cNvPr>
          <p:cNvSpPr/>
          <p:nvPr/>
        </p:nvSpPr>
        <p:spPr>
          <a:xfrm>
            <a:off x="5468131" y="2269697"/>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rgbClr val="FFFFFF"/>
                </a:solidFill>
                <a:latin typeface="Arial"/>
              </a:rPr>
              <a:t> Partition 2 Replica 1</a:t>
            </a:r>
          </a:p>
        </p:txBody>
      </p:sp>
      <p:cxnSp>
        <p:nvCxnSpPr>
          <p:cNvPr id="49" name="Straight Arrow Connector 48"/>
          <p:cNvCxnSpPr>
            <a:cxnSpLocks/>
            <a:stCxn id="24" idx="3"/>
            <a:endCxn id="29" idx="1"/>
          </p:cNvCxnSpPr>
          <p:nvPr/>
        </p:nvCxnSpPr>
        <p:spPr>
          <a:xfrm>
            <a:off x="4638172" y="2496361"/>
            <a:ext cx="4377763" cy="274915"/>
          </a:xfrm>
          <a:prstGeom prst="straightConnector1">
            <a:avLst/>
          </a:prstGeom>
          <a:ln>
            <a:solidFill>
              <a:srgbClr val="7030A0"/>
            </a:solidFill>
            <a:prstDash val="sysDot"/>
            <a:tailEnd type="triangle"/>
          </a:ln>
          <a:effectLst/>
        </p:spPr>
        <p:style>
          <a:lnRef idx="2">
            <a:schemeClr val="accent1"/>
          </a:lnRef>
          <a:fillRef idx="0">
            <a:schemeClr val="accent1"/>
          </a:fillRef>
          <a:effectRef idx="1">
            <a:schemeClr val="accent1"/>
          </a:effectRef>
          <a:fontRef idx="minor">
            <a:schemeClr val="tx1"/>
          </a:fontRef>
        </p:style>
      </p:cxnSp>
      <p:cxnSp>
        <p:nvCxnSpPr>
          <p:cNvPr id="58" name="Straight Arrow Connector 57"/>
          <p:cNvCxnSpPr>
            <a:cxnSpLocks/>
            <a:stCxn id="25" idx="3"/>
            <a:endCxn id="30" idx="1"/>
          </p:cNvCxnSpPr>
          <p:nvPr/>
        </p:nvCxnSpPr>
        <p:spPr>
          <a:xfrm flipV="1">
            <a:off x="4630198" y="3481615"/>
            <a:ext cx="4383153" cy="119269"/>
          </a:xfrm>
          <a:prstGeom prst="straightConnector1">
            <a:avLst/>
          </a:prstGeom>
          <a:ln>
            <a:solidFill>
              <a:srgbClr val="7030A0"/>
            </a:solidFill>
            <a:prstDash val="sysDot"/>
            <a:tailEnd type="triangle"/>
          </a:ln>
          <a:effectLst/>
        </p:spPr>
        <p:style>
          <a:lnRef idx="2">
            <a:schemeClr val="accent1"/>
          </a:lnRef>
          <a:fillRef idx="0">
            <a:schemeClr val="accent1"/>
          </a:fillRef>
          <a:effectRef idx="1">
            <a:schemeClr val="accent1"/>
          </a:effectRef>
          <a:fontRef idx="minor">
            <a:schemeClr val="tx1"/>
          </a:fontRef>
        </p:style>
      </p:cxnSp>
      <p:cxnSp>
        <p:nvCxnSpPr>
          <p:cNvPr id="61" name="Straight Arrow Connector 60"/>
          <p:cNvCxnSpPr>
            <a:cxnSpLocks/>
            <a:stCxn id="26" idx="3"/>
            <a:endCxn id="32" idx="1"/>
          </p:cNvCxnSpPr>
          <p:nvPr/>
        </p:nvCxnSpPr>
        <p:spPr>
          <a:xfrm flipV="1">
            <a:off x="4402319" y="4303119"/>
            <a:ext cx="4611032" cy="337196"/>
          </a:xfrm>
          <a:prstGeom prst="straightConnector1">
            <a:avLst/>
          </a:prstGeom>
          <a:ln>
            <a:solidFill>
              <a:srgbClr val="7030A0"/>
            </a:solidFill>
            <a:prstDash val="sysDot"/>
            <a:tailEnd type="triangle"/>
          </a:ln>
          <a:effectLst/>
        </p:spPr>
        <p:style>
          <a:lnRef idx="2">
            <a:schemeClr val="accent1"/>
          </a:lnRef>
          <a:fillRef idx="0">
            <a:schemeClr val="accent1"/>
          </a:fillRef>
          <a:effectRef idx="1">
            <a:schemeClr val="accent1"/>
          </a:effectRef>
          <a:fontRef idx="minor">
            <a:schemeClr val="tx1"/>
          </a:fontRef>
        </p:style>
      </p:cxnSp>
      <p:sp>
        <p:nvSpPr>
          <p:cNvPr id="35" name="Rectangle 34"/>
          <p:cNvSpPr/>
          <p:nvPr/>
        </p:nvSpPr>
        <p:spPr>
          <a:xfrm>
            <a:off x="5441233" y="3336498"/>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rgbClr val="FFFFFF"/>
                </a:solidFill>
                <a:latin typeface="Arial"/>
              </a:rPr>
              <a:t> Partition 1 Replica 1</a:t>
            </a:r>
          </a:p>
        </p:txBody>
      </p:sp>
      <p:sp>
        <p:nvSpPr>
          <p:cNvPr id="76" name="Rectangle 75"/>
          <p:cNvSpPr/>
          <p:nvPr/>
        </p:nvSpPr>
        <p:spPr>
          <a:xfrm>
            <a:off x="2732715" y="5428645"/>
            <a:ext cx="6560800" cy="1012907"/>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eaLnBrk="0" fontAlgn="base" hangingPunct="0">
              <a:spcBef>
                <a:spcPct val="0"/>
              </a:spcBef>
              <a:spcAft>
                <a:spcPct val="0"/>
              </a:spcAft>
            </a:pPr>
            <a:r>
              <a:rPr lang="en-US" sz="1400" err="1">
                <a:solidFill>
                  <a:srgbClr val="325C80">
                    <a:lumMod val="50000"/>
                  </a:srgbClr>
                </a:solidFill>
                <a:latin typeface="Arial"/>
              </a:rPr>
              <a:t>ZooKeeper</a:t>
            </a:r>
            <a:r>
              <a:rPr lang="en-US" sz="1400">
                <a:solidFill>
                  <a:srgbClr val="325C80">
                    <a:lumMod val="50000"/>
                  </a:srgbClr>
                </a:solidFill>
                <a:latin typeface="Arial"/>
              </a:rPr>
              <a:t> Ensemble</a:t>
            </a:r>
          </a:p>
        </p:txBody>
      </p:sp>
      <p:grpSp>
        <p:nvGrpSpPr>
          <p:cNvPr id="10" name="Group 9">
            <a:extLst>
              <a:ext uri="{FF2B5EF4-FFF2-40B4-BE49-F238E27FC236}">
                <a16:creationId xmlns:a16="http://schemas.microsoft.com/office/drawing/2014/main" id="{90417BD2-0197-E343-BACA-4BB9573CB896}"/>
              </a:ext>
            </a:extLst>
          </p:cNvPr>
          <p:cNvGrpSpPr/>
          <p:nvPr/>
        </p:nvGrpSpPr>
        <p:grpSpPr>
          <a:xfrm>
            <a:off x="3134171" y="5832296"/>
            <a:ext cx="5450804" cy="454699"/>
            <a:chOff x="2488712" y="5928190"/>
            <a:chExt cx="5450804" cy="454699"/>
          </a:xfrm>
        </p:grpSpPr>
        <p:sp>
          <p:nvSpPr>
            <p:cNvPr id="78" name="Rectangle 77"/>
            <p:cNvSpPr/>
            <p:nvPr/>
          </p:nvSpPr>
          <p:spPr>
            <a:xfrm>
              <a:off x="2488712" y="5943600"/>
              <a:ext cx="1509851" cy="4392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eaLnBrk="0" fontAlgn="base" hangingPunct="0">
                <a:spcBef>
                  <a:spcPct val="0"/>
                </a:spcBef>
                <a:spcAft>
                  <a:spcPct val="0"/>
                </a:spcAft>
              </a:pPr>
              <a:r>
                <a:rPr lang="en-US" sz="1200">
                  <a:solidFill>
                    <a:srgbClr val="325C80">
                      <a:lumMod val="50000"/>
                    </a:srgbClr>
                  </a:solidFill>
                  <a:latin typeface="Arial"/>
                </a:rPr>
                <a:t>Node 1</a:t>
              </a:r>
            </a:p>
          </p:txBody>
        </p:sp>
        <p:sp>
          <p:nvSpPr>
            <p:cNvPr id="79" name="Rectangle 78"/>
            <p:cNvSpPr/>
            <p:nvPr/>
          </p:nvSpPr>
          <p:spPr>
            <a:xfrm>
              <a:off x="4518356" y="5943599"/>
              <a:ext cx="1509851" cy="4392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eaLnBrk="0" fontAlgn="base" hangingPunct="0">
                <a:spcBef>
                  <a:spcPct val="0"/>
                </a:spcBef>
                <a:spcAft>
                  <a:spcPct val="0"/>
                </a:spcAft>
              </a:pPr>
              <a:r>
                <a:rPr lang="en-US" sz="1200">
                  <a:solidFill>
                    <a:srgbClr val="325C80">
                      <a:lumMod val="50000"/>
                    </a:srgbClr>
                  </a:solidFill>
                  <a:latin typeface="Arial"/>
                </a:rPr>
                <a:t>Node 2</a:t>
              </a:r>
            </a:p>
          </p:txBody>
        </p:sp>
        <p:sp>
          <p:nvSpPr>
            <p:cNvPr id="80" name="Rectangle 79"/>
            <p:cNvSpPr/>
            <p:nvPr/>
          </p:nvSpPr>
          <p:spPr>
            <a:xfrm>
              <a:off x="6429665" y="5928190"/>
              <a:ext cx="1509851" cy="4392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eaLnBrk="0" fontAlgn="base" hangingPunct="0">
                <a:spcBef>
                  <a:spcPct val="0"/>
                </a:spcBef>
                <a:spcAft>
                  <a:spcPct val="0"/>
                </a:spcAft>
              </a:pPr>
              <a:r>
                <a:rPr lang="en-US" sz="1200">
                  <a:solidFill>
                    <a:srgbClr val="325C80">
                      <a:lumMod val="50000"/>
                    </a:srgbClr>
                  </a:solidFill>
                  <a:latin typeface="Arial"/>
                </a:rPr>
                <a:t>Node 3</a:t>
              </a:r>
            </a:p>
          </p:txBody>
        </p:sp>
      </p:grpSp>
      <p:sp>
        <p:nvSpPr>
          <p:cNvPr id="38" name="TextBox 37"/>
          <p:cNvSpPr txBox="1"/>
          <p:nvPr/>
        </p:nvSpPr>
        <p:spPr>
          <a:xfrm>
            <a:off x="3360335" y="4173293"/>
            <a:ext cx="990977" cy="307777"/>
          </a:xfrm>
          <a:prstGeom prst="rect">
            <a:avLst/>
          </a:prstGeom>
          <a:noFill/>
        </p:spPr>
        <p:txBody>
          <a:bodyPr wrap="none" rtlCol="0">
            <a:spAutoFit/>
          </a:bodyPr>
          <a:lstStyle/>
          <a:p>
            <a:pPr eaLnBrk="0" fontAlgn="base" hangingPunct="0">
              <a:spcBef>
                <a:spcPct val="0"/>
              </a:spcBef>
              <a:spcAft>
                <a:spcPct val="0"/>
              </a:spcAft>
            </a:pPr>
            <a:r>
              <a:rPr lang="en-US" sz="1400">
                <a:solidFill>
                  <a:srgbClr val="325C80">
                    <a:lumMod val="50000"/>
                  </a:srgbClr>
                </a:solidFill>
              </a:rPr>
              <a:t>Partition 3</a:t>
            </a:r>
          </a:p>
        </p:txBody>
      </p:sp>
      <p:sp>
        <p:nvSpPr>
          <p:cNvPr id="37" name="TextBox 36"/>
          <p:cNvSpPr txBox="1"/>
          <p:nvPr/>
        </p:nvSpPr>
        <p:spPr>
          <a:xfrm>
            <a:off x="3346265" y="3119606"/>
            <a:ext cx="990977" cy="307777"/>
          </a:xfrm>
          <a:prstGeom prst="rect">
            <a:avLst/>
          </a:prstGeom>
          <a:noFill/>
        </p:spPr>
        <p:txBody>
          <a:bodyPr wrap="none" rtlCol="0">
            <a:spAutoFit/>
          </a:bodyPr>
          <a:lstStyle/>
          <a:p>
            <a:pPr eaLnBrk="0" fontAlgn="base" hangingPunct="0">
              <a:spcBef>
                <a:spcPct val="0"/>
              </a:spcBef>
              <a:spcAft>
                <a:spcPct val="0"/>
              </a:spcAft>
            </a:pPr>
            <a:r>
              <a:rPr lang="en-US" sz="1400">
                <a:solidFill>
                  <a:srgbClr val="325C80">
                    <a:lumMod val="50000"/>
                  </a:srgbClr>
                </a:solidFill>
              </a:rPr>
              <a:t>Partition 2</a:t>
            </a:r>
          </a:p>
        </p:txBody>
      </p:sp>
      <p:sp>
        <p:nvSpPr>
          <p:cNvPr id="36" name="TextBox 35"/>
          <p:cNvSpPr txBox="1"/>
          <p:nvPr/>
        </p:nvSpPr>
        <p:spPr>
          <a:xfrm>
            <a:off x="3393609" y="1946188"/>
            <a:ext cx="990977" cy="307777"/>
          </a:xfrm>
          <a:prstGeom prst="rect">
            <a:avLst/>
          </a:prstGeom>
          <a:noFill/>
        </p:spPr>
        <p:txBody>
          <a:bodyPr wrap="none" rtlCol="0">
            <a:spAutoFit/>
          </a:bodyPr>
          <a:lstStyle/>
          <a:p>
            <a:pPr eaLnBrk="0" fontAlgn="base" hangingPunct="0">
              <a:spcBef>
                <a:spcPct val="0"/>
              </a:spcBef>
              <a:spcAft>
                <a:spcPct val="0"/>
              </a:spcAft>
            </a:pPr>
            <a:r>
              <a:rPr lang="en-US" sz="1400">
                <a:solidFill>
                  <a:srgbClr val="325C80">
                    <a:lumMod val="50000"/>
                  </a:srgbClr>
                </a:solidFill>
              </a:rPr>
              <a:t>Partition 1</a:t>
            </a:r>
          </a:p>
        </p:txBody>
      </p:sp>
      <p:sp>
        <p:nvSpPr>
          <p:cNvPr id="25" name="Can 24"/>
          <p:cNvSpPr/>
          <p:nvPr/>
        </p:nvSpPr>
        <p:spPr>
          <a:xfrm rot="16200000">
            <a:off x="3826244" y="2992808"/>
            <a:ext cx="391755" cy="1216152"/>
          </a:xfrm>
          <a:prstGeom prst="can">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eaLnBrk="0" fontAlgn="base" hangingPunct="0">
              <a:spcBef>
                <a:spcPct val="0"/>
              </a:spcBef>
              <a:spcAft>
                <a:spcPct val="0"/>
              </a:spcAft>
            </a:pPr>
            <a:r>
              <a:rPr lang="en-US">
                <a:solidFill>
                  <a:srgbClr val="FFFFFF"/>
                </a:solidFill>
                <a:latin typeface="Arial"/>
              </a:rPr>
              <a:t>a b</a:t>
            </a:r>
          </a:p>
        </p:txBody>
      </p:sp>
      <p:sp>
        <p:nvSpPr>
          <p:cNvPr id="26" name="Can 25"/>
          <p:cNvSpPr/>
          <p:nvPr/>
        </p:nvSpPr>
        <p:spPr>
          <a:xfrm rot="16200000">
            <a:off x="3716667" y="4144825"/>
            <a:ext cx="380324" cy="990979"/>
          </a:xfrm>
          <a:prstGeom prst="can">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eaLnBrk="0" fontAlgn="base" hangingPunct="0">
              <a:spcBef>
                <a:spcPct val="0"/>
              </a:spcBef>
              <a:spcAft>
                <a:spcPct val="0"/>
              </a:spcAft>
            </a:pPr>
            <a:r>
              <a:rPr lang="en-US">
                <a:solidFill>
                  <a:srgbClr val="FFFFFF"/>
                </a:solidFill>
                <a:latin typeface="Arial"/>
              </a:rPr>
              <a:t>a</a:t>
            </a:r>
          </a:p>
        </p:txBody>
      </p:sp>
      <p:cxnSp>
        <p:nvCxnSpPr>
          <p:cNvPr id="70" name="Straight Arrow Connector 69"/>
          <p:cNvCxnSpPr>
            <a:cxnSpLocks/>
            <a:stCxn id="22" idx="3"/>
            <a:endCxn id="26" idx="0"/>
          </p:cNvCxnSpPr>
          <p:nvPr/>
        </p:nvCxnSpPr>
        <p:spPr>
          <a:xfrm>
            <a:off x="2208205" y="3437533"/>
            <a:ext cx="1298216" cy="1202783"/>
          </a:xfrm>
          <a:prstGeom prst="straightConnector1">
            <a:avLst/>
          </a:prstGeom>
          <a:ln>
            <a:solidFill>
              <a:srgbClr val="7030A0"/>
            </a:solidFill>
            <a:prstDash val="sysDot"/>
            <a:tailEnd type="triangle"/>
          </a:ln>
          <a:effectLst/>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cxnSpLocks/>
            <a:stCxn id="21" idx="3"/>
            <a:endCxn id="25" idx="0"/>
          </p:cNvCxnSpPr>
          <p:nvPr/>
        </p:nvCxnSpPr>
        <p:spPr>
          <a:xfrm>
            <a:off x="2210789" y="2727193"/>
            <a:ext cx="1301195" cy="873691"/>
          </a:xfrm>
          <a:prstGeom prst="straightConnector1">
            <a:avLst/>
          </a:prstGeom>
          <a:ln>
            <a:solidFill>
              <a:srgbClr val="7030A0"/>
            </a:solidFill>
            <a:prstDash val="sysDot"/>
            <a:tailEnd type="triangle"/>
          </a:ln>
          <a:effectLst/>
        </p:spPr>
        <p:style>
          <a:lnRef idx="2">
            <a:schemeClr val="accent1"/>
          </a:lnRef>
          <a:fillRef idx="0">
            <a:schemeClr val="accent1"/>
          </a:fillRef>
          <a:effectRef idx="1">
            <a:schemeClr val="accent1"/>
          </a:effectRef>
          <a:fontRef idx="minor">
            <a:schemeClr val="tx1"/>
          </a:fontRef>
        </p:style>
      </p:cxnSp>
      <p:sp>
        <p:nvSpPr>
          <p:cNvPr id="24" name="Can 23"/>
          <p:cNvSpPr/>
          <p:nvPr/>
        </p:nvSpPr>
        <p:spPr>
          <a:xfrm rot="16200000">
            <a:off x="3834217" y="1888284"/>
            <a:ext cx="391755" cy="1216152"/>
          </a:xfrm>
          <a:prstGeom prst="can">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eaLnBrk="0" fontAlgn="base" hangingPunct="0">
              <a:spcBef>
                <a:spcPct val="0"/>
              </a:spcBef>
              <a:spcAft>
                <a:spcPct val="0"/>
              </a:spcAft>
            </a:pPr>
            <a:r>
              <a:rPr lang="en-US">
                <a:solidFill>
                  <a:srgbClr val="FFFFFF"/>
                </a:solidFill>
                <a:latin typeface="Arial"/>
              </a:rPr>
              <a:t>a b c d e</a:t>
            </a:r>
          </a:p>
        </p:txBody>
      </p:sp>
      <p:sp>
        <p:nvSpPr>
          <p:cNvPr id="13" name="Rectangle 12"/>
          <p:cNvSpPr/>
          <p:nvPr/>
        </p:nvSpPr>
        <p:spPr>
          <a:xfrm>
            <a:off x="2723617" y="1400363"/>
            <a:ext cx="2514833" cy="3941239"/>
          </a:xfrm>
          <a:prstGeom prst="rect">
            <a:avLst/>
          </a:prstGeom>
          <a:noFill/>
          <a:ln>
            <a:solidFill>
              <a:schemeClr val="accent5">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eaLnBrk="0" fontAlgn="base" hangingPunct="0">
              <a:spcBef>
                <a:spcPct val="0"/>
              </a:spcBef>
              <a:spcAft>
                <a:spcPct val="0"/>
              </a:spcAft>
            </a:pPr>
            <a:r>
              <a:rPr lang="en-US">
                <a:solidFill>
                  <a:srgbClr val="325C80">
                    <a:lumMod val="50000"/>
                  </a:srgbClr>
                </a:solidFill>
                <a:latin typeface="Arial"/>
              </a:rPr>
              <a:t>A topic</a:t>
            </a:r>
          </a:p>
        </p:txBody>
      </p:sp>
      <p:sp>
        <p:nvSpPr>
          <p:cNvPr id="69" name="Rectangle 68">
            <a:extLst>
              <a:ext uri="{FF2B5EF4-FFF2-40B4-BE49-F238E27FC236}">
                <a16:creationId xmlns:a16="http://schemas.microsoft.com/office/drawing/2014/main" id="{603233C6-4655-7147-8236-E1F9CB5DDA0C}"/>
              </a:ext>
            </a:extLst>
          </p:cNvPr>
          <p:cNvSpPr/>
          <p:nvPr/>
        </p:nvSpPr>
        <p:spPr>
          <a:xfrm>
            <a:off x="5450201" y="4600521"/>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rgbClr val="FFFFFF"/>
                </a:solidFill>
                <a:latin typeface="Arial"/>
              </a:rPr>
              <a:t> Partition 1 Replica 2</a:t>
            </a:r>
          </a:p>
        </p:txBody>
      </p:sp>
      <p:sp>
        <p:nvSpPr>
          <p:cNvPr id="3" name="Can 2">
            <a:extLst>
              <a:ext uri="{FF2B5EF4-FFF2-40B4-BE49-F238E27FC236}">
                <a16:creationId xmlns:a16="http://schemas.microsoft.com/office/drawing/2014/main" id="{34A9EB8E-7A82-2B4B-8CCE-6DCF54508E88}"/>
              </a:ext>
            </a:extLst>
          </p:cNvPr>
          <p:cNvSpPr/>
          <p:nvPr/>
        </p:nvSpPr>
        <p:spPr>
          <a:xfrm>
            <a:off x="7622937" y="1798824"/>
            <a:ext cx="258129" cy="710339"/>
          </a:xfrm>
          <a:prstGeom prst="can">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sp>
        <p:nvSpPr>
          <p:cNvPr id="39" name="Can 38">
            <a:extLst>
              <a:ext uri="{FF2B5EF4-FFF2-40B4-BE49-F238E27FC236}">
                <a16:creationId xmlns:a16="http://schemas.microsoft.com/office/drawing/2014/main" id="{3A643662-226A-E746-B897-D497D282660B}"/>
              </a:ext>
            </a:extLst>
          </p:cNvPr>
          <p:cNvSpPr/>
          <p:nvPr/>
        </p:nvSpPr>
        <p:spPr>
          <a:xfrm>
            <a:off x="7622937" y="2814824"/>
            <a:ext cx="258129" cy="710339"/>
          </a:xfrm>
          <a:prstGeom prst="can">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sp>
        <p:nvSpPr>
          <p:cNvPr id="40" name="Can 39">
            <a:extLst>
              <a:ext uri="{FF2B5EF4-FFF2-40B4-BE49-F238E27FC236}">
                <a16:creationId xmlns:a16="http://schemas.microsoft.com/office/drawing/2014/main" id="{80494E68-C9EF-0E43-B12F-088E2AAD7777}"/>
              </a:ext>
            </a:extLst>
          </p:cNvPr>
          <p:cNvSpPr/>
          <p:nvPr/>
        </p:nvSpPr>
        <p:spPr>
          <a:xfrm>
            <a:off x="7597537" y="4491224"/>
            <a:ext cx="258129" cy="710339"/>
          </a:xfrm>
          <a:prstGeom prst="can">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spTree>
    <p:extLst>
      <p:ext uri="{BB962C8B-B14F-4D97-AF65-F5344CB8AC3E}">
        <p14:creationId xmlns:p14="http://schemas.microsoft.com/office/powerpoint/2010/main" val="5267665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7122B3-31DD-144D-8573-287A475EBA45}"/>
              </a:ext>
            </a:extLst>
          </p:cNvPr>
          <p:cNvSpPr>
            <a:spLocks noGrp="1"/>
          </p:cNvSpPr>
          <p:nvPr>
            <p:ph type="title"/>
          </p:nvPr>
        </p:nvSpPr>
        <p:spPr>
          <a:xfrm>
            <a:off x="390788" y="60120"/>
            <a:ext cx="10886813" cy="638174"/>
          </a:xfrm>
        </p:spPr>
        <p:txBody>
          <a:bodyPr/>
          <a:lstStyle/>
          <a:p>
            <a:r>
              <a:rPr lang="en-US" dirty="0"/>
              <a:t>EDA Landscape</a:t>
            </a:r>
          </a:p>
        </p:txBody>
      </p:sp>
      <p:sp>
        <p:nvSpPr>
          <p:cNvPr id="4" name="Slide Number Placeholder 3">
            <a:extLst>
              <a:ext uri="{FF2B5EF4-FFF2-40B4-BE49-F238E27FC236}">
                <a16:creationId xmlns:a16="http://schemas.microsoft.com/office/drawing/2014/main" id="{A47F9F32-8F49-694A-85B5-9B822DFA284B}"/>
              </a:ext>
            </a:extLst>
          </p:cNvPr>
          <p:cNvSpPr>
            <a:spLocks noGrp="1"/>
          </p:cNvSpPr>
          <p:nvPr>
            <p:ph type="sldNum" sz="quarter" idx="12"/>
          </p:nvPr>
        </p:nvSpPr>
        <p:spPr/>
        <p:txBody>
          <a:bodyPr/>
          <a:lstStyle/>
          <a:p>
            <a:fld id="{E9549862-13E2-C34D-815E-8545BD36FC59}" type="slidenum">
              <a:rPr lang="en-US" smtClean="0">
                <a:solidFill>
                  <a:srgbClr val="6D7777"/>
                </a:solidFill>
              </a:rPr>
              <a:pPr/>
              <a:t>3</a:t>
            </a:fld>
            <a:endParaRPr lang="en-US" dirty="0">
              <a:solidFill>
                <a:srgbClr val="6D7777"/>
              </a:solidFill>
            </a:endParaRPr>
          </a:p>
        </p:txBody>
      </p:sp>
      <p:sp>
        <p:nvSpPr>
          <p:cNvPr id="5" name="Rectangle 4">
            <a:extLst>
              <a:ext uri="{FF2B5EF4-FFF2-40B4-BE49-F238E27FC236}">
                <a16:creationId xmlns:a16="http://schemas.microsoft.com/office/drawing/2014/main" id="{D9FF30C9-98A4-2A4C-B5B9-D0F6A1FC2933}"/>
              </a:ext>
            </a:extLst>
          </p:cNvPr>
          <p:cNvSpPr/>
          <p:nvPr/>
        </p:nvSpPr>
        <p:spPr>
          <a:xfrm>
            <a:off x="250319" y="1317137"/>
            <a:ext cx="1004207" cy="4485135"/>
          </a:xfrm>
          <a:prstGeom prst="rect">
            <a:avLst/>
          </a:prstGeom>
          <a:solidFill>
            <a:srgbClr val="4472C4">
              <a:lumMod val="20000"/>
              <a:lumOff val="80000"/>
            </a:srgbClr>
          </a:solidFill>
          <a:ln w="12700" cap="flat" cmpd="sng" algn="ctr">
            <a:solidFill>
              <a:srgbClr val="4472C4">
                <a:shade val="50000"/>
              </a:srgbClr>
            </a:solidFill>
            <a:prstDash val="solid"/>
            <a:miter lim="800000"/>
          </a:ln>
          <a:effectLst/>
        </p:spPr>
        <p:txBody>
          <a:bodyPr rtlCol="0" anchor="b" anchorCtr="1"/>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Calibri" panose="020F0502020204030204"/>
                <a:ea typeface="+mn-ea"/>
                <a:cs typeface="+mn-cs"/>
              </a:rPr>
              <a:t>Data &amp; Event Sources</a:t>
            </a:r>
          </a:p>
        </p:txBody>
      </p:sp>
      <p:pic>
        <p:nvPicPr>
          <p:cNvPr id="29" name="Picture 28">
            <a:extLst>
              <a:ext uri="{FF2B5EF4-FFF2-40B4-BE49-F238E27FC236}">
                <a16:creationId xmlns:a16="http://schemas.microsoft.com/office/drawing/2014/main" id="{DB8B9389-652E-C04A-9D30-DBD04AE4D00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flipH="1">
            <a:off x="769081" y="1644037"/>
            <a:ext cx="135998" cy="116678"/>
          </a:xfrm>
          <a:prstGeom prst="rect">
            <a:avLst/>
          </a:prstGeom>
        </p:spPr>
      </p:pic>
      <p:pic>
        <p:nvPicPr>
          <p:cNvPr id="30" name="Picture 29">
            <a:extLst>
              <a:ext uri="{FF2B5EF4-FFF2-40B4-BE49-F238E27FC236}">
                <a16:creationId xmlns:a16="http://schemas.microsoft.com/office/drawing/2014/main" id="{8CB488CD-E624-C242-9069-6A45F453DD9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11581" y="1489325"/>
            <a:ext cx="182219" cy="177291"/>
          </a:xfrm>
          <a:prstGeom prst="rect">
            <a:avLst/>
          </a:prstGeom>
        </p:spPr>
      </p:pic>
      <p:sp>
        <p:nvSpPr>
          <p:cNvPr id="32" name="TextBox 31">
            <a:extLst>
              <a:ext uri="{FF2B5EF4-FFF2-40B4-BE49-F238E27FC236}">
                <a16:creationId xmlns:a16="http://schemas.microsoft.com/office/drawing/2014/main" id="{F6D7983F-3F9D-4E41-B0E8-42B086482948}"/>
              </a:ext>
            </a:extLst>
          </p:cNvPr>
          <p:cNvSpPr txBox="1"/>
          <p:nvPr/>
        </p:nvSpPr>
        <p:spPr>
          <a:xfrm>
            <a:off x="229870" y="1787126"/>
            <a:ext cx="1004207" cy="261610"/>
          </a:xfrm>
          <a:prstGeom prst="rect">
            <a:avLst/>
          </a:prstGeom>
          <a:noFill/>
        </p:spPr>
        <p:txBody>
          <a:bodyPr wrap="square" rtlCol="0">
            <a:spAutoFit/>
          </a:bodyPr>
          <a:lstStyle/>
          <a:p>
            <a:pPr defTabSz="685766">
              <a:defRPr/>
            </a:pPr>
            <a:r>
              <a:rPr lang="en-US" sz="1100" dirty="0">
                <a:solidFill>
                  <a:prstClr val="black"/>
                </a:solidFill>
                <a:latin typeface="Calibri" panose="020F0502020204030204"/>
              </a:rPr>
              <a:t>IoT Sources</a:t>
            </a:r>
          </a:p>
        </p:txBody>
      </p:sp>
      <p:sp>
        <p:nvSpPr>
          <p:cNvPr id="33" name="Can 32">
            <a:extLst>
              <a:ext uri="{FF2B5EF4-FFF2-40B4-BE49-F238E27FC236}">
                <a16:creationId xmlns:a16="http://schemas.microsoft.com/office/drawing/2014/main" id="{FA980A2D-0D92-444B-A651-1F93E2979ABE}"/>
              </a:ext>
            </a:extLst>
          </p:cNvPr>
          <p:cNvSpPr/>
          <p:nvPr/>
        </p:nvSpPr>
        <p:spPr>
          <a:xfrm>
            <a:off x="449027" y="2342478"/>
            <a:ext cx="446006" cy="248275"/>
          </a:xfrm>
          <a:prstGeom prst="can">
            <a:avLst/>
          </a:prstGeom>
          <a:solidFill>
            <a:sysClr val="windowText" lastClr="000000">
              <a:lumMod val="50000"/>
              <a:lumOff val="50000"/>
            </a:sysClr>
          </a:solidFill>
          <a:ln w="12700" cap="flat" cmpd="sng" algn="ctr">
            <a:solidFill>
              <a:sysClr val="windowText" lastClr="000000"/>
            </a:solid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endParaRPr kumimoji="0" lang="en-US" sz="6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34" name="TextBox 33">
            <a:extLst>
              <a:ext uri="{FF2B5EF4-FFF2-40B4-BE49-F238E27FC236}">
                <a16:creationId xmlns:a16="http://schemas.microsoft.com/office/drawing/2014/main" id="{9931EE0F-5F89-D448-A20B-E69A9682E78F}"/>
              </a:ext>
            </a:extLst>
          </p:cNvPr>
          <p:cNvSpPr txBox="1"/>
          <p:nvPr/>
        </p:nvSpPr>
        <p:spPr>
          <a:xfrm>
            <a:off x="229870" y="2636816"/>
            <a:ext cx="1004207" cy="261610"/>
          </a:xfrm>
          <a:prstGeom prst="rect">
            <a:avLst/>
          </a:prstGeom>
          <a:noFill/>
        </p:spPr>
        <p:txBody>
          <a:bodyPr wrap="square" rtlCol="0">
            <a:spAutoFit/>
          </a:bodyPr>
          <a:lstStyle/>
          <a:p>
            <a:pPr defTabSz="685766">
              <a:defRPr/>
            </a:pPr>
            <a:r>
              <a:rPr lang="en-US" sz="1100" dirty="0">
                <a:solidFill>
                  <a:prstClr val="black"/>
                </a:solidFill>
                <a:latin typeface="Calibri" panose="020F0502020204030204"/>
              </a:rPr>
              <a:t>Data Sources</a:t>
            </a:r>
          </a:p>
        </p:txBody>
      </p:sp>
      <p:sp>
        <p:nvSpPr>
          <p:cNvPr id="36" name="Rectangle 35">
            <a:extLst>
              <a:ext uri="{FF2B5EF4-FFF2-40B4-BE49-F238E27FC236}">
                <a16:creationId xmlns:a16="http://schemas.microsoft.com/office/drawing/2014/main" id="{7FECA1E9-FC30-3B42-AFD7-35E3D8671395}"/>
              </a:ext>
            </a:extLst>
          </p:cNvPr>
          <p:cNvSpPr/>
          <p:nvPr/>
        </p:nvSpPr>
        <p:spPr>
          <a:xfrm>
            <a:off x="1270100" y="1312419"/>
            <a:ext cx="9836702" cy="4489853"/>
          </a:xfrm>
          <a:prstGeom prst="rect">
            <a:avLst/>
          </a:prstGeom>
          <a:solidFill>
            <a:srgbClr val="4472C4">
              <a:lumMod val="40000"/>
              <a:lumOff val="60000"/>
            </a:srgbClr>
          </a:solidFill>
          <a:ln w="12700" cap="flat" cmpd="sng" algn="ctr">
            <a:solidFill>
              <a:srgbClr val="4472C4">
                <a:shade val="50000"/>
              </a:srgbClr>
            </a:solidFill>
            <a:prstDash val="solid"/>
            <a:miter lim="800000"/>
          </a:ln>
          <a:effectLst/>
        </p:spPr>
        <p:txBody>
          <a:bodyPr rtlCol="0" anchor="b" anchorCtr="1"/>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black"/>
                </a:solidFill>
                <a:effectLst/>
                <a:uLnTx/>
                <a:uFillTx/>
                <a:latin typeface="Calibri" panose="020F0502020204030204"/>
                <a:ea typeface="+mn-ea"/>
                <a:cs typeface="+mn-cs"/>
              </a:rPr>
              <a:t>Data , Analytics, Intelligence Services  </a:t>
            </a:r>
          </a:p>
        </p:txBody>
      </p:sp>
      <p:sp>
        <p:nvSpPr>
          <p:cNvPr id="37" name="Rounded Rectangle 36">
            <a:extLst>
              <a:ext uri="{FF2B5EF4-FFF2-40B4-BE49-F238E27FC236}">
                <a16:creationId xmlns:a16="http://schemas.microsoft.com/office/drawing/2014/main" id="{A45638BC-B8C4-BF4B-8CF6-DE03445C29E2}"/>
              </a:ext>
            </a:extLst>
          </p:cNvPr>
          <p:cNvSpPr/>
          <p:nvPr/>
        </p:nvSpPr>
        <p:spPr>
          <a:xfrm>
            <a:off x="4276918" y="3537353"/>
            <a:ext cx="1862657" cy="393560"/>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1" u="none" strike="noStrike" kern="0" cap="none" spc="0" normalizeH="0" baseline="0" noProof="0" dirty="0">
                <a:ln>
                  <a:noFill/>
                </a:ln>
                <a:solidFill>
                  <a:srgbClr val="000000"/>
                </a:solidFill>
                <a:effectLst/>
                <a:uLnTx/>
                <a:uFillTx/>
                <a:latin typeface="Calibri"/>
                <a:ea typeface="Calibri"/>
                <a:cs typeface="Calibri"/>
                <a:sym typeface="Calibri"/>
              </a:rPr>
              <a:t>Streaming Analytics </a:t>
            </a:r>
          </a:p>
        </p:txBody>
      </p:sp>
      <p:sp>
        <p:nvSpPr>
          <p:cNvPr id="38" name="Can 37">
            <a:extLst>
              <a:ext uri="{FF2B5EF4-FFF2-40B4-BE49-F238E27FC236}">
                <a16:creationId xmlns:a16="http://schemas.microsoft.com/office/drawing/2014/main" id="{EF10164B-85BE-DC4F-AF03-E14AC030FDA2}"/>
              </a:ext>
            </a:extLst>
          </p:cNvPr>
          <p:cNvSpPr/>
          <p:nvPr/>
        </p:nvSpPr>
        <p:spPr>
          <a:xfrm>
            <a:off x="5572029" y="4177845"/>
            <a:ext cx="567545" cy="362571"/>
          </a:xfrm>
          <a:prstGeom prst="can">
            <a:avLst/>
          </a:prstGeom>
          <a:solidFill>
            <a:sysClr val="window" lastClr="FFFFFF">
              <a:lumMod val="95000"/>
            </a:sysClr>
          </a:solidFill>
          <a:ln w="12700" cap="flat" cmpd="sng" algn="ctr">
            <a:solidFill>
              <a:sysClr val="windowText" lastClr="000000"/>
            </a:solid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black"/>
                </a:solidFill>
                <a:effectLst/>
                <a:uLnTx/>
                <a:uFillTx/>
                <a:latin typeface="Calibri" panose="020F0502020204030204"/>
                <a:ea typeface="+mn-ea"/>
                <a:cs typeface="+mn-cs"/>
              </a:rPr>
              <a:t>Store</a:t>
            </a:r>
          </a:p>
        </p:txBody>
      </p:sp>
      <p:sp>
        <p:nvSpPr>
          <p:cNvPr id="39" name="Rounded Rectangle 38">
            <a:extLst>
              <a:ext uri="{FF2B5EF4-FFF2-40B4-BE49-F238E27FC236}">
                <a16:creationId xmlns:a16="http://schemas.microsoft.com/office/drawing/2014/main" id="{F6585EC0-C9CF-7A4D-84B2-97E12BA21272}"/>
              </a:ext>
            </a:extLst>
          </p:cNvPr>
          <p:cNvSpPr/>
          <p:nvPr/>
        </p:nvSpPr>
        <p:spPr>
          <a:xfrm>
            <a:off x="3652196" y="4752419"/>
            <a:ext cx="1774532" cy="295829"/>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Calibri"/>
                <a:ea typeface="Calibri"/>
                <a:cs typeface="Calibri"/>
                <a:sym typeface="Calibri"/>
              </a:rPr>
              <a:t>Data Analysis / Learn  (ML)</a:t>
            </a:r>
            <a:endParaRPr kumimoji="0" lang="en-US" sz="1100" b="0" i="1" u="none" strike="noStrike" kern="0" cap="none" spc="0" normalizeH="0" baseline="0" noProof="0" dirty="0">
              <a:ln>
                <a:noFill/>
              </a:ln>
              <a:solidFill>
                <a:srgbClr val="000000"/>
              </a:solidFill>
              <a:effectLst/>
              <a:uLnTx/>
              <a:uFillTx/>
              <a:latin typeface="Calibri"/>
              <a:ea typeface="Calibri"/>
              <a:cs typeface="Calibri"/>
              <a:sym typeface="Calibri"/>
            </a:endParaRPr>
          </a:p>
        </p:txBody>
      </p:sp>
      <p:cxnSp>
        <p:nvCxnSpPr>
          <p:cNvPr id="43" name="Elbow Connector 42">
            <a:extLst>
              <a:ext uri="{FF2B5EF4-FFF2-40B4-BE49-F238E27FC236}">
                <a16:creationId xmlns:a16="http://schemas.microsoft.com/office/drawing/2014/main" id="{8C51830F-B9AC-DF49-B04E-81D2DCCD31A0}"/>
              </a:ext>
            </a:extLst>
          </p:cNvPr>
          <p:cNvCxnSpPr>
            <a:cxnSpLocks/>
            <a:stCxn id="37" idx="2"/>
            <a:endCxn id="38" idx="1"/>
          </p:cNvCxnSpPr>
          <p:nvPr/>
        </p:nvCxnSpPr>
        <p:spPr>
          <a:xfrm rot="16200000" flipH="1">
            <a:off x="5408558" y="3730601"/>
            <a:ext cx="246932" cy="647555"/>
          </a:xfrm>
          <a:prstGeom prst="bentConnector3">
            <a:avLst/>
          </a:prstGeom>
          <a:noFill/>
          <a:ln w="6350" cap="flat" cmpd="sng" algn="ctr">
            <a:solidFill>
              <a:srgbClr val="FF0000"/>
            </a:solidFill>
            <a:prstDash val="solid"/>
            <a:miter lim="800000"/>
            <a:tailEnd type="triangle"/>
          </a:ln>
          <a:effectLst/>
        </p:spPr>
      </p:cxnSp>
      <p:cxnSp>
        <p:nvCxnSpPr>
          <p:cNvPr id="47" name="Straight Arrow Connector 46">
            <a:extLst>
              <a:ext uri="{FF2B5EF4-FFF2-40B4-BE49-F238E27FC236}">
                <a16:creationId xmlns:a16="http://schemas.microsoft.com/office/drawing/2014/main" id="{100B3340-01E8-AD49-8C51-ACCF4FE4EA16}"/>
              </a:ext>
            </a:extLst>
          </p:cNvPr>
          <p:cNvCxnSpPr>
            <a:cxnSpLocks/>
            <a:endCxn id="51" idx="1"/>
          </p:cNvCxnSpPr>
          <p:nvPr/>
        </p:nvCxnSpPr>
        <p:spPr>
          <a:xfrm>
            <a:off x="1252476" y="3023639"/>
            <a:ext cx="371191" cy="21969"/>
          </a:xfrm>
          <a:prstGeom prst="straightConnector1">
            <a:avLst/>
          </a:prstGeom>
          <a:noFill/>
          <a:ln w="6350" cap="flat" cmpd="sng" algn="ctr">
            <a:solidFill>
              <a:srgbClr val="FF0000"/>
            </a:solidFill>
            <a:prstDash val="solid"/>
            <a:miter lim="800000"/>
            <a:tailEnd type="triangle"/>
          </a:ln>
          <a:effectLst/>
        </p:spPr>
      </p:cxnSp>
      <p:cxnSp>
        <p:nvCxnSpPr>
          <p:cNvPr id="50" name="Elbow Connector 49">
            <a:extLst>
              <a:ext uri="{FF2B5EF4-FFF2-40B4-BE49-F238E27FC236}">
                <a16:creationId xmlns:a16="http://schemas.microsoft.com/office/drawing/2014/main" id="{A0C54CB4-F6B8-2D40-A583-74F00AFAE0F1}"/>
              </a:ext>
            </a:extLst>
          </p:cNvPr>
          <p:cNvCxnSpPr>
            <a:cxnSpLocks/>
            <a:stCxn id="38" idx="3"/>
            <a:endCxn id="39" idx="0"/>
          </p:cNvCxnSpPr>
          <p:nvPr/>
        </p:nvCxnSpPr>
        <p:spPr>
          <a:xfrm rot="5400000">
            <a:off x="5091631" y="3988247"/>
            <a:ext cx="212003" cy="1316340"/>
          </a:xfrm>
          <a:prstGeom prst="bentConnector3">
            <a:avLst>
              <a:gd name="adj1" fmla="val 50000"/>
            </a:avLst>
          </a:prstGeom>
          <a:noFill/>
          <a:ln w="6350" cap="flat" cmpd="sng" algn="ctr">
            <a:solidFill>
              <a:srgbClr val="4472C4"/>
            </a:solidFill>
            <a:prstDash val="solid"/>
            <a:miter lim="800000"/>
            <a:headEnd type="triangle"/>
            <a:tailEnd type="triangle"/>
          </a:ln>
          <a:effectLst/>
        </p:spPr>
      </p:cxnSp>
      <p:cxnSp>
        <p:nvCxnSpPr>
          <p:cNvPr id="54" name="Elbow Connector 53">
            <a:extLst>
              <a:ext uri="{FF2B5EF4-FFF2-40B4-BE49-F238E27FC236}">
                <a16:creationId xmlns:a16="http://schemas.microsoft.com/office/drawing/2014/main" id="{8BED309F-C7A1-BE4D-8A93-0C4D3D9481D4}"/>
              </a:ext>
            </a:extLst>
          </p:cNvPr>
          <p:cNvCxnSpPr>
            <a:cxnSpLocks/>
            <a:stCxn id="51" idx="0"/>
            <a:endCxn id="16" idx="2"/>
          </p:cNvCxnSpPr>
          <p:nvPr/>
        </p:nvCxnSpPr>
        <p:spPr>
          <a:xfrm rot="16200000" flipV="1">
            <a:off x="5517445" y="2312489"/>
            <a:ext cx="703315" cy="326249"/>
          </a:xfrm>
          <a:prstGeom prst="bentConnector3">
            <a:avLst>
              <a:gd name="adj1" fmla="val 50000"/>
            </a:avLst>
          </a:prstGeom>
          <a:noFill/>
          <a:ln w="6350" cap="flat" cmpd="sng" algn="ctr">
            <a:solidFill>
              <a:srgbClr val="FF0000"/>
            </a:solidFill>
            <a:prstDash val="solid"/>
            <a:miter lim="800000"/>
            <a:headEnd type="triangle"/>
            <a:tailEnd type="triangle"/>
          </a:ln>
          <a:effectLst/>
        </p:spPr>
      </p:cxnSp>
      <p:cxnSp>
        <p:nvCxnSpPr>
          <p:cNvPr id="55" name="Straight Arrow Connector 54">
            <a:extLst>
              <a:ext uri="{FF2B5EF4-FFF2-40B4-BE49-F238E27FC236}">
                <a16:creationId xmlns:a16="http://schemas.microsoft.com/office/drawing/2014/main" id="{738B3B8D-1573-434B-A746-482592171EE7}"/>
              </a:ext>
            </a:extLst>
          </p:cNvPr>
          <p:cNvCxnSpPr>
            <a:cxnSpLocks/>
            <a:endCxn id="22" idx="2"/>
          </p:cNvCxnSpPr>
          <p:nvPr/>
        </p:nvCxnSpPr>
        <p:spPr>
          <a:xfrm flipV="1">
            <a:off x="3054527" y="2213133"/>
            <a:ext cx="9745" cy="631472"/>
          </a:xfrm>
          <a:prstGeom prst="straightConnector1">
            <a:avLst/>
          </a:prstGeom>
          <a:noFill/>
          <a:ln w="6350" cap="flat" cmpd="sng" algn="ctr">
            <a:solidFill>
              <a:srgbClr val="FF0000"/>
            </a:solidFill>
            <a:prstDash val="solid"/>
            <a:miter lim="800000"/>
            <a:headEnd type="triangle"/>
            <a:tailEnd type="triangle"/>
          </a:ln>
          <a:effectLst/>
        </p:spPr>
      </p:cxnSp>
      <p:cxnSp>
        <p:nvCxnSpPr>
          <p:cNvPr id="56" name="Straight Arrow Connector 55">
            <a:extLst>
              <a:ext uri="{FF2B5EF4-FFF2-40B4-BE49-F238E27FC236}">
                <a16:creationId xmlns:a16="http://schemas.microsoft.com/office/drawing/2014/main" id="{8F8132E8-A5F5-624C-AA94-783A36FDA05C}"/>
              </a:ext>
            </a:extLst>
          </p:cNvPr>
          <p:cNvCxnSpPr>
            <a:cxnSpLocks/>
          </p:cNvCxnSpPr>
          <p:nvPr/>
        </p:nvCxnSpPr>
        <p:spPr>
          <a:xfrm flipV="1">
            <a:off x="5110890" y="3967260"/>
            <a:ext cx="0" cy="731372"/>
          </a:xfrm>
          <a:prstGeom prst="straightConnector1">
            <a:avLst/>
          </a:prstGeom>
          <a:noFill/>
          <a:ln w="6350" cap="flat" cmpd="sng" algn="ctr">
            <a:solidFill>
              <a:srgbClr val="0070C0"/>
            </a:solidFill>
            <a:prstDash val="solid"/>
            <a:miter lim="800000"/>
            <a:tailEnd type="triangle"/>
          </a:ln>
          <a:effectLst/>
        </p:spPr>
      </p:cxnSp>
      <p:pic>
        <p:nvPicPr>
          <p:cNvPr id="57" name="Picture 56">
            <a:extLst>
              <a:ext uri="{FF2B5EF4-FFF2-40B4-BE49-F238E27FC236}">
                <a16:creationId xmlns:a16="http://schemas.microsoft.com/office/drawing/2014/main" id="{56F1EB18-AFC7-7040-B32D-3C8B7137582C}"/>
              </a:ext>
            </a:extLst>
          </p:cNvPr>
          <p:cNvPicPr>
            <a:picLocks noChangeAspect="1"/>
          </p:cNvPicPr>
          <p:nvPr/>
        </p:nvPicPr>
        <p:blipFill>
          <a:blip r:embed="rId4"/>
          <a:stretch>
            <a:fillRect/>
          </a:stretch>
        </p:blipFill>
        <p:spPr>
          <a:xfrm>
            <a:off x="492566" y="3134760"/>
            <a:ext cx="402467" cy="478118"/>
          </a:xfrm>
          <a:prstGeom prst="rect">
            <a:avLst/>
          </a:prstGeom>
        </p:spPr>
      </p:pic>
      <p:sp>
        <p:nvSpPr>
          <p:cNvPr id="58" name="TextBox 57">
            <a:extLst>
              <a:ext uri="{FF2B5EF4-FFF2-40B4-BE49-F238E27FC236}">
                <a16:creationId xmlns:a16="http://schemas.microsoft.com/office/drawing/2014/main" id="{62AE6D9D-0BF4-D849-831F-537F57F4D82C}"/>
              </a:ext>
            </a:extLst>
          </p:cNvPr>
          <p:cNvSpPr txBox="1"/>
          <p:nvPr/>
        </p:nvSpPr>
        <p:spPr>
          <a:xfrm>
            <a:off x="265893" y="3537353"/>
            <a:ext cx="1004207" cy="261610"/>
          </a:xfrm>
          <a:prstGeom prst="rect">
            <a:avLst/>
          </a:prstGeom>
          <a:noFill/>
        </p:spPr>
        <p:txBody>
          <a:bodyPr wrap="square" rtlCol="0">
            <a:spAutoFit/>
          </a:bodyPr>
          <a:lstStyle/>
          <a:p>
            <a:pPr defTabSz="685766">
              <a:defRPr/>
            </a:pPr>
            <a:r>
              <a:rPr lang="en-US" sz="1100" dirty="0">
                <a:solidFill>
                  <a:prstClr val="black"/>
                </a:solidFill>
                <a:latin typeface="Calibri" panose="020F0502020204030204"/>
              </a:rPr>
              <a:t>Mobile App</a:t>
            </a:r>
          </a:p>
        </p:txBody>
      </p:sp>
      <p:sp>
        <p:nvSpPr>
          <p:cNvPr id="59" name="TextBox 58">
            <a:extLst>
              <a:ext uri="{FF2B5EF4-FFF2-40B4-BE49-F238E27FC236}">
                <a16:creationId xmlns:a16="http://schemas.microsoft.com/office/drawing/2014/main" id="{3F2018CF-4CC9-B846-A95A-03C4131C6CD8}"/>
              </a:ext>
            </a:extLst>
          </p:cNvPr>
          <p:cNvSpPr txBox="1"/>
          <p:nvPr/>
        </p:nvSpPr>
        <p:spPr>
          <a:xfrm>
            <a:off x="252040" y="4072136"/>
            <a:ext cx="1004207" cy="261610"/>
          </a:xfrm>
          <a:prstGeom prst="rect">
            <a:avLst/>
          </a:prstGeom>
          <a:noFill/>
        </p:spPr>
        <p:txBody>
          <a:bodyPr wrap="square" rtlCol="0">
            <a:spAutoFit/>
          </a:bodyPr>
          <a:lstStyle/>
          <a:p>
            <a:pPr defTabSz="685766">
              <a:defRPr/>
            </a:pPr>
            <a:r>
              <a:rPr lang="en-US" sz="1100" dirty="0">
                <a:solidFill>
                  <a:prstClr val="black"/>
                </a:solidFill>
                <a:latin typeface="Calibri" panose="020F0502020204030204"/>
              </a:rPr>
              <a:t>Web App</a:t>
            </a:r>
          </a:p>
        </p:txBody>
      </p:sp>
      <p:sp>
        <p:nvSpPr>
          <p:cNvPr id="60" name="TextBox 59">
            <a:extLst>
              <a:ext uri="{FF2B5EF4-FFF2-40B4-BE49-F238E27FC236}">
                <a16:creationId xmlns:a16="http://schemas.microsoft.com/office/drawing/2014/main" id="{6F1C8495-67E6-0643-88C9-9C8D23224433}"/>
              </a:ext>
            </a:extLst>
          </p:cNvPr>
          <p:cNvSpPr txBox="1"/>
          <p:nvPr/>
        </p:nvSpPr>
        <p:spPr>
          <a:xfrm>
            <a:off x="271438" y="4540417"/>
            <a:ext cx="1004207" cy="261610"/>
          </a:xfrm>
          <a:prstGeom prst="rect">
            <a:avLst/>
          </a:prstGeom>
          <a:noFill/>
        </p:spPr>
        <p:txBody>
          <a:bodyPr wrap="square" rtlCol="0">
            <a:spAutoFit/>
          </a:bodyPr>
          <a:lstStyle/>
          <a:p>
            <a:pPr defTabSz="685766">
              <a:defRPr/>
            </a:pPr>
            <a:r>
              <a:rPr lang="en-US" sz="1100" dirty="0">
                <a:solidFill>
                  <a:prstClr val="black"/>
                </a:solidFill>
                <a:latin typeface="Calibri" panose="020F0502020204030204"/>
              </a:rPr>
              <a:t>Microservice</a:t>
            </a:r>
          </a:p>
        </p:txBody>
      </p:sp>
      <p:grpSp>
        <p:nvGrpSpPr>
          <p:cNvPr id="14" name="Group 13">
            <a:extLst>
              <a:ext uri="{FF2B5EF4-FFF2-40B4-BE49-F238E27FC236}">
                <a16:creationId xmlns:a16="http://schemas.microsoft.com/office/drawing/2014/main" id="{A6026256-7386-C24F-BE52-521AD1511DEC}"/>
              </a:ext>
            </a:extLst>
          </p:cNvPr>
          <p:cNvGrpSpPr/>
          <p:nvPr/>
        </p:nvGrpSpPr>
        <p:grpSpPr>
          <a:xfrm>
            <a:off x="2380952" y="1383598"/>
            <a:ext cx="1366640" cy="829535"/>
            <a:chOff x="6233300" y="987960"/>
            <a:chExt cx="1366640" cy="642251"/>
          </a:xfrm>
        </p:grpSpPr>
        <p:sp>
          <p:nvSpPr>
            <p:cNvPr id="22" name="Rounded Rectangle 21">
              <a:extLst>
                <a:ext uri="{FF2B5EF4-FFF2-40B4-BE49-F238E27FC236}">
                  <a16:creationId xmlns:a16="http://schemas.microsoft.com/office/drawing/2014/main" id="{CFE071B2-3DD2-9D40-86C4-961FB1D4F35A}"/>
                </a:ext>
              </a:extLst>
            </p:cNvPr>
            <p:cNvSpPr/>
            <p:nvPr/>
          </p:nvSpPr>
          <p:spPr>
            <a:xfrm>
              <a:off x="6233300" y="987960"/>
              <a:ext cx="1366640" cy="642251"/>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b" anchorCtr="1">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Calibri"/>
                  <a:cs typeface="Calibri"/>
                  <a:sym typeface="Calibri"/>
                </a:rPr>
                <a:t>Function Serverless Apps</a:t>
              </a:r>
            </a:p>
          </p:txBody>
        </p:sp>
        <p:grpSp>
          <p:nvGrpSpPr>
            <p:cNvPr id="23" name="Group 22">
              <a:extLst>
                <a:ext uri="{FF2B5EF4-FFF2-40B4-BE49-F238E27FC236}">
                  <a16:creationId xmlns:a16="http://schemas.microsoft.com/office/drawing/2014/main" id="{B95C914A-D9E8-FD4E-AE33-3ADC8675C106}"/>
                </a:ext>
              </a:extLst>
            </p:cNvPr>
            <p:cNvGrpSpPr/>
            <p:nvPr/>
          </p:nvGrpSpPr>
          <p:grpSpPr>
            <a:xfrm>
              <a:off x="6510368" y="1070178"/>
              <a:ext cx="812505" cy="166518"/>
              <a:chOff x="6496937" y="1070178"/>
              <a:chExt cx="812505" cy="166518"/>
            </a:xfrm>
          </p:grpSpPr>
          <p:pic>
            <p:nvPicPr>
              <p:cNvPr id="24" name="Picture 23">
                <a:extLst>
                  <a:ext uri="{FF2B5EF4-FFF2-40B4-BE49-F238E27FC236}">
                    <a16:creationId xmlns:a16="http://schemas.microsoft.com/office/drawing/2014/main" id="{38300EDD-8B6F-D946-B5C6-0D0D4C8DD4C3}"/>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496937" y="1070178"/>
                <a:ext cx="196324" cy="166518"/>
              </a:xfrm>
              <a:prstGeom prst="rect">
                <a:avLst/>
              </a:prstGeom>
              <a:solidFill>
                <a:sysClr val="window" lastClr="FFFFFF">
                  <a:lumMod val="95000"/>
                </a:sysClr>
              </a:solidFill>
            </p:spPr>
          </p:pic>
          <p:pic>
            <p:nvPicPr>
              <p:cNvPr id="25" name="Picture 24">
                <a:extLst>
                  <a:ext uri="{FF2B5EF4-FFF2-40B4-BE49-F238E27FC236}">
                    <a16:creationId xmlns:a16="http://schemas.microsoft.com/office/drawing/2014/main" id="{A5E9D19A-6FD2-2542-BC81-7FC0796B7004}"/>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805027" y="1070178"/>
                <a:ext cx="196324" cy="166518"/>
              </a:xfrm>
              <a:prstGeom prst="rect">
                <a:avLst/>
              </a:prstGeom>
              <a:solidFill>
                <a:sysClr val="window" lastClr="FFFFFF">
                  <a:lumMod val="95000"/>
                </a:sysClr>
              </a:solidFill>
            </p:spPr>
          </p:pic>
          <p:pic>
            <p:nvPicPr>
              <p:cNvPr id="26" name="Picture 25">
                <a:extLst>
                  <a:ext uri="{FF2B5EF4-FFF2-40B4-BE49-F238E27FC236}">
                    <a16:creationId xmlns:a16="http://schemas.microsoft.com/office/drawing/2014/main" id="{BA13BE63-9330-0F44-A96D-5564891F5FE5}"/>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113118" y="1070178"/>
                <a:ext cx="196324" cy="166518"/>
              </a:xfrm>
              <a:prstGeom prst="rect">
                <a:avLst/>
              </a:prstGeom>
              <a:solidFill>
                <a:sysClr val="window" lastClr="FFFFFF">
                  <a:lumMod val="95000"/>
                </a:sysClr>
              </a:solidFill>
            </p:spPr>
          </p:pic>
        </p:grpSp>
      </p:grpSp>
      <p:grpSp>
        <p:nvGrpSpPr>
          <p:cNvPr id="15" name="Group 14">
            <a:extLst>
              <a:ext uri="{FF2B5EF4-FFF2-40B4-BE49-F238E27FC236}">
                <a16:creationId xmlns:a16="http://schemas.microsoft.com/office/drawing/2014/main" id="{5333BC4D-FE0D-5646-9937-56DEF3180C65}"/>
              </a:ext>
            </a:extLst>
          </p:cNvPr>
          <p:cNvGrpSpPr/>
          <p:nvPr/>
        </p:nvGrpSpPr>
        <p:grpSpPr>
          <a:xfrm>
            <a:off x="4598778" y="1383598"/>
            <a:ext cx="2214398" cy="740358"/>
            <a:chOff x="6293684" y="1964612"/>
            <a:chExt cx="1383360" cy="527720"/>
          </a:xfrm>
        </p:grpSpPr>
        <p:sp>
          <p:nvSpPr>
            <p:cNvPr id="16" name="Rounded Rectangle 15">
              <a:extLst>
                <a:ext uri="{FF2B5EF4-FFF2-40B4-BE49-F238E27FC236}">
                  <a16:creationId xmlns:a16="http://schemas.microsoft.com/office/drawing/2014/main" id="{94F742FB-DF75-B442-8902-4AF56E31B1B8}"/>
                </a:ext>
              </a:extLst>
            </p:cNvPr>
            <p:cNvSpPr/>
            <p:nvPr/>
          </p:nvSpPr>
          <p:spPr>
            <a:xfrm>
              <a:off x="6293684" y="1964612"/>
              <a:ext cx="1383360" cy="527720"/>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b" anchorCtr="1">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Calibri"/>
                  <a:ea typeface="Calibri"/>
                  <a:cs typeface="Calibri"/>
                  <a:sym typeface="Calibri"/>
                </a:rPr>
                <a:t>Cloud Native Apps</a:t>
              </a:r>
            </a:p>
          </p:txBody>
        </p:sp>
        <p:pic>
          <p:nvPicPr>
            <p:cNvPr id="17" name="Picture 16">
              <a:extLst>
                <a:ext uri="{FF2B5EF4-FFF2-40B4-BE49-F238E27FC236}">
                  <a16:creationId xmlns:a16="http://schemas.microsoft.com/office/drawing/2014/main" id="{43231353-1CC5-6942-8632-985E68E8147E}"/>
                </a:ext>
              </a:extLst>
            </p:cNvPr>
            <p:cNvPicPr>
              <a:picLocks noChangeAspect="1"/>
            </p:cNvPicPr>
            <p:nvPr/>
          </p:nvPicPr>
          <p:blipFill>
            <a:blip r:embed="rId6"/>
            <a:stretch>
              <a:fillRect/>
            </a:stretch>
          </p:blipFill>
          <p:spPr>
            <a:xfrm>
              <a:off x="6323902" y="2305977"/>
              <a:ext cx="240276" cy="186355"/>
            </a:xfrm>
            <a:prstGeom prst="rect">
              <a:avLst/>
            </a:prstGeom>
          </p:spPr>
        </p:pic>
        <p:pic>
          <p:nvPicPr>
            <p:cNvPr id="18" name="Picture 17">
              <a:extLst>
                <a:ext uri="{FF2B5EF4-FFF2-40B4-BE49-F238E27FC236}">
                  <a16:creationId xmlns:a16="http://schemas.microsoft.com/office/drawing/2014/main" id="{894E8DA8-7CE6-A944-9CD4-27839D9DA7E5}"/>
                </a:ext>
              </a:extLst>
            </p:cNvPr>
            <p:cNvPicPr>
              <a:picLocks noChangeAspect="1"/>
            </p:cNvPicPr>
            <p:nvPr/>
          </p:nvPicPr>
          <p:blipFill>
            <a:blip r:embed="rId7"/>
            <a:stretch>
              <a:fillRect/>
            </a:stretch>
          </p:blipFill>
          <p:spPr>
            <a:xfrm>
              <a:off x="7442240" y="2234905"/>
              <a:ext cx="201542" cy="239780"/>
            </a:xfrm>
            <a:prstGeom prst="rect">
              <a:avLst/>
            </a:prstGeom>
          </p:spPr>
        </p:pic>
        <p:pic>
          <p:nvPicPr>
            <p:cNvPr id="19" name="Picture 18">
              <a:extLst>
                <a:ext uri="{FF2B5EF4-FFF2-40B4-BE49-F238E27FC236}">
                  <a16:creationId xmlns:a16="http://schemas.microsoft.com/office/drawing/2014/main" id="{54E40A57-F499-7344-BF3C-DAD8FF02DDA5}"/>
                </a:ext>
              </a:extLst>
            </p:cNvPr>
            <p:cNvPicPr>
              <a:picLocks noChangeAspect="1"/>
            </p:cNvPicPr>
            <p:nvPr/>
          </p:nvPicPr>
          <p:blipFill>
            <a:blip r:embed="rId8"/>
            <a:stretch>
              <a:fillRect/>
            </a:stretch>
          </p:blipFill>
          <p:spPr>
            <a:xfrm>
              <a:off x="6374268" y="1977920"/>
              <a:ext cx="437886" cy="311281"/>
            </a:xfrm>
            <a:prstGeom prst="rect">
              <a:avLst/>
            </a:prstGeom>
          </p:spPr>
        </p:pic>
        <p:pic>
          <p:nvPicPr>
            <p:cNvPr id="20" name="Picture 19">
              <a:extLst>
                <a:ext uri="{FF2B5EF4-FFF2-40B4-BE49-F238E27FC236}">
                  <a16:creationId xmlns:a16="http://schemas.microsoft.com/office/drawing/2014/main" id="{5649DEF4-82F7-F84D-9AA3-2CFE045B26FE}"/>
                </a:ext>
              </a:extLst>
            </p:cNvPr>
            <p:cNvPicPr>
              <a:picLocks noChangeAspect="1"/>
            </p:cNvPicPr>
            <p:nvPr/>
          </p:nvPicPr>
          <p:blipFill>
            <a:blip r:embed="rId8"/>
            <a:stretch>
              <a:fillRect/>
            </a:stretch>
          </p:blipFill>
          <p:spPr>
            <a:xfrm>
              <a:off x="6789056" y="1967827"/>
              <a:ext cx="437886" cy="311281"/>
            </a:xfrm>
            <a:prstGeom prst="rect">
              <a:avLst/>
            </a:prstGeom>
          </p:spPr>
        </p:pic>
        <p:pic>
          <p:nvPicPr>
            <p:cNvPr id="21" name="Picture 20">
              <a:extLst>
                <a:ext uri="{FF2B5EF4-FFF2-40B4-BE49-F238E27FC236}">
                  <a16:creationId xmlns:a16="http://schemas.microsoft.com/office/drawing/2014/main" id="{09012693-18D6-1E4B-8B7C-F20792CA0A93}"/>
                </a:ext>
              </a:extLst>
            </p:cNvPr>
            <p:cNvPicPr>
              <a:picLocks noChangeAspect="1"/>
            </p:cNvPicPr>
            <p:nvPr/>
          </p:nvPicPr>
          <p:blipFill>
            <a:blip r:embed="rId8"/>
            <a:stretch>
              <a:fillRect/>
            </a:stretch>
          </p:blipFill>
          <p:spPr>
            <a:xfrm>
              <a:off x="7128223" y="1967827"/>
              <a:ext cx="437886" cy="311281"/>
            </a:xfrm>
            <a:prstGeom prst="rect">
              <a:avLst/>
            </a:prstGeom>
          </p:spPr>
        </p:pic>
      </p:grpSp>
      <p:cxnSp>
        <p:nvCxnSpPr>
          <p:cNvPr id="80" name="Elbow Connector 79">
            <a:extLst>
              <a:ext uri="{FF2B5EF4-FFF2-40B4-BE49-F238E27FC236}">
                <a16:creationId xmlns:a16="http://schemas.microsoft.com/office/drawing/2014/main" id="{06EFF592-09ED-2C42-A54C-730EF05508D6}"/>
              </a:ext>
            </a:extLst>
          </p:cNvPr>
          <p:cNvCxnSpPr>
            <a:cxnSpLocks/>
            <a:endCxn id="37" idx="1"/>
          </p:cNvCxnSpPr>
          <p:nvPr/>
        </p:nvCxnSpPr>
        <p:spPr>
          <a:xfrm>
            <a:off x="3470525" y="3100679"/>
            <a:ext cx="806393" cy="633454"/>
          </a:xfrm>
          <a:prstGeom prst="bentConnector3">
            <a:avLst>
              <a:gd name="adj1" fmla="val 50000"/>
            </a:avLst>
          </a:prstGeom>
          <a:noFill/>
          <a:ln w="6350" cap="flat" cmpd="sng" algn="ctr">
            <a:solidFill>
              <a:srgbClr val="FF0000"/>
            </a:solidFill>
            <a:prstDash val="solid"/>
            <a:miter lim="800000"/>
            <a:tailEnd type="triangle"/>
          </a:ln>
          <a:effectLst/>
        </p:spPr>
      </p:cxnSp>
      <p:cxnSp>
        <p:nvCxnSpPr>
          <p:cNvPr id="92" name="Elbow Connector 91">
            <a:extLst>
              <a:ext uri="{FF2B5EF4-FFF2-40B4-BE49-F238E27FC236}">
                <a16:creationId xmlns:a16="http://schemas.microsoft.com/office/drawing/2014/main" id="{3E2F731F-7BE5-2248-834E-E2D2B13F55F5}"/>
              </a:ext>
            </a:extLst>
          </p:cNvPr>
          <p:cNvCxnSpPr>
            <a:cxnSpLocks/>
            <a:endCxn id="39" idx="1"/>
          </p:cNvCxnSpPr>
          <p:nvPr/>
        </p:nvCxnSpPr>
        <p:spPr>
          <a:xfrm rot="16200000" flipH="1">
            <a:off x="2175399" y="3423537"/>
            <a:ext cx="1599644" cy="1353950"/>
          </a:xfrm>
          <a:prstGeom prst="bentConnector2">
            <a:avLst/>
          </a:prstGeom>
          <a:noFill/>
          <a:ln w="6350" cap="flat" cmpd="sng" algn="ctr">
            <a:solidFill>
              <a:srgbClr val="FF0000"/>
            </a:solidFill>
            <a:prstDash val="solid"/>
            <a:miter lim="800000"/>
            <a:tailEnd type="triangle"/>
          </a:ln>
          <a:effectLst/>
        </p:spPr>
      </p:cxnSp>
      <p:cxnSp>
        <p:nvCxnSpPr>
          <p:cNvPr id="98" name="Elbow Connector 97">
            <a:extLst>
              <a:ext uri="{FF2B5EF4-FFF2-40B4-BE49-F238E27FC236}">
                <a16:creationId xmlns:a16="http://schemas.microsoft.com/office/drawing/2014/main" id="{37C79AA2-E279-7F45-A525-7A077A928888}"/>
              </a:ext>
            </a:extLst>
          </p:cNvPr>
          <p:cNvCxnSpPr>
            <a:cxnSpLocks/>
            <a:stCxn id="37" idx="3"/>
          </p:cNvCxnSpPr>
          <p:nvPr/>
        </p:nvCxnSpPr>
        <p:spPr>
          <a:xfrm flipV="1">
            <a:off x="6139575" y="3300690"/>
            <a:ext cx="219240" cy="433443"/>
          </a:xfrm>
          <a:prstGeom prst="bentConnector2">
            <a:avLst/>
          </a:prstGeom>
          <a:noFill/>
          <a:ln w="6350" cap="flat" cmpd="sng" algn="ctr">
            <a:solidFill>
              <a:srgbClr val="FF0000"/>
            </a:solidFill>
            <a:prstDash val="solid"/>
            <a:miter lim="800000"/>
            <a:tailEnd type="triangle"/>
          </a:ln>
          <a:effectLst/>
        </p:spPr>
      </p:cxnSp>
      <p:sp>
        <p:nvSpPr>
          <p:cNvPr id="101" name="Rounded Rectangle 100">
            <a:extLst>
              <a:ext uri="{FF2B5EF4-FFF2-40B4-BE49-F238E27FC236}">
                <a16:creationId xmlns:a16="http://schemas.microsoft.com/office/drawing/2014/main" id="{6B288E6B-A2E5-1C4A-A457-3C9B3624E587}"/>
              </a:ext>
            </a:extLst>
          </p:cNvPr>
          <p:cNvSpPr/>
          <p:nvPr/>
        </p:nvSpPr>
        <p:spPr>
          <a:xfrm>
            <a:off x="7106206" y="4091519"/>
            <a:ext cx="1397425" cy="517467"/>
          </a:xfrm>
          <a:prstGeom prst="roundRect">
            <a:avLst/>
          </a:prstGeom>
          <a:solidFill>
            <a:schemeClr val="bg1"/>
          </a:solidFill>
          <a:ln>
            <a:solidFill>
              <a:srgbClr val="4472C4">
                <a:shade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0070C0"/>
                </a:solidFill>
              </a:rPr>
              <a:t>Visualization / </a:t>
            </a:r>
          </a:p>
          <a:p>
            <a:pPr algn="ctr"/>
            <a:r>
              <a:rPr lang="en-US" sz="1100" dirty="0">
                <a:solidFill>
                  <a:srgbClr val="0070C0"/>
                </a:solidFill>
              </a:rPr>
              <a:t>Dashboard App</a:t>
            </a:r>
          </a:p>
        </p:txBody>
      </p:sp>
      <p:sp>
        <p:nvSpPr>
          <p:cNvPr id="102" name="Can 101">
            <a:extLst>
              <a:ext uri="{FF2B5EF4-FFF2-40B4-BE49-F238E27FC236}">
                <a16:creationId xmlns:a16="http://schemas.microsoft.com/office/drawing/2014/main" id="{6BE6E405-FE09-7349-AA65-9C5E19BCFE06}"/>
              </a:ext>
            </a:extLst>
          </p:cNvPr>
          <p:cNvSpPr/>
          <p:nvPr/>
        </p:nvSpPr>
        <p:spPr>
          <a:xfrm>
            <a:off x="7033406" y="1568429"/>
            <a:ext cx="567545" cy="362571"/>
          </a:xfrm>
          <a:prstGeom prst="can">
            <a:avLst/>
          </a:prstGeom>
          <a:solidFill>
            <a:sysClr val="window" lastClr="FFFFFF">
              <a:lumMod val="95000"/>
            </a:sysClr>
          </a:solidFill>
          <a:ln w="12700" cap="flat" cmpd="sng" algn="ctr">
            <a:solidFill>
              <a:sysClr val="windowText" lastClr="000000"/>
            </a:solid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black"/>
                </a:solidFill>
                <a:effectLst/>
                <a:uLnTx/>
                <a:uFillTx/>
                <a:latin typeface="Calibri" panose="020F0502020204030204"/>
                <a:ea typeface="+mn-ea"/>
                <a:cs typeface="+mn-cs"/>
              </a:rPr>
              <a:t>Store</a:t>
            </a:r>
          </a:p>
        </p:txBody>
      </p:sp>
      <p:cxnSp>
        <p:nvCxnSpPr>
          <p:cNvPr id="108" name="Straight Arrow Connector 107">
            <a:extLst>
              <a:ext uri="{FF2B5EF4-FFF2-40B4-BE49-F238E27FC236}">
                <a16:creationId xmlns:a16="http://schemas.microsoft.com/office/drawing/2014/main" id="{E79FE47B-8CEE-1243-9D0D-DA942DB14E2D}"/>
              </a:ext>
            </a:extLst>
          </p:cNvPr>
          <p:cNvCxnSpPr>
            <a:cxnSpLocks/>
            <a:stCxn id="38" idx="4"/>
            <a:endCxn id="101" idx="1"/>
          </p:cNvCxnSpPr>
          <p:nvPr/>
        </p:nvCxnSpPr>
        <p:spPr>
          <a:xfrm flipV="1">
            <a:off x="6139574" y="4350253"/>
            <a:ext cx="966632" cy="8878"/>
          </a:xfrm>
          <a:prstGeom prst="straightConnector1">
            <a:avLst/>
          </a:prstGeom>
          <a:noFill/>
          <a:ln w="6350" cap="flat" cmpd="sng" algn="ctr">
            <a:solidFill>
              <a:srgbClr val="0070C0"/>
            </a:solidFill>
            <a:prstDash val="solid"/>
            <a:miter lim="800000"/>
            <a:tailEnd type="triangle"/>
          </a:ln>
          <a:effectLst/>
        </p:spPr>
      </p:cxnSp>
      <p:pic>
        <p:nvPicPr>
          <p:cNvPr id="111" name="Picture 110">
            <a:extLst>
              <a:ext uri="{FF2B5EF4-FFF2-40B4-BE49-F238E27FC236}">
                <a16:creationId xmlns:a16="http://schemas.microsoft.com/office/drawing/2014/main" id="{11CC8E77-FA9B-184C-99C3-28FF09394CF5}"/>
              </a:ext>
            </a:extLst>
          </p:cNvPr>
          <p:cNvPicPr>
            <a:picLocks noChangeAspect="1"/>
          </p:cNvPicPr>
          <p:nvPr/>
        </p:nvPicPr>
        <p:blipFill>
          <a:blip r:embed="rId8"/>
          <a:stretch>
            <a:fillRect/>
          </a:stretch>
        </p:blipFill>
        <p:spPr>
          <a:xfrm>
            <a:off x="8108582" y="4429265"/>
            <a:ext cx="437886" cy="311281"/>
          </a:xfrm>
          <a:prstGeom prst="rect">
            <a:avLst/>
          </a:prstGeom>
        </p:spPr>
      </p:pic>
      <p:sp>
        <p:nvSpPr>
          <p:cNvPr id="113" name="TextBox 112">
            <a:extLst>
              <a:ext uri="{FF2B5EF4-FFF2-40B4-BE49-F238E27FC236}">
                <a16:creationId xmlns:a16="http://schemas.microsoft.com/office/drawing/2014/main" id="{1DDC63FA-F7E9-154F-80F4-2102645CA217}"/>
              </a:ext>
            </a:extLst>
          </p:cNvPr>
          <p:cNvSpPr txBox="1"/>
          <p:nvPr/>
        </p:nvSpPr>
        <p:spPr>
          <a:xfrm>
            <a:off x="1778355" y="3801547"/>
            <a:ext cx="1140056" cy="261610"/>
          </a:xfrm>
          <a:prstGeom prst="rect">
            <a:avLst/>
          </a:prstGeom>
          <a:noFill/>
        </p:spPr>
        <p:txBody>
          <a:bodyPr wrap="none" rtlCol="0">
            <a:spAutoFit/>
          </a:bodyPr>
          <a:lstStyle/>
          <a:p>
            <a:r>
              <a:rPr lang="en-US" sz="1100" dirty="0">
                <a:solidFill>
                  <a:schemeClr val="tx1">
                    <a:lumMod val="50000"/>
                  </a:schemeClr>
                </a:solidFill>
              </a:rPr>
              <a:t>Live data/event</a:t>
            </a:r>
          </a:p>
        </p:txBody>
      </p:sp>
      <p:sp>
        <p:nvSpPr>
          <p:cNvPr id="53" name="Rounded Rectangle 52">
            <a:extLst>
              <a:ext uri="{FF2B5EF4-FFF2-40B4-BE49-F238E27FC236}">
                <a16:creationId xmlns:a16="http://schemas.microsoft.com/office/drawing/2014/main" id="{B3A03B90-6780-0649-B35D-6462F26516E4}"/>
              </a:ext>
            </a:extLst>
          </p:cNvPr>
          <p:cNvSpPr/>
          <p:nvPr/>
        </p:nvSpPr>
        <p:spPr>
          <a:xfrm>
            <a:off x="7033406" y="3555570"/>
            <a:ext cx="1470225" cy="404389"/>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1" u="none" strike="noStrike" kern="0" cap="none" spc="0" normalizeH="0" baseline="0" noProof="0" dirty="0">
                <a:ln>
                  <a:noFill/>
                </a:ln>
                <a:solidFill>
                  <a:srgbClr val="000000"/>
                </a:solidFill>
                <a:effectLst/>
                <a:uLnTx/>
                <a:uFillTx/>
                <a:latin typeface="Calibri"/>
                <a:ea typeface="Calibri"/>
                <a:cs typeface="Calibri"/>
                <a:sym typeface="Calibri"/>
              </a:rPr>
              <a:t>Decision Insight</a:t>
            </a:r>
          </a:p>
        </p:txBody>
      </p:sp>
      <p:cxnSp>
        <p:nvCxnSpPr>
          <p:cNvPr id="65" name="Elbow Connector 64">
            <a:extLst>
              <a:ext uri="{FF2B5EF4-FFF2-40B4-BE49-F238E27FC236}">
                <a16:creationId xmlns:a16="http://schemas.microsoft.com/office/drawing/2014/main" id="{10FB6D29-51E5-404B-AD6E-801D3EB3FE60}"/>
              </a:ext>
            </a:extLst>
          </p:cNvPr>
          <p:cNvCxnSpPr>
            <a:cxnSpLocks/>
          </p:cNvCxnSpPr>
          <p:nvPr/>
        </p:nvCxnSpPr>
        <p:spPr>
          <a:xfrm flipV="1">
            <a:off x="8515222" y="3293896"/>
            <a:ext cx="347861" cy="502992"/>
          </a:xfrm>
          <a:prstGeom prst="bentConnector2">
            <a:avLst/>
          </a:prstGeom>
          <a:noFill/>
          <a:ln w="6350" cap="flat" cmpd="sng" algn="ctr">
            <a:solidFill>
              <a:srgbClr val="FF0000"/>
            </a:solidFill>
            <a:prstDash val="solid"/>
            <a:miter lim="800000"/>
            <a:tailEnd type="triangle"/>
          </a:ln>
          <a:effectLst/>
        </p:spPr>
      </p:cxnSp>
      <p:cxnSp>
        <p:nvCxnSpPr>
          <p:cNvPr id="67" name="Elbow Connector 66">
            <a:extLst>
              <a:ext uri="{FF2B5EF4-FFF2-40B4-BE49-F238E27FC236}">
                <a16:creationId xmlns:a16="http://schemas.microsoft.com/office/drawing/2014/main" id="{8E041301-644C-0449-BAC2-0556E4263657}"/>
              </a:ext>
            </a:extLst>
          </p:cNvPr>
          <p:cNvCxnSpPr>
            <a:cxnSpLocks/>
          </p:cNvCxnSpPr>
          <p:nvPr/>
        </p:nvCxnSpPr>
        <p:spPr>
          <a:xfrm>
            <a:off x="6222759" y="3112273"/>
            <a:ext cx="806393" cy="633454"/>
          </a:xfrm>
          <a:prstGeom prst="bentConnector3">
            <a:avLst>
              <a:gd name="adj1" fmla="val 50000"/>
            </a:avLst>
          </a:prstGeom>
          <a:noFill/>
          <a:ln w="6350" cap="flat" cmpd="sng" algn="ctr">
            <a:solidFill>
              <a:srgbClr val="FF0000"/>
            </a:solidFill>
            <a:prstDash val="solid"/>
            <a:miter lim="800000"/>
            <a:tailEnd type="triangle"/>
          </a:ln>
          <a:effectLst/>
        </p:spPr>
      </p:cxnSp>
      <p:sp>
        <p:nvSpPr>
          <p:cNvPr id="49" name="Rounded Rectangle 48">
            <a:extLst>
              <a:ext uri="{FF2B5EF4-FFF2-40B4-BE49-F238E27FC236}">
                <a16:creationId xmlns:a16="http://schemas.microsoft.com/office/drawing/2014/main" id="{9734DCF4-A630-BB42-BDA8-CE8D059FAF43}"/>
              </a:ext>
            </a:extLst>
          </p:cNvPr>
          <p:cNvSpPr/>
          <p:nvPr/>
        </p:nvSpPr>
        <p:spPr>
          <a:xfrm>
            <a:off x="8159627" y="1531611"/>
            <a:ext cx="1470225" cy="404389"/>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1" u="none" strike="noStrike" kern="0" cap="none" spc="0" normalizeH="0" baseline="0" noProof="0" dirty="0">
                <a:ln>
                  <a:noFill/>
                </a:ln>
                <a:solidFill>
                  <a:srgbClr val="000000"/>
                </a:solidFill>
                <a:effectLst/>
                <a:uLnTx/>
                <a:uFillTx/>
                <a:latin typeface="Calibri"/>
                <a:ea typeface="Calibri"/>
                <a:cs typeface="Calibri"/>
                <a:sym typeface="Calibri"/>
              </a:rPr>
              <a:t>Legacy App</a:t>
            </a:r>
          </a:p>
        </p:txBody>
      </p:sp>
      <p:sp>
        <p:nvSpPr>
          <p:cNvPr id="52" name="Can 51">
            <a:extLst>
              <a:ext uri="{FF2B5EF4-FFF2-40B4-BE49-F238E27FC236}">
                <a16:creationId xmlns:a16="http://schemas.microsoft.com/office/drawing/2014/main" id="{209E8A87-1236-CD49-9CE6-55AA4E90ED57}"/>
              </a:ext>
            </a:extLst>
          </p:cNvPr>
          <p:cNvSpPr/>
          <p:nvPr/>
        </p:nvSpPr>
        <p:spPr>
          <a:xfrm>
            <a:off x="9873240" y="1538865"/>
            <a:ext cx="757048" cy="436674"/>
          </a:xfrm>
          <a:prstGeom prst="can">
            <a:avLst/>
          </a:prstGeom>
          <a:solidFill>
            <a:sysClr val="window" lastClr="FFFFFF">
              <a:lumMod val="95000"/>
            </a:sysClr>
          </a:solidFill>
          <a:ln w="12700" cap="flat" cmpd="sng" algn="ctr">
            <a:solidFill>
              <a:sysClr val="windowText" lastClr="000000"/>
            </a:solid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black"/>
                </a:solidFill>
                <a:effectLst/>
                <a:uLnTx/>
                <a:uFillTx/>
                <a:latin typeface="Calibri" panose="020F0502020204030204"/>
                <a:ea typeface="+mn-ea"/>
                <a:cs typeface="+mn-cs"/>
              </a:rPr>
              <a:t>RDBMS</a:t>
            </a:r>
          </a:p>
        </p:txBody>
      </p:sp>
      <p:cxnSp>
        <p:nvCxnSpPr>
          <p:cNvPr id="61" name="Elbow Connector 60">
            <a:extLst>
              <a:ext uri="{FF2B5EF4-FFF2-40B4-BE49-F238E27FC236}">
                <a16:creationId xmlns:a16="http://schemas.microsoft.com/office/drawing/2014/main" id="{8A9CF725-75C0-314E-A459-AE7E0CB3026F}"/>
              </a:ext>
            </a:extLst>
          </p:cNvPr>
          <p:cNvCxnSpPr>
            <a:cxnSpLocks/>
            <a:endCxn id="49" idx="2"/>
          </p:cNvCxnSpPr>
          <p:nvPr/>
        </p:nvCxnSpPr>
        <p:spPr>
          <a:xfrm rot="5400000" flipH="1" flipV="1">
            <a:off x="8096520" y="1997588"/>
            <a:ext cx="859808" cy="736632"/>
          </a:xfrm>
          <a:prstGeom prst="bentConnector3">
            <a:avLst>
              <a:gd name="adj1" fmla="val 50000"/>
            </a:avLst>
          </a:prstGeom>
          <a:noFill/>
          <a:ln w="6350" cap="flat" cmpd="sng" algn="ctr">
            <a:solidFill>
              <a:srgbClr val="FF0000"/>
            </a:solidFill>
            <a:prstDash val="solid"/>
            <a:miter lim="800000"/>
            <a:headEnd type="triangle"/>
            <a:tailEnd type="triangle"/>
          </a:ln>
          <a:effectLst/>
        </p:spPr>
      </p:cxnSp>
      <p:sp>
        <p:nvSpPr>
          <p:cNvPr id="51" name="Rounded Rectangle 50">
            <a:extLst>
              <a:ext uri="{FF2B5EF4-FFF2-40B4-BE49-F238E27FC236}">
                <a16:creationId xmlns:a16="http://schemas.microsoft.com/office/drawing/2014/main" id="{69D6B6CB-155E-8B42-97F5-6BB9DFAF6BD1}"/>
              </a:ext>
            </a:extLst>
          </p:cNvPr>
          <p:cNvSpPr/>
          <p:nvPr/>
        </p:nvSpPr>
        <p:spPr>
          <a:xfrm>
            <a:off x="1623667" y="2827271"/>
            <a:ext cx="8817118" cy="436674"/>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1" u="none" strike="noStrike" kern="0" cap="none" spc="0" normalizeH="0" baseline="0" noProof="0" dirty="0">
                <a:ln>
                  <a:noFill/>
                </a:ln>
                <a:solidFill>
                  <a:srgbClr val="000000"/>
                </a:solidFill>
                <a:effectLst/>
                <a:uLnTx/>
                <a:uFillTx/>
                <a:latin typeface="Calibri"/>
                <a:ea typeface="Calibri"/>
                <a:cs typeface="Calibri"/>
                <a:sym typeface="Calibri"/>
              </a:rPr>
              <a:t>Event Backbone</a:t>
            </a:r>
          </a:p>
        </p:txBody>
      </p:sp>
      <p:sp>
        <p:nvSpPr>
          <p:cNvPr id="62" name="Can 61">
            <a:extLst>
              <a:ext uri="{FF2B5EF4-FFF2-40B4-BE49-F238E27FC236}">
                <a16:creationId xmlns:a16="http://schemas.microsoft.com/office/drawing/2014/main" id="{4CD15220-C640-6548-95E7-75B45430246F}"/>
              </a:ext>
            </a:extLst>
          </p:cNvPr>
          <p:cNvSpPr/>
          <p:nvPr/>
        </p:nvSpPr>
        <p:spPr>
          <a:xfrm>
            <a:off x="9874759" y="2822530"/>
            <a:ext cx="567545" cy="502992"/>
          </a:xfrm>
          <a:prstGeom prst="can">
            <a:avLst/>
          </a:prstGeom>
          <a:solidFill>
            <a:sysClr val="window" lastClr="FFFFFF">
              <a:lumMod val="95000"/>
            </a:sysClr>
          </a:solidFill>
          <a:ln w="12700" cap="flat" cmpd="sng" algn="ctr">
            <a:solidFill>
              <a:sysClr val="windowText" lastClr="000000"/>
            </a:solid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black"/>
                </a:solidFill>
                <a:effectLst/>
                <a:uLnTx/>
                <a:uFillTx/>
                <a:latin typeface="Calibri" panose="020F0502020204030204"/>
                <a:ea typeface="+mn-ea"/>
                <a:cs typeface="+mn-cs"/>
              </a:rPr>
              <a:t>Store</a:t>
            </a:r>
          </a:p>
        </p:txBody>
      </p:sp>
      <p:sp>
        <p:nvSpPr>
          <p:cNvPr id="63" name="Can 62">
            <a:extLst>
              <a:ext uri="{FF2B5EF4-FFF2-40B4-BE49-F238E27FC236}">
                <a16:creationId xmlns:a16="http://schemas.microsoft.com/office/drawing/2014/main" id="{FD2E6803-0092-CC4C-BFFF-42A5950DF78D}"/>
              </a:ext>
            </a:extLst>
          </p:cNvPr>
          <p:cNvSpPr/>
          <p:nvPr/>
        </p:nvSpPr>
        <p:spPr>
          <a:xfrm>
            <a:off x="3776449" y="1604892"/>
            <a:ext cx="567545" cy="362571"/>
          </a:xfrm>
          <a:prstGeom prst="can">
            <a:avLst/>
          </a:prstGeom>
          <a:solidFill>
            <a:sysClr val="window" lastClr="FFFFFF">
              <a:lumMod val="95000"/>
            </a:sysClr>
          </a:solidFill>
          <a:ln w="12700" cap="flat" cmpd="sng" algn="ctr">
            <a:solidFill>
              <a:sysClr val="windowText" lastClr="000000"/>
            </a:solid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black"/>
                </a:solidFill>
                <a:effectLst/>
                <a:uLnTx/>
                <a:uFillTx/>
                <a:latin typeface="Calibri" panose="020F0502020204030204"/>
                <a:ea typeface="+mn-ea"/>
                <a:cs typeface="+mn-cs"/>
              </a:rPr>
              <a:t>Store</a:t>
            </a:r>
          </a:p>
        </p:txBody>
      </p:sp>
      <p:sp>
        <p:nvSpPr>
          <p:cNvPr id="64" name="Oval 63">
            <a:extLst>
              <a:ext uri="{FF2B5EF4-FFF2-40B4-BE49-F238E27FC236}">
                <a16:creationId xmlns:a16="http://schemas.microsoft.com/office/drawing/2014/main" id="{1B6D6232-9B55-1740-96C8-4F0E12A97B39}"/>
              </a:ext>
            </a:extLst>
          </p:cNvPr>
          <p:cNvSpPr/>
          <p:nvPr/>
        </p:nvSpPr>
        <p:spPr>
          <a:xfrm>
            <a:off x="837080" y="2945362"/>
            <a:ext cx="315883" cy="3158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5">
                    <a:lumMod val="50000"/>
                  </a:schemeClr>
                </a:solidFill>
              </a:rPr>
              <a:t>1</a:t>
            </a:r>
          </a:p>
        </p:txBody>
      </p:sp>
      <p:sp>
        <p:nvSpPr>
          <p:cNvPr id="66" name="Oval 65">
            <a:extLst>
              <a:ext uri="{FF2B5EF4-FFF2-40B4-BE49-F238E27FC236}">
                <a16:creationId xmlns:a16="http://schemas.microsoft.com/office/drawing/2014/main" id="{7AA0C617-60F6-B540-8A51-D3641879A63F}"/>
              </a:ext>
            </a:extLst>
          </p:cNvPr>
          <p:cNvSpPr/>
          <p:nvPr/>
        </p:nvSpPr>
        <p:spPr>
          <a:xfrm>
            <a:off x="3641323" y="2165243"/>
            <a:ext cx="315883" cy="3158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5">
                    <a:lumMod val="50000"/>
                  </a:schemeClr>
                </a:solidFill>
              </a:rPr>
              <a:t>2</a:t>
            </a:r>
          </a:p>
        </p:txBody>
      </p:sp>
      <p:sp>
        <p:nvSpPr>
          <p:cNvPr id="68" name="Oval 67">
            <a:extLst>
              <a:ext uri="{FF2B5EF4-FFF2-40B4-BE49-F238E27FC236}">
                <a16:creationId xmlns:a16="http://schemas.microsoft.com/office/drawing/2014/main" id="{B93B0339-8B0E-F046-9372-B1164B5FC063}"/>
              </a:ext>
            </a:extLst>
          </p:cNvPr>
          <p:cNvSpPr/>
          <p:nvPr/>
        </p:nvSpPr>
        <p:spPr>
          <a:xfrm>
            <a:off x="5317721" y="2210069"/>
            <a:ext cx="315883" cy="3158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5">
                    <a:lumMod val="50000"/>
                  </a:schemeClr>
                </a:solidFill>
              </a:rPr>
              <a:t>2</a:t>
            </a:r>
          </a:p>
        </p:txBody>
      </p:sp>
      <p:sp>
        <p:nvSpPr>
          <p:cNvPr id="69" name="Oval 68">
            <a:extLst>
              <a:ext uri="{FF2B5EF4-FFF2-40B4-BE49-F238E27FC236}">
                <a16:creationId xmlns:a16="http://schemas.microsoft.com/office/drawing/2014/main" id="{7B614914-ABC2-4E49-96B4-5C5EB826F14D}"/>
              </a:ext>
            </a:extLst>
          </p:cNvPr>
          <p:cNvSpPr/>
          <p:nvPr/>
        </p:nvSpPr>
        <p:spPr>
          <a:xfrm>
            <a:off x="4096015" y="3807870"/>
            <a:ext cx="315883" cy="3158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5">
                    <a:lumMod val="50000"/>
                  </a:schemeClr>
                </a:solidFill>
              </a:rPr>
              <a:t>3</a:t>
            </a:r>
          </a:p>
        </p:txBody>
      </p:sp>
      <p:sp>
        <p:nvSpPr>
          <p:cNvPr id="70" name="Oval 69">
            <a:extLst>
              <a:ext uri="{FF2B5EF4-FFF2-40B4-BE49-F238E27FC236}">
                <a16:creationId xmlns:a16="http://schemas.microsoft.com/office/drawing/2014/main" id="{DE30F495-4F7B-5241-9A19-A73C12284644}"/>
              </a:ext>
            </a:extLst>
          </p:cNvPr>
          <p:cNvSpPr/>
          <p:nvPr/>
        </p:nvSpPr>
        <p:spPr>
          <a:xfrm>
            <a:off x="6722671" y="3386532"/>
            <a:ext cx="315883" cy="3158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5">
                    <a:lumMod val="50000"/>
                  </a:schemeClr>
                </a:solidFill>
              </a:rPr>
              <a:t>3</a:t>
            </a:r>
          </a:p>
        </p:txBody>
      </p:sp>
      <p:sp>
        <p:nvSpPr>
          <p:cNvPr id="71" name="Oval 70">
            <a:extLst>
              <a:ext uri="{FF2B5EF4-FFF2-40B4-BE49-F238E27FC236}">
                <a16:creationId xmlns:a16="http://schemas.microsoft.com/office/drawing/2014/main" id="{F9FA7BF6-96E9-7D45-BF93-1970ABE4E7B8}"/>
              </a:ext>
            </a:extLst>
          </p:cNvPr>
          <p:cNvSpPr/>
          <p:nvPr/>
        </p:nvSpPr>
        <p:spPr>
          <a:xfrm>
            <a:off x="5057155" y="2899988"/>
            <a:ext cx="315883" cy="3158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5">
                    <a:lumMod val="50000"/>
                  </a:schemeClr>
                </a:solidFill>
              </a:rPr>
              <a:t>4</a:t>
            </a:r>
          </a:p>
        </p:txBody>
      </p:sp>
      <p:sp>
        <p:nvSpPr>
          <p:cNvPr id="72" name="Oval 71">
            <a:extLst>
              <a:ext uri="{FF2B5EF4-FFF2-40B4-BE49-F238E27FC236}">
                <a16:creationId xmlns:a16="http://schemas.microsoft.com/office/drawing/2014/main" id="{865D1904-4FAA-E74D-B2AA-19032B73CB0B}"/>
              </a:ext>
            </a:extLst>
          </p:cNvPr>
          <p:cNvSpPr/>
          <p:nvPr/>
        </p:nvSpPr>
        <p:spPr>
          <a:xfrm>
            <a:off x="6823785" y="4451251"/>
            <a:ext cx="315883" cy="3158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5">
                    <a:lumMod val="50000"/>
                  </a:schemeClr>
                </a:solidFill>
              </a:rPr>
              <a:t>5</a:t>
            </a:r>
          </a:p>
        </p:txBody>
      </p:sp>
      <p:sp>
        <p:nvSpPr>
          <p:cNvPr id="73" name="Oval 72">
            <a:extLst>
              <a:ext uri="{FF2B5EF4-FFF2-40B4-BE49-F238E27FC236}">
                <a16:creationId xmlns:a16="http://schemas.microsoft.com/office/drawing/2014/main" id="{C7C2D61C-D66D-9345-BA99-B3F87BB3EF3F}"/>
              </a:ext>
            </a:extLst>
          </p:cNvPr>
          <p:cNvSpPr/>
          <p:nvPr/>
        </p:nvSpPr>
        <p:spPr>
          <a:xfrm>
            <a:off x="9020143" y="2129390"/>
            <a:ext cx="315883" cy="3158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5">
                    <a:lumMod val="50000"/>
                  </a:schemeClr>
                </a:solidFill>
              </a:rPr>
              <a:t>2</a:t>
            </a:r>
          </a:p>
        </p:txBody>
      </p:sp>
      <p:sp>
        <p:nvSpPr>
          <p:cNvPr id="74" name="Oval 73">
            <a:extLst>
              <a:ext uri="{FF2B5EF4-FFF2-40B4-BE49-F238E27FC236}">
                <a16:creationId xmlns:a16="http://schemas.microsoft.com/office/drawing/2014/main" id="{3EFD17EE-1FF2-9A42-A141-C1FBD5A02C1A}"/>
              </a:ext>
            </a:extLst>
          </p:cNvPr>
          <p:cNvSpPr/>
          <p:nvPr/>
        </p:nvSpPr>
        <p:spPr>
          <a:xfrm>
            <a:off x="5308752" y="4926381"/>
            <a:ext cx="315883" cy="3158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5">
                    <a:lumMod val="50000"/>
                  </a:schemeClr>
                </a:solidFill>
              </a:rPr>
              <a:t>6</a:t>
            </a:r>
          </a:p>
        </p:txBody>
      </p:sp>
    </p:spTree>
    <p:extLst>
      <p:ext uri="{BB962C8B-B14F-4D97-AF65-F5344CB8AC3E}">
        <p14:creationId xmlns:p14="http://schemas.microsoft.com/office/powerpoint/2010/main" val="67253963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p:nvPr/>
        </p:nvSpPr>
        <p:spPr>
          <a:xfrm>
            <a:off x="4739874" y="1090445"/>
            <a:ext cx="1916446" cy="305404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400">
                <a:solidFill>
                  <a:schemeClr val="accent3">
                    <a:lumMod val="50000"/>
                  </a:schemeClr>
                </a:solidFill>
              </a:rPr>
              <a:t>Broker</a:t>
            </a:r>
          </a:p>
        </p:txBody>
      </p:sp>
      <p:sp>
        <p:nvSpPr>
          <p:cNvPr id="22" name="Rectangle 21"/>
          <p:cNvSpPr/>
          <p:nvPr/>
        </p:nvSpPr>
        <p:spPr>
          <a:xfrm>
            <a:off x="7708793" y="1090445"/>
            <a:ext cx="1916446" cy="305404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400">
                <a:solidFill>
                  <a:schemeClr val="accent3">
                    <a:lumMod val="50000"/>
                  </a:schemeClr>
                </a:solidFill>
              </a:rPr>
              <a:t>Broker</a:t>
            </a:r>
          </a:p>
        </p:txBody>
      </p:sp>
      <p:sp>
        <p:nvSpPr>
          <p:cNvPr id="2" name="Title 1"/>
          <p:cNvSpPr>
            <a:spLocks noGrp="1"/>
          </p:cNvSpPr>
          <p:nvPr>
            <p:ph type="title"/>
          </p:nvPr>
        </p:nvSpPr>
        <p:spPr>
          <a:xfrm>
            <a:off x="390788" y="60119"/>
            <a:ext cx="10886813" cy="482323"/>
          </a:xfrm>
        </p:spPr>
        <p:txBody>
          <a:bodyPr/>
          <a:lstStyle/>
          <a:p>
            <a:r>
              <a:rPr lang="en-US" dirty="0"/>
              <a:t>Kafka Topic / Partition/ Replicas</a:t>
            </a:r>
          </a:p>
        </p:txBody>
      </p:sp>
      <p:sp>
        <p:nvSpPr>
          <p:cNvPr id="4" name="Slide Number Placeholder 3"/>
          <p:cNvSpPr>
            <a:spLocks noGrp="1"/>
          </p:cNvSpPr>
          <p:nvPr>
            <p:ph type="sldNum" sz="quarter" idx="12"/>
          </p:nvPr>
        </p:nvSpPr>
        <p:spPr/>
        <p:txBody>
          <a:bodyPr/>
          <a:lstStyle/>
          <a:p>
            <a:fld id="{E9549862-13E2-C34D-815E-8545BD36FC59}" type="slidenum">
              <a:rPr lang="en-US" smtClean="0">
                <a:solidFill>
                  <a:srgbClr val="6D7777"/>
                </a:solidFill>
              </a:rPr>
              <a:pPr/>
              <a:t>30</a:t>
            </a:fld>
            <a:endParaRPr lang="en-US">
              <a:solidFill>
                <a:srgbClr val="6D7777"/>
              </a:solidFill>
            </a:endParaRPr>
          </a:p>
        </p:txBody>
      </p:sp>
      <p:sp>
        <p:nvSpPr>
          <p:cNvPr id="6" name="Rectangle 5"/>
          <p:cNvSpPr/>
          <p:nvPr/>
        </p:nvSpPr>
        <p:spPr>
          <a:xfrm>
            <a:off x="8243616" y="2058691"/>
            <a:ext cx="914400" cy="263471"/>
          </a:xfrm>
          <a:prstGeom prst="rect">
            <a:avLst/>
          </a:prstGeom>
          <a:pattFill prst="dkVert">
            <a:fgClr>
              <a:schemeClr val="tx2">
                <a:lumMod val="7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5240897" y="2717005"/>
            <a:ext cx="914400" cy="263471"/>
          </a:xfrm>
          <a:prstGeom prst="rect">
            <a:avLst/>
          </a:prstGeom>
          <a:pattFill prst="dkVert">
            <a:fgClr>
              <a:schemeClr val="tx2">
                <a:lumMod val="7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5240897" y="1433326"/>
            <a:ext cx="914400" cy="263471"/>
          </a:xfrm>
          <a:prstGeom prst="rect">
            <a:avLst/>
          </a:prstGeom>
          <a:pattFill prst="dkVert">
            <a:fgClr>
              <a:srgbClr val="7030A0"/>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1969942" y="1111005"/>
            <a:ext cx="1916446" cy="303348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400">
                <a:solidFill>
                  <a:schemeClr val="accent3">
                    <a:lumMod val="50000"/>
                  </a:schemeClr>
                </a:solidFill>
              </a:rPr>
              <a:t>Broker</a:t>
            </a:r>
          </a:p>
        </p:txBody>
      </p:sp>
      <p:sp>
        <p:nvSpPr>
          <p:cNvPr id="5" name="Rectangle 4"/>
          <p:cNvSpPr/>
          <p:nvPr/>
        </p:nvSpPr>
        <p:spPr>
          <a:xfrm>
            <a:off x="2264510" y="1438760"/>
            <a:ext cx="914400" cy="263471"/>
          </a:xfrm>
          <a:prstGeom prst="rect">
            <a:avLst/>
          </a:prstGeom>
          <a:pattFill prst="dkVert">
            <a:fgClr>
              <a:schemeClr val="tx2">
                <a:lumMod val="7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ed Rectangle 19"/>
          <p:cNvSpPr/>
          <p:nvPr/>
        </p:nvSpPr>
        <p:spPr>
          <a:xfrm>
            <a:off x="795647" y="1348353"/>
            <a:ext cx="9025247" cy="425873"/>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a:solidFill>
                  <a:schemeClr val="accent3">
                    <a:lumMod val="50000"/>
                  </a:schemeClr>
                </a:solidFill>
              </a:rPr>
              <a:t>Partition 0</a:t>
            </a:r>
          </a:p>
        </p:txBody>
      </p:sp>
      <p:sp>
        <p:nvSpPr>
          <p:cNvPr id="23" name="Rectangle 22"/>
          <p:cNvSpPr/>
          <p:nvPr/>
        </p:nvSpPr>
        <p:spPr>
          <a:xfrm>
            <a:off x="8209816" y="1428235"/>
            <a:ext cx="914400" cy="263471"/>
          </a:xfrm>
          <a:prstGeom prst="rect">
            <a:avLst/>
          </a:prstGeom>
          <a:pattFill prst="dkVert">
            <a:fgClr>
              <a:srgbClr val="7030A0"/>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2309952" y="2113880"/>
            <a:ext cx="914400" cy="263471"/>
          </a:xfrm>
          <a:prstGeom prst="rect">
            <a:avLst/>
          </a:prstGeom>
          <a:pattFill prst="dkVert">
            <a:fgClr>
              <a:srgbClr val="7030A0"/>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5240897" y="2113064"/>
            <a:ext cx="914400" cy="263471"/>
          </a:xfrm>
          <a:prstGeom prst="rect">
            <a:avLst/>
          </a:prstGeom>
          <a:pattFill prst="dkVert">
            <a:fgClr>
              <a:srgbClr val="7030A0"/>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2309952" y="2738325"/>
            <a:ext cx="914400" cy="263471"/>
          </a:xfrm>
          <a:prstGeom prst="rect">
            <a:avLst/>
          </a:prstGeom>
          <a:pattFill prst="dkVert">
            <a:fgClr>
              <a:srgbClr val="7030A0"/>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8209816" y="2706628"/>
            <a:ext cx="914400" cy="263471"/>
          </a:xfrm>
          <a:prstGeom prst="rect">
            <a:avLst/>
          </a:prstGeom>
          <a:pattFill prst="dkVert">
            <a:fgClr>
              <a:srgbClr val="7030A0"/>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ounded Rectangle 27"/>
          <p:cNvSpPr/>
          <p:nvPr/>
        </p:nvSpPr>
        <p:spPr>
          <a:xfrm>
            <a:off x="805547" y="1987641"/>
            <a:ext cx="9025247" cy="425873"/>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a:solidFill>
                  <a:schemeClr val="accent3">
                    <a:lumMod val="50000"/>
                  </a:schemeClr>
                </a:solidFill>
              </a:rPr>
              <a:t>Partition 1</a:t>
            </a:r>
          </a:p>
        </p:txBody>
      </p:sp>
      <p:sp>
        <p:nvSpPr>
          <p:cNvPr id="29" name="Rounded Rectangle 28"/>
          <p:cNvSpPr/>
          <p:nvPr/>
        </p:nvSpPr>
        <p:spPr>
          <a:xfrm>
            <a:off x="841172" y="2617039"/>
            <a:ext cx="9025247" cy="425873"/>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a:solidFill>
                  <a:schemeClr val="accent3">
                    <a:lumMod val="50000"/>
                  </a:schemeClr>
                </a:solidFill>
              </a:rPr>
              <a:t>Partition 2</a:t>
            </a:r>
          </a:p>
        </p:txBody>
      </p:sp>
      <p:sp>
        <p:nvSpPr>
          <p:cNvPr id="3" name="Left Brace 2"/>
          <p:cNvSpPr/>
          <p:nvPr/>
        </p:nvSpPr>
        <p:spPr>
          <a:xfrm>
            <a:off x="154379" y="1348353"/>
            <a:ext cx="409988" cy="1694559"/>
          </a:xfrm>
          <a:prstGeom prst="leftBrace">
            <a:avLst>
              <a:gd name="adj1" fmla="val 0"/>
              <a:gd name="adj2" fmla="val 50000"/>
            </a:avLst>
          </a:prstGeom>
          <a:ln>
            <a:solidFill>
              <a:srgbClr val="7030A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accent3">
                  <a:lumMod val="50000"/>
                </a:schemeClr>
              </a:solidFill>
            </a:endParaRPr>
          </a:p>
        </p:txBody>
      </p:sp>
      <p:sp>
        <p:nvSpPr>
          <p:cNvPr id="30" name="TextBox 29"/>
          <p:cNvSpPr txBox="1"/>
          <p:nvPr/>
        </p:nvSpPr>
        <p:spPr>
          <a:xfrm>
            <a:off x="178131" y="1009402"/>
            <a:ext cx="661463" cy="276999"/>
          </a:xfrm>
          <a:prstGeom prst="rect">
            <a:avLst/>
          </a:prstGeom>
          <a:noFill/>
        </p:spPr>
        <p:txBody>
          <a:bodyPr wrap="none" rtlCol="0">
            <a:spAutoFit/>
          </a:bodyPr>
          <a:lstStyle/>
          <a:p>
            <a:r>
              <a:rPr lang="en-US" sz="1200">
                <a:solidFill>
                  <a:schemeClr val="accent3">
                    <a:lumMod val="50000"/>
                  </a:schemeClr>
                </a:solidFill>
              </a:rPr>
              <a:t>inTopic</a:t>
            </a:r>
          </a:p>
        </p:txBody>
      </p:sp>
      <p:sp>
        <p:nvSpPr>
          <p:cNvPr id="32" name="Rectangle 31"/>
          <p:cNvSpPr/>
          <p:nvPr/>
        </p:nvSpPr>
        <p:spPr>
          <a:xfrm>
            <a:off x="1969942" y="4581316"/>
            <a:ext cx="914400" cy="263471"/>
          </a:xfrm>
          <a:prstGeom prst="rect">
            <a:avLst/>
          </a:prstGeom>
          <a:pattFill prst="dkVert">
            <a:fgClr>
              <a:srgbClr val="7030A0"/>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p:cNvSpPr txBox="1"/>
          <p:nvPr/>
        </p:nvSpPr>
        <p:spPr>
          <a:xfrm>
            <a:off x="2868161" y="4593736"/>
            <a:ext cx="696024" cy="261610"/>
          </a:xfrm>
          <a:prstGeom prst="rect">
            <a:avLst/>
          </a:prstGeom>
          <a:noFill/>
        </p:spPr>
        <p:txBody>
          <a:bodyPr wrap="none" rtlCol="0">
            <a:spAutoFit/>
          </a:bodyPr>
          <a:lstStyle/>
          <a:p>
            <a:r>
              <a:rPr lang="en-US" sz="1100">
                <a:solidFill>
                  <a:schemeClr val="accent3">
                    <a:lumMod val="50000"/>
                  </a:schemeClr>
                </a:solidFill>
              </a:rPr>
              <a:t>Replicat</a:t>
            </a:r>
          </a:p>
        </p:txBody>
      </p:sp>
      <p:sp>
        <p:nvSpPr>
          <p:cNvPr id="34" name="Rectangle 33"/>
          <p:cNvSpPr/>
          <p:nvPr/>
        </p:nvSpPr>
        <p:spPr>
          <a:xfrm>
            <a:off x="1953761" y="4955004"/>
            <a:ext cx="914400" cy="263471"/>
          </a:xfrm>
          <a:prstGeom prst="rect">
            <a:avLst/>
          </a:prstGeom>
          <a:pattFill prst="dkVert">
            <a:fgClr>
              <a:schemeClr val="tx2">
                <a:lumMod val="7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p:cNvSpPr txBox="1"/>
          <p:nvPr/>
        </p:nvSpPr>
        <p:spPr>
          <a:xfrm>
            <a:off x="2878057" y="4936140"/>
            <a:ext cx="670376" cy="261610"/>
          </a:xfrm>
          <a:prstGeom prst="rect">
            <a:avLst/>
          </a:prstGeom>
          <a:noFill/>
        </p:spPr>
        <p:txBody>
          <a:bodyPr wrap="none" rtlCol="0">
            <a:spAutoFit/>
          </a:bodyPr>
          <a:lstStyle/>
          <a:p>
            <a:r>
              <a:rPr lang="en-US" sz="1100">
                <a:solidFill>
                  <a:schemeClr val="accent3">
                    <a:lumMod val="50000"/>
                  </a:schemeClr>
                </a:solidFill>
              </a:rPr>
              <a:t>Primary</a:t>
            </a:r>
          </a:p>
        </p:txBody>
      </p:sp>
      <p:cxnSp>
        <p:nvCxnSpPr>
          <p:cNvPr id="37" name="Straight Arrow Connector 36"/>
          <p:cNvCxnSpPr/>
          <p:nvPr/>
        </p:nvCxnSpPr>
        <p:spPr>
          <a:xfrm>
            <a:off x="1953761" y="5367647"/>
            <a:ext cx="924296" cy="0"/>
          </a:xfrm>
          <a:prstGeom prst="straightConnector1">
            <a:avLst/>
          </a:prstGeom>
          <a:ln>
            <a:solidFill>
              <a:srgbClr val="002060"/>
            </a:solidFill>
            <a:tailEnd type="triangle"/>
          </a:ln>
          <a:effectLst/>
        </p:spPr>
        <p:style>
          <a:lnRef idx="2">
            <a:schemeClr val="accent1"/>
          </a:lnRef>
          <a:fillRef idx="0">
            <a:schemeClr val="accent1"/>
          </a:fillRef>
          <a:effectRef idx="1">
            <a:schemeClr val="accent1"/>
          </a:effectRef>
          <a:fontRef idx="minor">
            <a:schemeClr val="tx1"/>
          </a:fontRef>
        </p:style>
      </p:cxnSp>
      <p:sp>
        <p:nvSpPr>
          <p:cNvPr id="38" name="TextBox 37"/>
          <p:cNvSpPr txBox="1"/>
          <p:nvPr/>
        </p:nvSpPr>
        <p:spPr>
          <a:xfrm>
            <a:off x="1886736" y="5409081"/>
            <a:ext cx="1062571" cy="246221"/>
          </a:xfrm>
          <a:prstGeom prst="rect">
            <a:avLst/>
          </a:prstGeom>
          <a:noFill/>
        </p:spPr>
        <p:txBody>
          <a:bodyPr wrap="square" rtlCol="0">
            <a:spAutoFit/>
          </a:bodyPr>
          <a:lstStyle/>
          <a:p>
            <a:r>
              <a:rPr lang="en-US" sz="1000">
                <a:solidFill>
                  <a:schemeClr val="accent3">
                    <a:lumMod val="50000"/>
                  </a:schemeClr>
                </a:solidFill>
              </a:rPr>
              <a:t>old             new</a:t>
            </a:r>
          </a:p>
        </p:txBody>
      </p:sp>
    </p:spTree>
    <p:extLst>
      <p:ext uri="{BB962C8B-B14F-4D97-AF65-F5344CB8AC3E}">
        <p14:creationId xmlns:p14="http://schemas.microsoft.com/office/powerpoint/2010/main" val="23065539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1FF596-DD2F-9D4A-9353-14FD3654C706}"/>
              </a:ext>
            </a:extLst>
          </p:cNvPr>
          <p:cNvSpPr>
            <a:spLocks noGrp="1"/>
          </p:cNvSpPr>
          <p:nvPr>
            <p:ph type="title"/>
          </p:nvPr>
        </p:nvSpPr>
        <p:spPr/>
        <p:txBody>
          <a:bodyPr/>
          <a:lstStyle/>
          <a:p>
            <a:r>
              <a:rPr lang="en-US" dirty="0"/>
              <a:t>Exactly once: happy path</a:t>
            </a:r>
          </a:p>
        </p:txBody>
      </p:sp>
      <p:sp>
        <p:nvSpPr>
          <p:cNvPr id="4" name="Slide Number Placeholder 3">
            <a:extLst>
              <a:ext uri="{FF2B5EF4-FFF2-40B4-BE49-F238E27FC236}">
                <a16:creationId xmlns:a16="http://schemas.microsoft.com/office/drawing/2014/main" id="{47A2324A-5546-E640-9D17-930C3A0A747E}"/>
              </a:ext>
            </a:extLst>
          </p:cNvPr>
          <p:cNvSpPr>
            <a:spLocks noGrp="1"/>
          </p:cNvSpPr>
          <p:nvPr>
            <p:ph type="sldNum" sz="quarter" idx="12"/>
          </p:nvPr>
        </p:nvSpPr>
        <p:spPr>
          <a:xfrm>
            <a:off x="11383212" y="6441552"/>
            <a:ext cx="533845" cy="365125"/>
          </a:xfrm>
          <a:prstGeom prst="rect">
            <a:avLst/>
          </a:prstGeom>
        </p:spPr>
        <p:txBody>
          <a:bodyPr vert="horz" lIns="121920" tIns="60960" rIns="121920" bIns="60960" rtlCol="0" anchor="ctr"/>
          <a:lstStyle>
            <a:defPPr>
              <a:defRPr lang="en-US"/>
            </a:defPPr>
            <a:lvl1pPr marL="0" algn="r" defTabSz="914377" rtl="0" eaLnBrk="1" latinLnBrk="0" hangingPunct="1">
              <a:defRPr sz="12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eaLnBrk="0" hangingPunct="0">
              <a:defRPr/>
            </a:pPr>
            <a:fld id="{E9549862-13E2-C34D-815E-8545BD36FC59}" type="slidenum">
              <a:rPr lang="en-US" smtClean="0">
                <a:solidFill>
                  <a:srgbClr val="6D7777"/>
                </a:solidFill>
              </a:rPr>
              <a:pPr eaLnBrk="0" hangingPunct="0">
                <a:defRPr/>
              </a:pPr>
              <a:t>31</a:t>
            </a:fld>
            <a:endParaRPr lang="en-US">
              <a:solidFill>
                <a:srgbClr val="6D7777"/>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C489061B-CD8C-E64C-B522-00ED8E74E7A5}"/>
              </a:ext>
            </a:extLst>
          </p:cNvPr>
          <p:cNvPicPr>
            <a:picLocks noChangeAspect="1"/>
          </p:cNvPicPr>
          <p:nvPr/>
        </p:nvPicPr>
        <p:blipFill>
          <a:blip r:embed="rId3">
            <a:biLevel thresh="75000"/>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tretch>
            <a:fillRect/>
          </a:stretch>
        </p:blipFill>
        <p:spPr>
          <a:xfrm>
            <a:off x="9399765" y="4343254"/>
            <a:ext cx="959343" cy="504271"/>
          </a:xfrm>
          <a:prstGeom prst="rect">
            <a:avLst/>
          </a:prstGeom>
        </p:spPr>
      </p:pic>
      <p:sp>
        <p:nvSpPr>
          <p:cNvPr id="7" name="Rectangle 6">
            <a:extLst>
              <a:ext uri="{FF2B5EF4-FFF2-40B4-BE49-F238E27FC236}">
                <a16:creationId xmlns:a16="http://schemas.microsoft.com/office/drawing/2014/main" id="{FF093D17-C6F9-D24C-AB04-8EADCF68B5FB}"/>
              </a:ext>
            </a:extLst>
          </p:cNvPr>
          <p:cNvSpPr/>
          <p:nvPr/>
        </p:nvSpPr>
        <p:spPr>
          <a:xfrm>
            <a:off x="4514398" y="3112111"/>
            <a:ext cx="1916447" cy="1534787"/>
          </a:xfrm>
          <a:prstGeom prst="rect">
            <a:avLst/>
          </a:prstGeom>
          <a:solidFill>
            <a:schemeClr val="bg1">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a:defRPr/>
            </a:pPr>
            <a:r>
              <a:rPr lang="en-US" sz="1200">
                <a:solidFill>
                  <a:srgbClr val="1D3649">
                    <a:lumMod val="50000"/>
                  </a:srgbClr>
                </a:solidFill>
                <a:latin typeface="Arial"/>
              </a:rPr>
              <a:t>Broker</a:t>
            </a:r>
          </a:p>
        </p:txBody>
      </p:sp>
      <p:sp>
        <p:nvSpPr>
          <p:cNvPr id="8" name="Rectangle 7">
            <a:extLst>
              <a:ext uri="{FF2B5EF4-FFF2-40B4-BE49-F238E27FC236}">
                <a16:creationId xmlns:a16="http://schemas.microsoft.com/office/drawing/2014/main" id="{0672290C-FA24-7047-B220-B761BD73116B}"/>
              </a:ext>
            </a:extLst>
          </p:cNvPr>
          <p:cNvSpPr/>
          <p:nvPr/>
        </p:nvSpPr>
        <p:spPr>
          <a:xfrm>
            <a:off x="7483318" y="3112111"/>
            <a:ext cx="1916447" cy="1534787"/>
          </a:xfrm>
          <a:prstGeom prst="rect">
            <a:avLst/>
          </a:prstGeom>
          <a:solidFill>
            <a:schemeClr val="bg1">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a:defRPr/>
            </a:pPr>
            <a:r>
              <a:rPr lang="en-US" sz="1200">
                <a:solidFill>
                  <a:srgbClr val="1D3649">
                    <a:lumMod val="50000"/>
                  </a:srgbClr>
                </a:solidFill>
                <a:latin typeface="Arial"/>
              </a:rPr>
              <a:t>Broker</a:t>
            </a:r>
          </a:p>
        </p:txBody>
      </p:sp>
      <p:sp>
        <p:nvSpPr>
          <p:cNvPr id="9" name="Rectangle 8">
            <a:extLst>
              <a:ext uri="{FF2B5EF4-FFF2-40B4-BE49-F238E27FC236}">
                <a16:creationId xmlns:a16="http://schemas.microsoft.com/office/drawing/2014/main" id="{DDFCD721-4E4D-4B4E-BB26-D18EABFB65E7}"/>
              </a:ext>
            </a:extLst>
          </p:cNvPr>
          <p:cNvSpPr/>
          <p:nvPr/>
        </p:nvSpPr>
        <p:spPr>
          <a:xfrm>
            <a:off x="1744466" y="3112111"/>
            <a:ext cx="1916447" cy="1454119"/>
          </a:xfrm>
          <a:prstGeom prst="rect">
            <a:avLst/>
          </a:prstGeom>
          <a:solidFill>
            <a:schemeClr val="bg1">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a:defRPr/>
            </a:pPr>
            <a:r>
              <a:rPr lang="en-US" sz="1200">
                <a:solidFill>
                  <a:srgbClr val="1D3649">
                    <a:lumMod val="50000"/>
                  </a:srgbClr>
                </a:solidFill>
                <a:latin typeface="Arial"/>
              </a:rPr>
              <a:t>Broker</a:t>
            </a:r>
          </a:p>
        </p:txBody>
      </p:sp>
      <p:sp>
        <p:nvSpPr>
          <p:cNvPr id="10" name="Rounded Rectangle 9">
            <a:extLst>
              <a:ext uri="{FF2B5EF4-FFF2-40B4-BE49-F238E27FC236}">
                <a16:creationId xmlns:a16="http://schemas.microsoft.com/office/drawing/2014/main" id="{2EAAD543-FA98-1043-A209-5F3FE966A6E3}"/>
              </a:ext>
            </a:extLst>
          </p:cNvPr>
          <p:cNvSpPr/>
          <p:nvPr/>
        </p:nvSpPr>
        <p:spPr>
          <a:xfrm>
            <a:off x="570173" y="3355960"/>
            <a:ext cx="9025247" cy="425873"/>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377">
              <a:defRPr/>
            </a:pPr>
            <a:r>
              <a:rPr lang="en-US" sz="1100">
                <a:solidFill>
                  <a:srgbClr val="1D3649">
                    <a:lumMod val="50000"/>
                  </a:srgbClr>
                </a:solidFill>
                <a:latin typeface="Arial"/>
              </a:rPr>
              <a:t>Partition 0</a:t>
            </a:r>
          </a:p>
        </p:txBody>
      </p:sp>
      <p:sp>
        <p:nvSpPr>
          <p:cNvPr id="13" name="Rectangle 12">
            <a:extLst>
              <a:ext uri="{FF2B5EF4-FFF2-40B4-BE49-F238E27FC236}">
                <a16:creationId xmlns:a16="http://schemas.microsoft.com/office/drawing/2014/main" id="{7C765694-A278-2846-BDA8-F21372E2D931}"/>
              </a:ext>
            </a:extLst>
          </p:cNvPr>
          <p:cNvSpPr/>
          <p:nvPr/>
        </p:nvSpPr>
        <p:spPr>
          <a:xfrm>
            <a:off x="1399787" y="1517905"/>
            <a:ext cx="941077" cy="276283"/>
          </a:xfrm>
          <a:prstGeom prst="rect">
            <a:avLst/>
          </a:prstGeom>
          <a:solidFill>
            <a:schemeClr val="accent1">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77">
              <a:defRPr/>
            </a:pPr>
            <a:r>
              <a:rPr lang="en-US" sz="1100">
                <a:solidFill>
                  <a:srgbClr val="7030A0"/>
                </a:solidFill>
                <a:latin typeface="Arial"/>
              </a:rPr>
              <a:t>Producer-id</a:t>
            </a:r>
          </a:p>
        </p:txBody>
      </p:sp>
      <p:sp>
        <p:nvSpPr>
          <p:cNvPr id="14" name="Rectangle 13">
            <a:extLst>
              <a:ext uri="{FF2B5EF4-FFF2-40B4-BE49-F238E27FC236}">
                <a16:creationId xmlns:a16="http://schemas.microsoft.com/office/drawing/2014/main" id="{B1C53771-8F41-B942-808C-1C984498D65E}"/>
              </a:ext>
            </a:extLst>
          </p:cNvPr>
          <p:cNvSpPr/>
          <p:nvPr/>
        </p:nvSpPr>
        <p:spPr>
          <a:xfrm>
            <a:off x="2377441" y="1517904"/>
            <a:ext cx="585217" cy="268317"/>
          </a:xfrm>
          <a:prstGeom prst="rect">
            <a:avLst/>
          </a:prstGeom>
          <a:solidFill>
            <a:schemeClr val="accent1">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77">
              <a:defRPr/>
            </a:pPr>
            <a:r>
              <a:rPr lang="en-US" sz="1100">
                <a:solidFill>
                  <a:srgbClr val="7030A0"/>
                </a:solidFill>
                <a:latin typeface="Arial"/>
              </a:rPr>
              <a:t>Seq 1</a:t>
            </a:r>
          </a:p>
        </p:txBody>
      </p:sp>
      <p:sp>
        <p:nvSpPr>
          <p:cNvPr id="15" name="Rectangle 14">
            <a:extLst>
              <a:ext uri="{FF2B5EF4-FFF2-40B4-BE49-F238E27FC236}">
                <a16:creationId xmlns:a16="http://schemas.microsoft.com/office/drawing/2014/main" id="{2993026A-2543-DD49-8739-1D02FB90F727}"/>
              </a:ext>
            </a:extLst>
          </p:cNvPr>
          <p:cNvSpPr/>
          <p:nvPr/>
        </p:nvSpPr>
        <p:spPr>
          <a:xfrm>
            <a:off x="3023617" y="1524000"/>
            <a:ext cx="585217" cy="268317"/>
          </a:xfrm>
          <a:prstGeom prst="rect">
            <a:avLst/>
          </a:prstGeom>
          <a:solidFill>
            <a:schemeClr val="accent1">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77">
              <a:defRPr/>
            </a:pPr>
            <a:r>
              <a:rPr lang="en-US" sz="1100">
                <a:solidFill>
                  <a:srgbClr val="7030A0"/>
                </a:solidFill>
                <a:latin typeface="Arial"/>
              </a:rPr>
              <a:t>Key 1</a:t>
            </a:r>
          </a:p>
        </p:txBody>
      </p:sp>
      <p:sp>
        <p:nvSpPr>
          <p:cNvPr id="16" name="Rectangle 15">
            <a:extLst>
              <a:ext uri="{FF2B5EF4-FFF2-40B4-BE49-F238E27FC236}">
                <a16:creationId xmlns:a16="http://schemas.microsoft.com/office/drawing/2014/main" id="{D3FB8AFD-51CF-8F42-AF5C-0C2ED7DBBB89}"/>
              </a:ext>
            </a:extLst>
          </p:cNvPr>
          <p:cNvSpPr/>
          <p:nvPr/>
        </p:nvSpPr>
        <p:spPr>
          <a:xfrm>
            <a:off x="3651503" y="1517904"/>
            <a:ext cx="1916447" cy="280509"/>
          </a:xfrm>
          <a:prstGeom prst="rect">
            <a:avLst/>
          </a:prstGeom>
          <a:solidFill>
            <a:schemeClr val="accent1">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77">
              <a:defRPr/>
            </a:pPr>
            <a:r>
              <a:rPr lang="en-US" sz="1100">
                <a:solidFill>
                  <a:srgbClr val="7030A0"/>
                </a:solidFill>
                <a:latin typeface="Arial"/>
              </a:rPr>
              <a:t>Value</a:t>
            </a:r>
          </a:p>
        </p:txBody>
      </p:sp>
      <p:sp>
        <p:nvSpPr>
          <p:cNvPr id="25" name="Rectangle 24">
            <a:extLst>
              <a:ext uri="{FF2B5EF4-FFF2-40B4-BE49-F238E27FC236}">
                <a16:creationId xmlns:a16="http://schemas.microsoft.com/office/drawing/2014/main" id="{3832311D-BB8B-A14E-B2F6-047070419C0E}"/>
              </a:ext>
            </a:extLst>
          </p:cNvPr>
          <p:cNvSpPr/>
          <p:nvPr/>
        </p:nvSpPr>
        <p:spPr>
          <a:xfrm>
            <a:off x="5816849" y="1462626"/>
            <a:ext cx="6096000" cy="307777"/>
          </a:xfrm>
          <a:prstGeom prst="rect">
            <a:avLst/>
          </a:prstGeom>
        </p:spPr>
        <p:txBody>
          <a:bodyPr>
            <a:spAutoFit/>
          </a:bodyPr>
          <a:lstStyle/>
          <a:p>
            <a:pPr eaLnBrk="0" fontAlgn="base" hangingPunct="0">
              <a:spcBef>
                <a:spcPct val="0"/>
              </a:spcBef>
              <a:spcAft>
                <a:spcPct val="0"/>
              </a:spcAft>
              <a:defRPr/>
            </a:pPr>
            <a:r>
              <a:rPr lang="en-US" sz="1400" dirty="0">
                <a:solidFill>
                  <a:srgbClr val="1D3649">
                    <a:lumMod val="50000"/>
                  </a:srgbClr>
                </a:solidFill>
                <a:latin typeface="Menlo" panose="020B0609030804020204" pitchFamily="49" charset="0"/>
              </a:rPr>
              <a:t>producerProps.put</a:t>
            </a:r>
            <a:r>
              <a:rPr lang="en-US" sz="1400" dirty="0">
                <a:solidFill>
                  <a:srgbClr val="D4D4D4"/>
                </a:solidFill>
                <a:latin typeface="Menlo" panose="020B0609030804020204" pitchFamily="49" charset="0"/>
              </a:rPr>
              <a:t>(</a:t>
            </a:r>
            <a:r>
              <a:rPr lang="en-US" sz="1400" dirty="0">
                <a:solidFill>
                  <a:srgbClr val="CE9178"/>
                </a:solidFill>
                <a:latin typeface="Menlo" panose="020B0609030804020204" pitchFamily="49" charset="0"/>
              </a:rPr>
              <a:t>”acks"</a:t>
            </a:r>
            <a:r>
              <a:rPr lang="en-US" sz="1400" dirty="0">
                <a:solidFill>
                  <a:srgbClr val="D4D4D4"/>
                </a:solidFill>
                <a:latin typeface="Menlo" panose="020B0609030804020204" pitchFamily="49" charset="0"/>
              </a:rPr>
              <a:t>, </a:t>
            </a:r>
            <a:r>
              <a:rPr lang="en-US" sz="1400" dirty="0">
                <a:solidFill>
                  <a:srgbClr val="CE9178"/>
                </a:solidFill>
                <a:latin typeface="Menlo" panose="020B0609030804020204" pitchFamily="49" charset="0"/>
              </a:rPr>
              <a:t>”all"</a:t>
            </a:r>
            <a:r>
              <a:rPr lang="en-US" sz="1400" dirty="0">
                <a:solidFill>
                  <a:srgbClr val="D4D4D4"/>
                </a:solidFill>
                <a:latin typeface="Menlo" panose="020B0609030804020204" pitchFamily="49" charset="0"/>
              </a:rPr>
              <a:t>);</a:t>
            </a:r>
          </a:p>
        </p:txBody>
      </p:sp>
      <p:cxnSp>
        <p:nvCxnSpPr>
          <p:cNvPr id="30" name="Curved Connector 29">
            <a:extLst>
              <a:ext uri="{FF2B5EF4-FFF2-40B4-BE49-F238E27FC236}">
                <a16:creationId xmlns:a16="http://schemas.microsoft.com/office/drawing/2014/main" id="{ECC903AD-10EB-FA44-93A2-FA01AFF5552B}"/>
              </a:ext>
            </a:extLst>
          </p:cNvPr>
          <p:cNvCxnSpPr>
            <a:cxnSpLocks/>
            <a:endCxn id="73" idx="0"/>
          </p:cNvCxnSpPr>
          <p:nvPr/>
        </p:nvCxnSpPr>
        <p:spPr>
          <a:xfrm rot="5400000">
            <a:off x="2492273" y="2676583"/>
            <a:ext cx="947648" cy="484951"/>
          </a:xfrm>
          <a:prstGeom prst="curvedConnector3">
            <a:avLst>
              <a:gd name="adj1" fmla="val 50000"/>
            </a:avLst>
          </a:prstGeom>
          <a:ln w="127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44" name="Rectangle 43">
            <a:extLst>
              <a:ext uri="{FF2B5EF4-FFF2-40B4-BE49-F238E27FC236}">
                <a16:creationId xmlns:a16="http://schemas.microsoft.com/office/drawing/2014/main" id="{1C1F5B64-2D22-4F44-B084-4D3DAB1E0D0E}"/>
              </a:ext>
            </a:extLst>
          </p:cNvPr>
          <p:cNvSpPr/>
          <p:nvPr/>
        </p:nvSpPr>
        <p:spPr>
          <a:xfrm>
            <a:off x="3208572" y="2770463"/>
            <a:ext cx="573977" cy="2840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77">
              <a:defRPr/>
            </a:pPr>
            <a:endParaRPr lang="en-US">
              <a:solidFill>
                <a:srgbClr val="FFFFFF"/>
              </a:solidFill>
              <a:latin typeface="Arial"/>
            </a:endParaRPr>
          </a:p>
        </p:txBody>
      </p:sp>
      <p:sp>
        <p:nvSpPr>
          <p:cNvPr id="47" name="TextBox 46">
            <a:extLst>
              <a:ext uri="{FF2B5EF4-FFF2-40B4-BE49-F238E27FC236}">
                <a16:creationId xmlns:a16="http://schemas.microsoft.com/office/drawing/2014/main" id="{94D6DA43-281B-B44A-ABBD-2793D340FA4F}"/>
              </a:ext>
            </a:extLst>
          </p:cNvPr>
          <p:cNvSpPr txBox="1"/>
          <p:nvPr/>
        </p:nvSpPr>
        <p:spPr>
          <a:xfrm>
            <a:off x="2024436" y="2558446"/>
            <a:ext cx="534121" cy="297454"/>
          </a:xfrm>
          <a:prstGeom prst="rect">
            <a:avLst/>
          </a:prstGeom>
          <a:noFill/>
        </p:spPr>
        <p:txBody>
          <a:bodyPr wrap="none" rtlCol="0">
            <a:spAutoFit/>
          </a:bodyPr>
          <a:lstStyle/>
          <a:p>
            <a:pPr defTabSz="914377">
              <a:defRPr/>
            </a:pPr>
            <a:r>
              <a:rPr lang="en-US" sz="1333" dirty="0"/>
              <a:t>acks</a:t>
            </a:r>
          </a:p>
        </p:txBody>
      </p:sp>
      <p:cxnSp>
        <p:nvCxnSpPr>
          <p:cNvPr id="53" name="Curved Connector 52">
            <a:extLst>
              <a:ext uri="{FF2B5EF4-FFF2-40B4-BE49-F238E27FC236}">
                <a16:creationId xmlns:a16="http://schemas.microsoft.com/office/drawing/2014/main" id="{F0868D55-B66D-2649-B03F-4AAE7F7A13EF}"/>
              </a:ext>
            </a:extLst>
          </p:cNvPr>
          <p:cNvCxnSpPr>
            <a:cxnSpLocks/>
            <a:stCxn id="9" idx="0"/>
          </p:cNvCxnSpPr>
          <p:nvPr/>
        </p:nvCxnSpPr>
        <p:spPr>
          <a:xfrm rot="5400000" flipH="1" flipV="1">
            <a:off x="2430391" y="2791932"/>
            <a:ext cx="592477" cy="47880"/>
          </a:xfrm>
          <a:prstGeom prst="curvedConnector3">
            <a:avLst>
              <a:gd name="adj1" fmla="val 50000"/>
            </a:avLst>
          </a:prstGeom>
          <a:ln w="12700">
            <a:solidFill>
              <a:srgbClr val="7030A0"/>
            </a:solidFill>
            <a:prstDash val="dashDot"/>
            <a:tailEnd type="triangle"/>
          </a:ln>
          <a:effectLst/>
        </p:spPr>
        <p:style>
          <a:lnRef idx="2">
            <a:schemeClr val="accent1"/>
          </a:lnRef>
          <a:fillRef idx="0">
            <a:schemeClr val="accent1"/>
          </a:fillRef>
          <a:effectRef idx="1">
            <a:schemeClr val="accent1"/>
          </a:effectRef>
          <a:fontRef idx="minor">
            <a:schemeClr val="tx1"/>
          </a:fontRef>
        </p:style>
      </p:cxnSp>
      <p:sp>
        <p:nvSpPr>
          <p:cNvPr id="66" name="Left Brace 65">
            <a:extLst>
              <a:ext uri="{FF2B5EF4-FFF2-40B4-BE49-F238E27FC236}">
                <a16:creationId xmlns:a16="http://schemas.microsoft.com/office/drawing/2014/main" id="{5723F0DC-D44C-6749-ADCA-B73E5987FD4D}"/>
              </a:ext>
            </a:extLst>
          </p:cNvPr>
          <p:cNvSpPr/>
          <p:nvPr/>
        </p:nvSpPr>
        <p:spPr>
          <a:xfrm>
            <a:off x="305699" y="3293830"/>
            <a:ext cx="252895" cy="894473"/>
          </a:xfrm>
          <a:prstGeom prst="leftBrace">
            <a:avLst/>
          </a:prstGeom>
          <a:ln>
            <a:solidFill>
              <a:srgbClr val="7030A0"/>
            </a:solidFill>
          </a:ln>
          <a:effectLst/>
        </p:spPr>
        <p:style>
          <a:lnRef idx="2">
            <a:schemeClr val="accent1"/>
          </a:lnRef>
          <a:fillRef idx="0">
            <a:schemeClr val="accent1"/>
          </a:fillRef>
          <a:effectRef idx="1">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77">
              <a:defRPr/>
            </a:pPr>
            <a:endParaRPr lang="en-US">
              <a:solidFill>
                <a:srgbClr val="6D7777"/>
              </a:solidFill>
              <a:latin typeface="Arial"/>
            </a:endParaRPr>
          </a:p>
        </p:txBody>
      </p:sp>
      <p:sp>
        <p:nvSpPr>
          <p:cNvPr id="67" name="TextBox 66">
            <a:extLst>
              <a:ext uri="{FF2B5EF4-FFF2-40B4-BE49-F238E27FC236}">
                <a16:creationId xmlns:a16="http://schemas.microsoft.com/office/drawing/2014/main" id="{6F46BB51-E4F7-794F-A6AB-AD841205990E}"/>
              </a:ext>
            </a:extLst>
          </p:cNvPr>
          <p:cNvSpPr txBox="1"/>
          <p:nvPr/>
        </p:nvSpPr>
        <p:spPr>
          <a:xfrm rot="16200000">
            <a:off x="-196551" y="3351163"/>
            <a:ext cx="671979" cy="369332"/>
          </a:xfrm>
          <a:prstGeom prst="rect">
            <a:avLst/>
          </a:prstGeom>
          <a:noFill/>
        </p:spPr>
        <p:txBody>
          <a:bodyPr wrap="none" rtlCol="0">
            <a:spAutoFit/>
          </a:bodyPr>
          <a:lstStyle/>
          <a:p>
            <a:pPr defTabSz="914377">
              <a:defRPr/>
            </a:pPr>
            <a:r>
              <a:rPr lang="en-US" dirty="0">
                <a:solidFill>
                  <a:srgbClr val="7030A0"/>
                </a:solidFill>
              </a:rPr>
              <a:t>topic</a:t>
            </a:r>
          </a:p>
        </p:txBody>
      </p:sp>
      <p:sp>
        <p:nvSpPr>
          <p:cNvPr id="57" name="Rectangle 56">
            <a:extLst>
              <a:ext uri="{FF2B5EF4-FFF2-40B4-BE49-F238E27FC236}">
                <a16:creationId xmlns:a16="http://schemas.microsoft.com/office/drawing/2014/main" id="{41DF75F8-6ED8-CD4A-846D-16FBFC55CEFC}"/>
              </a:ext>
            </a:extLst>
          </p:cNvPr>
          <p:cNvSpPr/>
          <p:nvPr/>
        </p:nvSpPr>
        <p:spPr>
          <a:xfrm>
            <a:off x="3321427" y="5884003"/>
            <a:ext cx="1321819" cy="313987"/>
          </a:xfrm>
          <a:prstGeom prst="rect">
            <a:avLst/>
          </a:prstGeom>
          <a:solidFill>
            <a:schemeClr val="bg1">
              <a:lumMod val="95000"/>
              <a:alpha val="79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t"/>
          <a:lstStyle/>
          <a:p>
            <a:pPr eaLnBrk="0" fontAlgn="base" hangingPunct="0">
              <a:spcBef>
                <a:spcPct val="0"/>
              </a:spcBef>
              <a:spcAft>
                <a:spcPct val="0"/>
              </a:spcAft>
            </a:pPr>
            <a:r>
              <a:rPr lang="en-US" sz="1200">
                <a:solidFill>
                  <a:srgbClr val="5596E6">
                    <a:lumMod val="75000"/>
                  </a:srgbClr>
                </a:solidFill>
                <a:latin typeface="Arial"/>
              </a:rPr>
              <a:t>Event Producer</a:t>
            </a:r>
          </a:p>
        </p:txBody>
      </p:sp>
      <p:grpSp>
        <p:nvGrpSpPr>
          <p:cNvPr id="58" name="Group 57">
            <a:extLst>
              <a:ext uri="{FF2B5EF4-FFF2-40B4-BE49-F238E27FC236}">
                <a16:creationId xmlns:a16="http://schemas.microsoft.com/office/drawing/2014/main" id="{4F8A0D42-BF10-AB44-8379-80757E80BDAB}"/>
              </a:ext>
            </a:extLst>
          </p:cNvPr>
          <p:cNvGrpSpPr/>
          <p:nvPr/>
        </p:nvGrpSpPr>
        <p:grpSpPr>
          <a:xfrm>
            <a:off x="2245239" y="3392882"/>
            <a:ext cx="546997" cy="308301"/>
            <a:chOff x="3106671" y="1627717"/>
            <a:chExt cx="550574" cy="411476"/>
          </a:xfrm>
        </p:grpSpPr>
        <p:sp>
          <p:nvSpPr>
            <p:cNvPr id="65" name="Rounded Rectangle 64">
              <a:extLst>
                <a:ext uri="{FF2B5EF4-FFF2-40B4-BE49-F238E27FC236}">
                  <a16:creationId xmlns:a16="http://schemas.microsoft.com/office/drawing/2014/main" id="{47FB8A46-6B44-B941-BD3E-7361A060ED35}"/>
                </a:ext>
              </a:extLst>
            </p:cNvPr>
            <p:cNvSpPr/>
            <p:nvPr/>
          </p:nvSpPr>
          <p:spPr bwMode="auto">
            <a:xfrm>
              <a:off x="3106671" y="1627717"/>
              <a:ext cx="138128" cy="411476"/>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7030A0"/>
                  </a:solidFill>
                </a:rPr>
                <a:t>0</a:t>
              </a:r>
              <a:endParaRPr lang="en-US" sz="500">
                <a:solidFill>
                  <a:srgbClr val="7030A0"/>
                </a:solidFill>
              </a:endParaRPr>
            </a:p>
          </p:txBody>
        </p:sp>
        <p:sp>
          <p:nvSpPr>
            <p:cNvPr id="71" name="Rounded Rectangle 70">
              <a:extLst>
                <a:ext uri="{FF2B5EF4-FFF2-40B4-BE49-F238E27FC236}">
                  <a16:creationId xmlns:a16="http://schemas.microsoft.com/office/drawing/2014/main" id="{B3C1638B-09C9-8848-AC9D-8243247FB1D2}"/>
                </a:ext>
              </a:extLst>
            </p:cNvPr>
            <p:cNvSpPr/>
            <p:nvPr/>
          </p:nvSpPr>
          <p:spPr bwMode="auto">
            <a:xfrm>
              <a:off x="3243829" y="1627717"/>
              <a:ext cx="138128" cy="411476"/>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7030A0"/>
                  </a:solidFill>
                </a:rPr>
                <a:t>1</a:t>
              </a:r>
              <a:endParaRPr lang="en-US" sz="500">
                <a:solidFill>
                  <a:srgbClr val="7030A0"/>
                </a:solidFill>
              </a:endParaRPr>
            </a:p>
          </p:txBody>
        </p:sp>
        <p:sp>
          <p:nvSpPr>
            <p:cNvPr id="72" name="Rounded Rectangle 71">
              <a:extLst>
                <a:ext uri="{FF2B5EF4-FFF2-40B4-BE49-F238E27FC236}">
                  <a16:creationId xmlns:a16="http://schemas.microsoft.com/office/drawing/2014/main" id="{BF301093-309F-9B46-8D5B-ED6EB7EE1DED}"/>
                </a:ext>
              </a:extLst>
            </p:cNvPr>
            <p:cNvSpPr/>
            <p:nvPr/>
          </p:nvSpPr>
          <p:spPr bwMode="auto">
            <a:xfrm>
              <a:off x="3381958" y="1627717"/>
              <a:ext cx="138128" cy="411476"/>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dirty="0">
                  <a:solidFill>
                    <a:srgbClr val="7030A0"/>
                  </a:solidFill>
                </a:rPr>
                <a:t>2</a:t>
              </a:r>
              <a:endParaRPr lang="en-US" sz="500" dirty="0">
                <a:solidFill>
                  <a:srgbClr val="7030A0"/>
                </a:solidFill>
              </a:endParaRPr>
            </a:p>
          </p:txBody>
        </p:sp>
        <p:sp>
          <p:nvSpPr>
            <p:cNvPr id="73" name="Rounded Rectangle 72">
              <a:extLst>
                <a:ext uri="{FF2B5EF4-FFF2-40B4-BE49-F238E27FC236}">
                  <a16:creationId xmlns:a16="http://schemas.microsoft.com/office/drawing/2014/main" id="{BDB309F8-B446-B14A-B1FF-D0FF81DAE5BE}"/>
                </a:ext>
              </a:extLst>
            </p:cNvPr>
            <p:cNvSpPr/>
            <p:nvPr/>
          </p:nvSpPr>
          <p:spPr bwMode="auto">
            <a:xfrm>
              <a:off x="3519117" y="1627717"/>
              <a:ext cx="138128" cy="411476"/>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7030A0"/>
                  </a:solidFill>
                </a:rPr>
                <a:t>3</a:t>
              </a:r>
              <a:endParaRPr lang="en-US" sz="500">
                <a:solidFill>
                  <a:srgbClr val="7030A0"/>
                </a:solidFill>
              </a:endParaRPr>
            </a:p>
          </p:txBody>
        </p:sp>
      </p:grpSp>
      <p:cxnSp>
        <p:nvCxnSpPr>
          <p:cNvPr id="74" name="Elbow Connector 73">
            <a:extLst>
              <a:ext uri="{FF2B5EF4-FFF2-40B4-BE49-F238E27FC236}">
                <a16:creationId xmlns:a16="http://schemas.microsoft.com/office/drawing/2014/main" id="{1E52C999-9CDF-C844-9E25-E7001347A0F7}"/>
              </a:ext>
            </a:extLst>
          </p:cNvPr>
          <p:cNvCxnSpPr>
            <a:cxnSpLocks/>
            <a:stCxn id="57" idx="0"/>
            <a:endCxn id="72" idx="2"/>
          </p:cNvCxnSpPr>
          <p:nvPr/>
        </p:nvCxnSpPr>
        <p:spPr>
          <a:xfrm rot="16200000" flipV="1">
            <a:off x="2193437" y="4095102"/>
            <a:ext cx="2182820" cy="1394983"/>
          </a:xfrm>
          <a:prstGeom prst="bentConnector3">
            <a:avLst>
              <a:gd name="adj1" fmla="val 77927"/>
            </a:avLst>
          </a:prstGeom>
          <a:ln w="12700">
            <a:solidFill>
              <a:srgbClr val="7030A0"/>
            </a:solidFill>
            <a:prstDash val="dash"/>
            <a:tailEnd type="triangle"/>
          </a:ln>
          <a:effectLst/>
        </p:spPr>
        <p:style>
          <a:lnRef idx="2">
            <a:schemeClr val="accent1"/>
          </a:lnRef>
          <a:fillRef idx="0">
            <a:schemeClr val="accent1"/>
          </a:fillRef>
          <a:effectRef idx="1">
            <a:schemeClr val="accent1"/>
          </a:effectRef>
          <a:fontRef idx="minor">
            <a:schemeClr val="tx1"/>
          </a:fontRef>
        </p:style>
      </p:cxnSp>
      <p:grpSp>
        <p:nvGrpSpPr>
          <p:cNvPr id="75" name="Group 74">
            <a:extLst>
              <a:ext uri="{FF2B5EF4-FFF2-40B4-BE49-F238E27FC236}">
                <a16:creationId xmlns:a16="http://schemas.microsoft.com/office/drawing/2014/main" id="{2DFD2F9F-6D93-A14C-9DF0-D4D6DD407B54}"/>
              </a:ext>
            </a:extLst>
          </p:cNvPr>
          <p:cNvGrpSpPr/>
          <p:nvPr/>
        </p:nvGrpSpPr>
        <p:grpSpPr>
          <a:xfrm>
            <a:off x="4959691" y="3395119"/>
            <a:ext cx="546997" cy="308301"/>
            <a:chOff x="3106671" y="1627717"/>
            <a:chExt cx="550574" cy="411476"/>
          </a:xfrm>
        </p:grpSpPr>
        <p:sp>
          <p:nvSpPr>
            <p:cNvPr id="76" name="Rounded Rectangle 75">
              <a:extLst>
                <a:ext uri="{FF2B5EF4-FFF2-40B4-BE49-F238E27FC236}">
                  <a16:creationId xmlns:a16="http://schemas.microsoft.com/office/drawing/2014/main" id="{3004F372-72D0-6940-B859-A24D5A863223}"/>
                </a:ext>
              </a:extLst>
            </p:cNvPr>
            <p:cNvSpPr/>
            <p:nvPr/>
          </p:nvSpPr>
          <p:spPr bwMode="auto">
            <a:xfrm>
              <a:off x="3106671" y="1627717"/>
              <a:ext cx="138128" cy="411476"/>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7030A0"/>
                  </a:solidFill>
                </a:rPr>
                <a:t>0</a:t>
              </a:r>
              <a:endParaRPr lang="en-US" sz="500">
                <a:solidFill>
                  <a:srgbClr val="7030A0"/>
                </a:solidFill>
              </a:endParaRPr>
            </a:p>
          </p:txBody>
        </p:sp>
        <p:sp>
          <p:nvSpPr>
            <p:cNvPr id="77" name="Rounded Rectangle 76">
              <a:extLst>
                <a:ext uri="{FF2B5EF4-FFF2-40B4-BE49-F238E27FC236}">
                  <a16:creationId xmlns:a16="http://schemas.microsoft.com/office/drawing/2014/main" id="{7266301E-B584-BC4C-ACE4-0F799A3BCC78}"/>
                </a:ext>
              </a:extLst>
            </p:cNvPr>
            <p:cNvSpPr/>
            <p:nvPr/>
          </p:nvSpPr>
          <p:spPr bwMode="auto">
            <a:xfrm>
              <a:off x="3243829" y="1627717"/>
              <a:ext cx="138128" cy="411476"/>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7030A0"/>
                  </a:solidFill>
                </a:rPr>
                <a:t>1</a:t>
              </a:r>
              <a:endParaRPr lang="en-US" sz="500">
                <a:solidFill>
                  <a:srgbClr val="7030A0"/>
                </a:solidFill>
              </a:endParaRPr>
            </a:p>
          </p:txBody>
        </p:sp>
        <p:sp>
          <p:nvSpPr>
            <p:cNvPr id="78" name="Rounded Rectangle 77">
              <a:extLst>
                <a:ext uri="{FF2B5EF4-FFF2-40B4-BE49-F238E27FC236}">
                  <a16:creationId xmlns:a16="http://schemas.microsoft.com/office/drawing/2014/main" id="{F26A798C-36CA-8A45-8F21-E87CDBA64B1F}"/>
                </a:ext>
              </a:extLst>
            </p:cNvPr>
            <p:cNvSpPr/>
            <p:nvPr/>
          </p:nvSpPr>
          <p:spPr bwMode="auto">
            <a:xfrm>
              <a:off x="3381958" y="1627717"/>
              <a:ext cx="138128" cy="411476"/>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dirty="0">
                  <a:solidFill>
                    <a:srgbClr val="7030A0"/>
                  </a:solidFill>
                </a:rPr>
                <a:t>2</a:t>
              </a:r>
              <a:endParaRPr lang="en-US" sz="500" dirty="0">
                <a:solidFill>
                  <a:srgbClr val="7030A0"/>
                </a:solidFill>
              </a:endParaRPr>
            </a:p>
          </p:txBody>
        </p:sp>
        <p:sp>
          <p:nvSpPr>
            <p:cNvPr id="79" name="Rounded Rectangle 78">
              <a:extLst>
                <a:ext uri="{FF2B5EF4-FFF2-40B4-BE49-F238E27FC236}">
                  <a16:creationId xmlns:a16="http://schemas.microsoft.com/office/drawing/2014/main" id="{99AE2B9D-B9EB-F546-B010-07178697D473}"/>
                </a:ext>
              </a:extLst>
            </p:cNvPr>
            <p:cNvSpPr/>
            <p:nvPr/>
          </p:nvSpPr>
          <p:spPr bwMode="auto">
            <a:xfrm>
              <a:off x="3519117" y="1627717"/>
              <a:ext cx="138128" cy="411476"/>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7030A0"/>
                  </a:solidFill>
                </a:rPr>
                <a:t>3</a:t>
              </a:r>
              <a:endParaRPr lang="en-US" sz="500">
                <a:solidFill>
                  <a:srgbClr val="7030A0"/>
                </a:solidFill>
              </a:endParaRPr>
            </a:p>
          </p:txBody>
        </p:sp>
      </p:grpSp>
      <p:grpSp>
        <p:nvGrpSpPr>
          <p:cNvPr id="80" name="Group 79">
            <a:extLst>
              <a:ext uri="{FF2B5EF4-FFF2-40B4-BE49-F238E27FC236}">
                <a16:creationId xmlns:a16="http://schemas.microsoft.com/office/drawing/2014/main" id="{A64C5D80-E465-2B44-835F-DC61A28DE446}"/>
              </a:ext>
            </a:extLst>
          </p:cNvPr>
          <p:cNvGrpSpPr/>
          <p:nvPr/>
        </p:nvGrpSpPr>
        <p:grpSpPr>
          <a:xfrm>
            <a:off x="8083122" y="3402742"/>
            <a:ext cx="546997" cy="308301"/>
            <a:chOff x="3106671" y="1627717"/>
            <a:chExt cx="550574" cy="411476"/>
          </a:xfrm>
        </p:grpSpPr>
        <p:sp>
          <p:nvSpPr>
            <p:cNvPr id="81" name="Rounded Rectangle 80">
              <a:extLst>
                <a:ext uri="{FF2B5EF4-FFF2-40B4-BE49-F238E27FC236}">
                  <a16:creationId xmlns:a16="http://schemas.microsoft.com/office/drawing/2014/main" id="{416D2F55-6952-C941-86D3-C3BEE8CC75B7}"/>
                </a:ext>
              </a:extLst>
            </p:cNvPr>
            <p:cNvSpPr/>
            <p:nvPr/>
          </p:nvSpPr>
          <p:spPr bwMode="auto">
            <a:xfrm>
              <a:off x="3106671" y="1627717"/>
              <a:ext cx="138128" cy="411476"/>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7030A0"/>
                  </a:solidFill>
                </a:rPr>
                <a:t>0</a:t>
              </a:r>
              <a:endParaRPr lang="en-US" sz="500">
                <a:solidFill>
                  <a:srgbClr val="7030A0"/>
                </a:solidFill>
              </a:endParaRPr>
            </a:p>
          </p:txBody>
        </p:sp>
        <p:sp>
          <p:nvSpPr>
            <p:cNvPr id="82" name="Rounded Rectangle 81">
              <a:extLst>
                <a:ext uri="{FF2B5EF4-FFF2-40B4-BE49-F238E27FC236}">
                  <a16:creationId xmlns:a16="http://schemas.microsoft.com/office/drawing/2014/main" id="{477DC671-AB0C-FE4C-A248-A6139E9A1666}"/>
                </a:ext>
              </a:extLst>
            </p:cNvPr>
            <p:cNvSpPr/>
            <p:nvPr/>
          </p:nvSpPr>
          <p:spPr bwMode="auto">
            <a:xfrm>
              <a:off x="3243829" y="1627717"/>
              <a:ext cx="138128" cy="411476"/>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7030A0"/>
                  </a:solidFill>
                </a:rPr>
                <a:t>1</a:t>
              </a:r>
              <a:endParaRPr lang="en-US" sz="500">
                <a:solidFill>
                  <a:srgbClr val="7030A0"/>
                </a:solidFill>
              </a:endParaRPr>
            </a:p>
          </p:txBody>
        </p:sp>
        <p:sp>
          <p:nvSpPr>
            <p:cNvPr id="83" name="Rounded Rectangle 82">
              <a:extLst>
                <a:ext uri="{FF2B5EF4-FFF2-40B4-BE49-F238E27FC236}">
                  <a16:creationId xmlns:a16="http://schemas.microsoft.com/office/drawing/2014/main" id="{81398962-C88C-7A48-824E-286336ABBACB}"/>
                </a:ext>
              </a:extLst>
            </p:cNvPr>
            <p:cNvSpPr/>
            <p:nvPr/>
          </p:nvSpPr>
          <p:spPr bwMode="auto">
            <a:xfrm>
              <a:off x="3381958" y="1627717"/>
              <a:ext cx="138128" cy="411476"/>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dirty="0">
                  <a:solidFill>
                    <a:srgbClr val="7030A0"/>
                  </a:solidFill>
                </a:rPr>
                <a:t>2</a:t>
              </a:r>
              <a:endParaRPr lang="en-US" sz="500" dirty="0">
                <a:solidFill>
                  <a:srgbClr val="7030A0"/>
                </a:solidFill>
              </a:endParaRPr>
            </a:p>
          </p:txBody>
        </p:sp>
        <p:sp>
          <p:nvSpPr>
            <p:cNvPr id="84" name="Rounded Rectangle 83">
              <a:extLst>
                <a:ext uri="{FF2B5EF4-FFF2-40B4-BE49-F238E27FC236}">
                  <a16:creationId xmlns:a16="http://schemas.microsoft.com/office/drawing/2014/main" id="{8D52AFB0-3DA1-1E46-9A70-4DFBC1F3C3B1}"/>
                </a:ext>
              </a:extLst>
            </p:cNvPr>
            <p:cNvSpPr/>
            <p:nvPr/>
          </p:nvSpPr>
          <p:spPr bwMode="auto">
            <a:xfrm>
              <a:off x="3519117" y="1627717"/>
              <a:ext cx="138128" cy="411476"/>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7030A0"/>
                  </a:solidFill>
                </a:rPr>
                <a:t>3</a:t>
              </a:r>
              <a:endParaRPr lang="en-US" sz="500">
                <a:solidFill>
                  <a:srgbClr val="7030A0"/>
                </a:solidFill>
              </a:endParaRPr>
            </a:p>
          </p:txBody>
        </p:sp>
      </p:grpSp>
      <p:sp>
        <p:nvSpPr>
          <p:cNvPr id="85" name="TextBox 84">
            <a:extLst>
              <a:ext uri="{FF2B5EF4-FFF2-40B4-BE49-F238E27FC236}">
                <a16:creationId xmlns:a16="http://schemas.microsoft.com/office/drawing/2014/main" id="{D6E72D7E-2BF2-FB48-8EE6-4DD948474BF1}"/>
              </a:ext>
            </a:extLst>
          </p:cNvPr>
          <p:cNvSpPr txBox="1"/>
          <p:nvPr/>
        </p:nvSpPr>
        <p:spPr>
          <a:xfrm>
            <a:off x="3229506" y="2576923"/>
            <a:ext cx="800219" cy="297454"/>
          </a:xfrm>
          <a:prstGeom prst="rect">
            <a:avLst/>
          </a:prstGeom>
          <a:noFill/>
        </p:spPr>
        <p:txBody>
          <a:bodyPr wrap="none" rtlCol="0">
            <a:spAutoFit/>
          </a:bodyPr>
          <a:lstStyle/>
          <a:p>
            <a:r>
              <a:rPr lang="en-US" sz="1333" dirty="0"/>
              <a:t>produce</a:t>
            </a:r>
            <a:endParaRPr sz="1333" dirty="0"/>
          </a:p>
        </p:txBody>
      </p:sp>
      <p:sp>
        <p:nvSpPr>
          <p:cNvPr id="87" name="TextBox 86">
            <a:extLst>
              <a:ext uri="{FF2B5EF4-FFF2-40B4-BE49-F238E27FC236}">
                <a16:creationId xmlns:a16="http://schemas.microsoft.com/office/drawing/2014/main" id="{02E941E2-4AF0-414F-8FE7-A18E2A24C8F3}"/>
              </a:ext>
            </a:extLst>
          </p:cNvPr>
          <p:cNvSpPr txBox="1"/>
          <p:nvPr/>
        </p:nvSpPr>
        <p:spPr>
          <a:xfrm>
            <a:off x="3990265" y="5241722"/>
            <a:ext cx="1237968" cy="502573"/>
          </a:xfrm>
          <a:prstGeom prst="rect">
            <a:avLst/>
          </a:prstGeom>
          <a:noFill/>
        </p:spPr>
        <p:txBody>
          <a:bodyPr wrap="none" rtlCol="0">
            <a:spAutoFit/>
          </a:bodyPr>
          <a:lstStyle/>
          <a:p>
            <a:r>
              <a:rPr lang="en-US" sz="1333" dirty="0"/>
              <a:t>Poll</a:t>
            </a:r>
          </a:p>
          <a:p>
            <a:r>
              <a:rPr lang="en-US" sz="1333" dirty="0"/>
              <a:t>Commit offset</a:t>
            </a:r>
            <a:endParaRPr sz="1333" dirty="0"/>
          </a:p>
        </p:txBody>
      </p:sp>
      <p:sp>
        <p:nvSpPr>
          <p:cNvPr id="88" name="TextBox 87">
            <a:extLst>
              <a:ext uri="{FF2B5EF4-FFF2-40B4-BE49-F238E27FC236}">
                <a16:creationId xmlns:a16="http://schemas.microsoft.com/office/drawing/2014/main" id="{CCEFB535-51E2-BA4B-9B91-3FC295AF0256}"/>
              </a:ext>
            </a:extLst>
          </p:cNvPr>
          <p:cNvSpPr txBox="1"/>
          <p:nvPr/>
        </p:nvSpPr>
        <p:spPr>
          <a:xfrm>
            <a:off x="4639161" y="5839050"/>
            <a:ext cx="4527843" cy="369332"/>
          </a:xfrm>
          <a:prstGeom prst="rect">
            <a:avLst/>
          </a:prstGeom>
          <a:noFill/>
        </p:spPr>
        <p:txBody>
          <a:bodyPr wrap="none" rtlCol="0">
            <a:spAutoFit/>
          </a:bodyPr>
          <a:lstStyle/>
          <a:p>
            <a:r>
              <a:rPr lang="en-US" dirty="0"/>
              <a:t>Always read from the last committed offset</a:t>
            </a:r>
            <a:endParaRPr dirty="0"/>
          </a:p>
        </p:txBody>
      </p:sp>
      <p:sp>
        <p:nvSpPr>
          <p:cNvPr id="89" name="AutoShape 4">
            <a:extLst>
              <a:ext uri="{FF2B5EF4-FFF2-40B4-BE49-F238E27FC236}">
                <a16:creationId xmlns:a16="http://schemas.microsoft.com/office/drawing/2014/main" id="{229D0954-4861-C945-9B58-343814997230}"/>
              </a:ext>
            </a:extLst>
          </p:cNvPr>
          <p:cNvSpPr>
            <a:spLocks noChangeArrowheads="1"/>
          </p:cNvSpPr>
          <p:nvPr/>
        </p:nvSpPr>
        <p:spPr bwMode="auto">
          <a:xfrm>
            <a:off x="600296" y="1271699"/>
            <a:ext cx="5216553" cy="1173535"/>
          </a:xfrm>
          <a:prstGeom prst="roundRect">
            <a:avLst>
              <a:gd name="adj" fmla="val 7117"/>
            </a:avLst>
          </a:prstGeom>
          <a:noFill/>
          <a:ln w="12700">
            <a:solidFill>
              <a:srgbClr val="5596E6">
                <a:lumMod val="50000"/>
              </a:srgbClr>
            </a:solidFill>
            <a:prstDash val="dash"/>
            <a:round/>
            <a:headEnd/>
            <a:tailEnd/>
          </a:ln>
        </p:spPr>
        <p:txBody>
          <a:bodyPr lIns="0" tIns="0" rIns="0" bIns="0" anchor="t" anchorCtr="1"/>
          <a:lstStyle/>
          <a:p>
            <a:pPr algn="ctr" defTabSz="1219140" eaLnBrk="1" fontAlgn="auto" hangingPunct="1">
              <a:spcBef>
                <a:spcPts val="0"/>
              </a:spcBef>
              <a:spcAft>
                <a:spcPts val="0"/>
              </a:spcAft>
              <a:defRPr/>
            </a:pPr>
            <a:r>
              <a:rPr lang="en-US" sz="1333" kern="0" dirty="0"/>
              <a:t>producer</a:t>
            </a:r>
          </a:p>
        </p:txBody>
      </p:sp>
    </p:spTree>
    <p:extLst>
      <p:ext uri="{BB962C8B-B14F-4D97-AF65-F5344CB8AC3E}">
        <p14:creationId xmlns:p14="http://schemas.microsoft.com/office/powerpoint/2010/main" val="18586747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1FF596-DD2F-9D4A-9353-14FD3654C706}"/>
              </a:ext>
            </a:extLst>
          </p:cNvPr>
          <p:cNvSpPr>
            <a:spLocks noGrp="1"/>
          </p:cNvSpPr>
          <p:nvPr>
            <p:ph type="title"/>
          </p:nvPr>
        </p:nvSpPr>
        <p:spPr/>
        <p:txBody>
          <a:bodyPr/>
          <a:lstStyle/>
          <a:p>
            <a:r>
              <a:rPr lang="en-US" dirty="0"/>
              <a:t>Exactly once: </a:t>
            </a:r>
            <a:r>
              <a:rPr lang="en-US" dirty="0" err="1"/>
              <a:t>oups</a:t>
            </a:r>
            <a:endParaRPr lang="en-US" dirty="0"/>
          </a:p>
        </p:txBody>
      </p:sp>
      <p:sp>
        <p:nvSpPr>
          <p:cNvPr id="4" name="Slide Number Placeholder 3">
            <a:extLst>
              <a:ext uri="{FF2B5EF4-FFF2-40B4-BE49-F238E27FC236}">
                <a16:creationId xmlns:a16="http://schemas.microsoft.com/office/drawing/2014/main" id="{47A2324A-5546-E640-9D17-930C3A0A747E}"/>
              </a:ext>
            </a:extLst>
          </p:cNvPr>
          <p:cNvSpPr>
            <a:spLocks noGrp="1"/>
          </p:cNvSpPr>
          <p:nvPr>
            <p:ph type="sldNum" sz="quarter" idx="12"/>
          </p:nvPr>
        </p:nvSpPr>
        <p:spPr>
          <a:xfrm>
            <a:off x="11383212" y="6441552"/>
            <a:ext cx="533845" cy="365125"/>
          </a:xfrm>
          <a:prstGeom prst="rect">
            <a:avLst/>
          </a:prstGeom>
        </p:spPr>
        <p:txBody>
          <a:bodyPr vert="horz" lIns="121920" tIns="60960" rIns="121920" bIns="60960" rtlCol="0" anchor="ctr"/>
          <a:lstStyle>
            <a:defPPr>
              <a:defRPr lang="en-US"/>
            </a:defPPr>
            <a:lvl1pPr marL="0" algn="r" defTabSz="914377" rtl="0" eaLnBrk="1" latinLnBrk="0" hangingPunct="1">
              <a:defRPr sz="12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eaLnBrk="0" hangingPunct="0">
              <a:defRPr/>
            </a:pPr>
            <a:fld id="{E9549862-13E2-C34D-815E-8545BD36FC59}" type="slidenum">
              <a:rPr lang="en-US" smtClean="0">
                <a:solidFill>
                  <a:srgbClr val="6D7777"/>
                </a:solidFill>
              </a:rPr>
              <a:pPr eaLnBrk="0" hangingPunct="0">
                <a:defRPr/>
              </a:pPr>
              <a:t>32</a:t>
            </a:fld>
            <a:endParaRPr lang="en-US">
              <a:solidFill>
                <a:srgbClr val="6D7777"/>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C489061B-CD8C-E64C-B522-00ED8E74E7A5}"/>
              </a:ext>
            </a:extLst>
          </p:cNvPr>
          <p:cNvPicPr>
            <a:picLocks noChangeAspect="1"/>
          </p:cNvPicPr>
          <p:nvPr/>
        </p:nvPicPr>
        <p:blipFill>
          <a:blip r:embed="rId3">
            <a:biLevel thresh="75000"/>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tretch>
            <a:fillRect/>
          </a:stretch>
        </p:blipFill>
        <p:spPr>
          <a:xfrm>
            <a:off x="9399765" y="4343254"/>
            <a:ext cx="959343" cy="504271"/>
          </a:xfrm>
          <a:prstGeom prst="rect">
            <a:avLst/>
          </a:prstGeom>
        </p:spPr>
      </p:pic>
      <p:sp>
        <p:nvSpPr>
          <p:cNvPr id="7" name="Rectangle 6">
            <a:extLst>
              <a:ext uri="{FF2B5EF4-FFF2-40B4-BE49-F238E27FC236}">
                <a16:creationId xmlns:a16="http://schemas.microsoft.com/office/drawing/2014/main" id="{FF093D17-C6F9-D24C-AB04-8EADCF68B5FB}"/>
              </a:ext>
            </a:extLst>
          </p:cNvPr>
          <p:cNvSpPr/>
          <p:nvPr/>
        </p:nvSpPr>
        <p:spPr>
          <a:xfrm>
            <a:off x="4514398" y="3112111"/>
            <a:ext cx="1916447" cy="1534787"/>
          </a:xfrm>
          <a:prstGeom prst="rect">
            <a:avLst/>
          </a:prstGeom>
          <a:solidFill>
            <a:schemeClr val="bg1">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a:defRPr/>
            </a:pPr>
            <a:r>
              <a:rPr lang="en-US" sz="1200">
                <a:solidFill>
                  <a:srgbClr val="1D3649">
                    <a:lumMod val="50000"/>
                  </a:srgbClr>
                </a:solidFill>
                <a:latin typeface="Arial"/>
              </a:rPr>
              <a:t>Broker</a:t>
            </a:r>
          </a:p>
        </p:txBody>
      </p:sp>
      <p:sp>
        <p:nvSpPr>
          <p:cNvPr id="8" name="Rectangle 7">
            <a:extLst>
              <a:ext uri="{FF2B5EF4-FFF2-40B4-BE49-F238E27FC236}">
                <a16:creationId xmlns:a16="http://schemas.microsoft.com/office/drawing/2014/main" id="{0672290C-FA24-7047-B220-B761BD73116B}"/>
              </a:ext>
            </a:extLst>
          </p:cNvPr>
          <p:cNvSpPr/>
          <p:nvPr/>
        </p:nvSpPr>
        <p:spPr>
          <a:xfrm>
            <a:off x="7546889" y="3146849"/>
            <a:ext cx="1916447" cy="1534787"/>
          </a:xfrm>
          <a:prstGeom prst="rect">
            <a:avLst/>
          </a:prstGeom>
          <a:solidFill>
            <a:schemeClr val="bg1">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a:defRPr/>
            </a:pPr>
            <a:r>
              <a:rPr lang="en-US" sz="1200">
                <a:solidFill>
                  <a:srgbClr val="1D3649">
                    <a:lumMod val="50000"/>
                  </a:srgbClr>
                </a:solidFill>
                <a:latin typeface="Arial"/>
              </a:rPr>
              <a:t>Broker</a:t>
            </a:r>
          </a:p>
        </p:txBody>
      </p:sp>
      <p:sp>
        <p:nvSpPr>
          <p:cNvPr id="9" name="Rectangle 8">
            <a:extLst>
              <a:ext uri="{FF2B5EF4-FFF2-40B4-BE49-F238E27FC236}">
                <a16:creationId xmlns:a16="http://schemas.microsoft.com/office/drawing/2014/main" id="{DDFCD721-4E4D-4B4E-BB26-D18EABFB65E7}"/>
              </a:ext>
            </a:extLst>
          </p:cNvPr>
          <p:cNvSpPr/>
          <p:nvPr/>
        </p:nvSpPr>
        <p:spPr>
          <a:xfrm>
            <a:off x="1744466" y="3112111"/>
            <a:ext cx="1916447" cy="1454119"/>
          </a:xfrm>
          <a:prstGeom prst="rect">
            <a:avLst/>
          </a:prstGeom>
          <a:solidFill>
            <a:schemeClr val="bg1">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a:defRPr/>
            </a:pPr>
            <a:r>
              <a:rPr lang="en-US" sz="1200">
                <a:solidFill>
                  <a:srgbClr val="1D3649">
                    <a:lumMod val="50000"/>
                  </a:srgbClr>
                </a:solidFill>
                <a:latin typeface="Arial"/>
              </a:rPr>
              <a:t>Broker</a:t>
            </a:r>
          </a:p>
        </p:txBody>
      </p:sp>
      <p:sp>
        <p:nvSpPr>
          <p:cNvPr id="10" name="Rounded Rectangle 9">
            <a:extLst>
              <a:ext uri="{FF2B5EF4-FFF2-40B4-BE49-F238E27FC236}">
                <a16:creationId xmlns:a16="http://schemas.microsoft.com/office/drawing/2014/main" id="{2EAAD543-FA98-1043-A209-5F3FE966A6E3}"/>
              </a:ext>
            </a:extLst>
          </p:cNvPr>
          <p:cNvSpPr/>
          <p:nvPr/>
        </p:nvSpPr>
        <p:spPr>
          <a:xfrm>
            <a:off x="570173" y="3355960"/>
            <a:ext cx="9025247" cy="425873"/>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377">
              <a:defRPr/>
            </a:pPr>
            <a:r>
              <a:rPr lang="en-US" sz="1100">
                <a:solidFill>
                  <a:srgbClr val="1D3649">
                    <a:lumMod val="50000"/>
                  </a:srgbClr>
                </a:solidFill>
                <a:latin typeface="Arial"/>
              </a:rPr>
              <a:t>Partition 0</a:t>
            </a:r>
          </a:p>
        </p:txBody>
      </p:sp>
      <p:sp>
        <p:nvSpPr>
          <p:cNvPr id="13" name="Rectangle 12">
            <a:extLst>
              <a:ext uri="{FF2B5EF4-FFF2-40B4-BE49-F238E27FC236}">
                <a16:creationId xmlns:a16="http://schemas.microsoft.com/office/drawing/2014/main" id="{7C765694-A278-2846-BDA8-F21372E2D931}"/>
              </a:ext>
            </a:extLst>
          </p:cNvPr>
          <p:cNvSpPr/>
          <p:nvPr/>
        </p:nvSpPr>
        <p:spPr>
          <a:xfrm>
            <a:off x="1399787" y="1517905"/>
            <a:ext cx="941077" cy="276283"/>
          </a:xfrm>
          <a:prstGeom prst="rect">
            <a:avLst/>
          </a:prstGeom>
          <a:solidFill>
            <a:schemeClr val="accent1">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77">
              <a:defRPr/>
            </a:pPr>
            <a:r>
              <a:rPr lang="en-US" sz="1100">
                <a:solidFill>
                  <a:srgbClr val="7030A0"/>
                </a:solidFill>
                <a:latin typeface="Arial"/>
              </a:rPr>
              <a:t>Producer-id</a:t>
            </a:r>
          </a:p>
        </p:txBody>
      </p:sp>
      <p:sp>
        <p:nvSpPr>
          <p:cNvPr id="14" name="Rectangle 13">
            <a:extLst>
              <a:ext uri="{FF2B5EF4-FFF2-40B4-BE49-F238E27FC236}">
                <a16:creationId xmlns:a16="http://schemas.microsoft.com/office/drawing/2014/main" id="{B1C53771-8F41-B942-808C-1C984498D65E}"/>
              </a:ext>
            </a:extLst>
          </p:cNvPr>
          <p:cNvSpPr/>
          <p:nvPr/>
        </p:nvSpPr>
        <p:spPr>
          <a:xfrm>
            <a:off x="2377441" y="1517904"/>
            <a:ext cx="585217" cy="268317"/>
          </a:xfrm>
          <a:prstGeom prst="rect">
            <a:avLst/>
          </a:prstGeom>
          <a:solidFill>
            <a:schemeClr val="accent1">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77">
              <a:defRPr/>
            </a:pPr>
            <a:r>
              <a:rPr lang="en-US" sz="1100">
                <a:solidFill>
                  <a:srgbClr val="7030A0"/>
                </a:solidFill>
                <a:latin typeface="Arial"/>
              </a:rPr>
              <a:t>Seq 1</a:t>
            </a:r>
          </a:p>
        </p:txBody>
      </p:sp>
      <p:sp>
        <p:nvSpPr>
          <p:cNvPr id="15" name="Rectangle 14">
            <a:extLst>
              <a:ext uri="{FF2B5EF4-FFF2-40B4-BE49-F238E27FC236}">
                <a16:creationId xmlns:a16="http://schemas.microsoft.com/office/drawing/2014/main" id="{2993026A-2543-DD49-8739-1D02FB90F727}"/>
              </a:ext>
            </a:extLst>
          </p:cNvPr>
          <p:cNvSpPr/>
          <p:nvPr/>
        </p:nvSpPr>
        <p:spPr>
          <a:xfrm>
            <a:off x="3023617" y="1524000"/>
            <a:ext cx="585217" cy="268317"/>
          </a:xfrm>
          <a:prstGeom prst="rect">
            <a:avLst/>
          </a:prstGeom>
          <a:solidFill>
            <a:schemeClr val="accent1">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77">
              <a:defRPr/>
            </a:pPr>
            <a:r>
              <a:rPr lang="en-US" sz="1100">
                <a:solidFill>
                  <a:srgbClr val="7030A0"/>
                </a:solidFill>
                <a:latin typeface="Arial"/>
              </a:rPr>
              <a:t>Key 1</a:t>
            </a:r>
          </a:p>
        </p:txBody>
      </p:sp>
      <p:sp>
        <p:nvSpPr>
          <p:cNvPr id="16" name="Rectangle 15">
            <a:extLst>
              <a:ext uri="{FF2B5EF4-FFF2-40B4-BE49-F238E27FC236}">
                <a16:creationId xmlns:a16="http://schemas.microsoft.com/office/drawing/2014/main" id="{D3FB8AFD-51CF-8F42-AF5C-0C2ED7DBBB89}"/>
              </a:ext>
            </a:extLst>
          </p:cNvPr>
          <p:cNvSpPr/>
          <p:nvPr/>
        </p:nvSpPr>
        <p:spPr>
          <a:xfrm>
            <a:off x="3651503" y="1517904"/>
            <a:ext cx="1916447" cy="280509"/>
          </a:xfrm>
          <a:prstGeom prst="rect">
            <a:avLst/>
          </a:prstGeom>
          <a:solidFill>
            <a:schemeClr val="accent1">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77">
              <a:defRPr/>
            </a:pPr>
            <a:r>
              <a:rPr lang="en-US" sz="1100">
                <a:solidFill>
                  <a:srgbClr val="7030A0"/>
                </a:solidFill>
                <a:latin typeface="Arial"/>
              </a:rPr>
              <a:t>Value</a:t>
            </a:r>
          </a:p>
        </p:txBody>
      </p:sp>
      <p:sp>
        <p:nvSpPr>
          <p:cNvPr id="25" name="Rectangle 24">
            <a:extLst>
              <a:ext uri="{FF2B5EF4-FFF2-40B4-BE49-F238E27FC236}">
                <a16:creationId xmlns:a16="http://schemas.microsoft.com/office/drawing/2014/main" id="{3832311D-BB8B-A14E-B2F6-047070419C0E}"/>
              </a:ext>
            </a:extLst>
          </p:cNvPr>
          <p:cNvSpPr/>
          <p:nvPr/>
        </p:nvSpPr>
        <p:spPr>
          <a:xfrm>
            <a:off x="5816849" y="1462626"/>
            <a:ext cx="6096000" cy="307777"/>
          </a:xfrm>
          <a:prstGeom prst="rect">
            <a:avLst/>
          </a:prstGeom>
        </p:spPr>
        <p:txBody>
          <a:bodyPr>
            <a:spAutoFit/>
          </a:bodyPr>
          <a:lstStyle/>
          <a:p>
            <a:pPr eaLnBrk="0" fontAlgn="base" hangingPunct="0">
              <a:spcBef>
                <a:spcPct val="0"/>
              </a:spcBef>
              <a:spcAft>
                <a:spcPct val="0"/>
              </a:spcAft>
              <a:defRPr/>
            </a:pPr>
            <a:r>
              <a:rPr lang="en-US" sz="1400" dirty="0">
                <a:solidFill>
                  <a:srgbClr val="1D3649">
                    <a:lumMod val="50000"/>
                  </a:srgbClr>
                </a:solidFill>
                <a:latin typeface="Menlo" panose="020B0609030804020204" pitchFamily="49" charset="0"/>
              </a:rPr>
              <a:t>producerProps.put</a:t>
            </a:r>
            <a:r>
              <a:rPr lang="en-US" sz="1400" dirty="0">
                <a:solidFill>
                  <a:srgbClr val="D4D4D4"/>
                </a:solidFill>
                <a:latin typeface="Menlo" panose="020B0609030804020204" pitchFamily="49" charset="0"/>
              </a:rPr>
              <a:t>(</a:t>
            </a:r>
            <a:r>
              <a:rPr lang="en-US" sz="1400" dirty="0">
                <a:solidFill>
                  <a:srgbClr val="CE9178"/>
                </a:solidFill>
                <a:latin typeface="Menlo" panose="020B0609030804020204" pitchFamily="49" charset="0"/>
              </a:rPr>
              <a:t>”acks"</a:t>
            </a:r>
            <a:r>
              <a:rPr lang="en-US" sz="1400" dirty="0">
                <a:solidFill>
                  <a:srgbClr val="D4D4D4"/>
                </a:solidFill>
                <a:latin typeface="Menlo" panose="020B0609030804020204" pitchFamily="49" charset="0"/>
              </a:rPr>
              <a:t>, </a:t>
            </a:r>
            <a:r>
              <a:rPr lang="en-US" sz="1400" dirty="0">
                <a:solidFill>
                  <a:srgbClr val="CE9178"/>
                </a:solidFill>
                <a:latin typeface="Menlo" panose="020B0609030804020204" pitchFamily="49" charset="0"/>
              </a:rPr>
              <a:t>”all"</a:t>
            </a:r>
            <a:r>
              <a:rPr lang="en-US" sz="1400" dirty="0">
                <a:solidFill>
                  <a:srgbClr val="D4D4D4"/>
                </a:solidFill>
                <a:latin typeface="Menlo" panose="020B0609030804020204" pitchFamily="49" charset="0"/>
              </a:rPr>
              <a:t>);</a:t>
            </a:r>
          </a:p>
        </p:txBody>
      </p:sp>
      <p:cxnSp>
        <p:nvCxnSpPr>
          <p:cNvPr id="30" name="Curved Connector 29">
            <a:extLst>
              <a:ext uri="{FF2B5EF4-FFF2-40B4-BE49-F238E27FC236}">
                <a16:creationId xmlns:a16="http://schemas.microsoft.com/office/drawing/2014/main" id="{ECC903AD-10EB-FA44-93A2-FA01AFF5552B}"/>
              </a:ext>
            </a:extLst>
          </p:cNvPr>
          <p:cNvCxnSpPr>
            <a:cxnSpLocks/>
            <a:stCxn id="42" idx="2"/>
            <a:endCxn id="72" idx="0"/>
          </p:cNvCxnSpPr>
          <p:nvPr/>
        </p:nvCxnSpPr>
        <p:spPr>
          <a:xfrm rot="5400000">
            <a:off x="2424139" y="2608448"/>
            <a:ext cx="947648" cy="621219"/>
          </a:xfrm>
          <a:prstGeom prst="curvedConnector3">
            <a:avLst>
              <a:gd name="adj1" fmla="val 50000"/>
            </a:avLst>
          </a:prstGeom>
          <a:ln w="127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42" name="AutoShape 4">
            <a:extLst>
              <a:ext uri="{FF2B5EF4-FFF2-40B4-BE49-F238E27FC236}">
                <a16:creationId xmlns:a16="http://schemas.microsoft.com/office/drawing/2014/main" id="{A611CE19-EBE1-5140-917D-752980A1D3A6}"/>
              </a:ext>
            </a:extLst>
          </p:cNvPr>
          <p:cNvSpPr>
            <a:spLocks noChangeArrowheads="1"/>
          </p:cNvSpPr>
          <p:nvPr/>
        </p:nvSpPr>
        <p:spPr bwMode="auto">
          <a:xfrm>
            <a:off x="600296" y="1271699"/>
            <a:ext cx="5216553" cy="1173535"/>
          </a:xfrm>
          <a:prstGeom prst="roundRect">
            <a:avLst>
              <a:gd name="adj" fmla="val 7117"/>
            </a:avLst>
          </a:prstGeom>
          <a:noFill/>
          <a:ln w="12700">
            <a:solidFill>
              <a:srgbClr val="5596E6">
                <a:lumMod val="50000"/>
              </a:srgbClr>
            </a:solidFill>
            <a:prstDash val="dash"/>
            <a:round/>
            <a:headEnd/>
            <a:tailEnd/>
          </a:ln>
        </p:spPr>
        <p:txBody>
          <a:bodyPr lIns="0" tIns="0" rIns="0" bIns="0" anchor="t" anchorCtr="1"/>
          <a:lstStyle/>
          <a:p>
            <a:pPr algn="ctr" defTabSz="1219140" eaLnBrk="1" fontAlgn="auto" hangingPunct="1">
              <a:spcBef>
                <a:spcPts val="0"/>
              </a:spcBef>
              <a:spcAft>
                <a:spcPts val="0"/>
              </a:spcAft>
              <a:defRPr/>
            </a:pPr>
            <a:r>
              <a:rPr lang="en-US" sz="1333" kern="0" dirty="0"/>
              <a:t>producer</a:t>
            </a:r>
          </a:p>
        </p:txBody>
      </p:sp>
      <p:sp>
        <p:nvSpPr>
          <p:cNvPr id="44" name="Rectangle 43">
            <a:extLst>
              <a:ext uri="{FF2B5EF4-FFF2-40B4-BE49-F238E27FC236}">
                <a16:creationId xmlns:a16="http://schemas.microsoft.com/office/drawing/2014/main" id="{1C1F5B64-2D22-4F44-B084-4D3DAB1E0D0E}"/>
              </a:ext>
            </a:extLst>
          </p:cNvPr>
          <p:cNvSpPr/>
          <p:nvPr/>
        </p:nvSpPr>
        <p:spPr>
          <a:xfrm>
            <a:off x="3208572" y="2770463"/>
            <a:ext cx="573977" cy="2840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77">
              <a:defRPr/>
            </a:pPr>
            <a:endParaRPr lang="en-US">
              <a:solidFill>
                <a:srgbClr val="FFFFFF"/>
              </a:solidFill>
              <a:latin typeface="Arial"/>
            </a:endParaRPr>
          </a:p>
        </p:txBody>
      </p:sp>
      <p:sp>
        <p:nvSpPr>
          <p:cNvPr id="66" name="Left Brace 65">
            <a:extLst>
              <a:ext uri="{FF2B5EF4-FFF2-40B4-BE49-F238E27FC236}">
                <a16:creationId xmlns:a16="http://schemas.microsoft.com/office/drawing/2014/main" id="{5723F0DC-D44C-6749-ADCA-B73E5987FD4D}"/>
              </a:ext>
            </a:extLst>
          </p:cNvPr>
          <p:cNvSpPr/>
          <p:nvPr/>
        </p:nvSpPr>
        <p:spPr>
          <a:xfrm>
            <a:off x="305699" y="3293830"/>
            <a:ext cx="252895" cy="894473"/>
          </a:xfrm>
          <a:prstGeom prst="leftBrace">
            <a:avLst/>
          </a:prstGeom>
          <a:ln>
            <a:solidFill>
              <a:srgbClr val="7030A0"/>
            </a:solidFill>
          </a:ln>
          <a:effectLst/>
        </p:spPr>
        <p:style>
          <a:lnRef idx="2">
            <a:schemeClr val="accent1"/>
          </a:lnRef>
          <a:fillRef idx="0">
            <a:schemeClr val="accent1"/>
          </a:fillRef>
          <a:effectRef idx="1">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77">
              <a:defRPr/>
            </a:pPr>
            <a:endParaRPr lang="en-US">
              <a:solidFill>
                <a:srgbClr val="6D7777"/>
              </a:solidFill>
              <a:latin typeface="Arial"/>
            </a:endParaRPr>
          </a:p>
        </p:txBody>
      </p:sp>
      <p:sp>
        <p:nvSpPr>
          <p:cNvPr id="67" name="TextBox 66">
            <a:extLst>
              <a:ext uri="{FF2B5EF4-FFF2-40B4-BE49-F238E27FC236}">
                <a16:creationId xmlns:a16="http://schemas.microsoft.com/office/drawing/2014/main" id="{6F46BB51-E4F7-794F-A6AB-AD841205990E}"/>
              </a:ext>
            </a:extLst>
          </p:cNvPr>
          <p:cNvSpPr txBox="1"/>
          <p:nvPr/>
        </p:nvSpPr>
        <p:spPr>
          <a:xfrm rot="16200000">
            <a:off x="-196551" y="3351163"/>
            <a:ext cx="671979" cy="369332"/>
          </a:xfrm>
          <a:prstGeom prst="rect">
            <a:avLst/>
          </a:prstGeom>
          <a:noFill/>
        </p:spPr>
        <p:txBody>
          <a:bodyPr wrap="none" rtlCol="0">
            <a:spAutoFit/>
          </a:bodyPr>
          <a:lstStyle/>
          <a:p>
            <a:pPr defTabSz="914377">
              <a:defRPr/>
            </a:pPr>
            <a:r>
              <a:rPr lang="en-US" dirty="0">
                <a:solidFill>
                  <a:srgbClr val="7030A0"/>
                </a:solidFill>
              </a:rPr>
              <a:t>topic</a:t>
            </a:r>
          </a:p>
        </p:txBody>
      </p:sp>
      <p:sp>
        <p:nvSpPr>
          <p:cNvPr id="57" name="Rectangle 56">
            <a:extLst>
              <a:ext uri="{FF2B5EF4-FFF2-40B4-BE49-F238E27FC236}">
                <a16:creationId xmlns:a16="http://schemas.microsoft.com/office/drawing/2014/main" id="{41DF75F8-6ED8-CD4A-846D-16FBFC55CEFC}"/>
              </a:ext>
            </a:extLst>
          </p:cNvPr>
          <p:cNvSpPr/>
          <p:nvPr/>
        </p:nvSpPr>
        <p:spPr>
          <a:xfrm>
            <a:off x="3321427" y="5884003"/>
            <a:ext cx="1321819" cy="313987"/>
          </a:xfrm>
          <a:prstGeom prst="rect">
            <a:avLst/>
          </a:prstGeom>
          <a:solidFill>
            <a:schemeClr val="bg1">
              <a:lumMod val="95000"/>
              <a:alpha val="79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t"/>
          <a:lstStyle/>
          <a:p>
            <a:pPr eaLnBrk="0" fontAlgn="base" hangingPunct="0">
              <a:spcBef>
                <a:spcPct val="0"/>
              </a:spcBef>
              <a:spcAft>
                <a:spcPct val="0"/>
              </a:spcAft>
            </a:pPr>
            <a:r>
              <a:rPr lang="en-US" sz="1200">
                <a:solidFill>
                  <a:srgbClr val="5596E6">
                    <a:lumMod val="75000"/>
                  </a:srgbClr>
                </a:solidFill>
                <a:latin typeface="Arial"/>
              </a:rPr>
              <a:t>Event Producer</a:t>
            </a:r>
          </a:p>
        </p:txBody>
      </p:sp>
      <p:grpSp>
        <p:nvGrpSpPr>
          <p:cNvPr id="58" name="Group 57">
            <a:extLst>
              <a:ext uri="{FF2B5EF4-FFF2-40B4-BE49-F238E27FC236}">
                <a16:creationId xmlns:a16="http://schemas.microsoft.com/office/drawing/2014/main" id="{4F8A0D42-BF10-AB44-8379-80757E80BDAB}"/>
              </a:ext>
            </a:extLst>
          </p:cNvPr>
          <p:cNvGrpSpPr/>
          <p:nvPr/>
        </p:nvGrpSpPr>
        <p:grpSpPr>
          <a:xfrm>
            <a:off x="2245239" y="3392882"/>
            <a:ext cx="546997" cy="308301"/>
            <a:chOff x="3106671" y="1627717"/>
            <a:chExt cx="550574" cy="411476"/>
          </a:xfrm>
        </p:grpSpPr>
        <p:sp>
          <p:nvSpPr>
            <p:cNvPr id="65" name="Rounded Rectangle 64">
              <a:extLst>
                <a:ext uri="{FF2B5EF4-FFF2-40B4-BE49-F238E27FC236}">
                  <a16:creationId xmlns:a16="http://schemas.microsoft.com/office/drawing/2014/main" id="{47FB8A46-6B44-B941-BD3E-7361A060ED35}"/>
                </a:ext>
              </a:extLst>
            </p:cNvPr>
            <p:cNvSpPr/>
            <p:nvPr/>
          </p:nvSpPr>
          <p:spPr bwMode="auto">
            <a:xfrm>
              <a:off x="3106671" y="1627717"/>
              <a:ext cx="138128" cy="411476"/>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7030A0"/>
                  </a:solidFill>
                </a:rPr>
                <a:t>0</a:t>
              </a:r>
              <a:endParaRPr lang="en-US" sz="500">
                <a:solidFill>
                  <a:srgbClr val="7030A0"/>
                </a:solidFill>
              </a:endParaRPr>
            </a:p>
          </p:txBody>
        </p:sp>
        <p:sp>
          <p:nvSpPr>
            <p:cNvPr id="71" name="Rounded Rectangle 70">
              <a:extLst>
                <a:ext uri="{FF2B5EF4-FFF2-40B4-BE49-F238E27FC236}">
                  <a16:creationId xmlns:a16="http://schemas.microsoft.com/office/drawing/2014/main" id="{B3C1638B-09C9-8848-AC9D-8243247FB1D2}"/>
                </a:ext>
              </a:extLst>
            </p:cNvPr>
            <p:cNvSpPr/>
            <p:nvPr/>
          </p:nvSpPr>
          <p:spPr bwMode="auto">
            <a:xfrm>
              <a:off x="3243829" y="1627717"/>
              <a:ext cx="138128" cy="411476"/>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7030A0"/>
                  </a:solidFill>
                </a:rPr>
                <a:t>1</a:t>
              </a:r>
              <a:endParaRPr lang="en-US" sz="500">
                <a:solidFill>
                  <a:srgbClr val="7030A0"/>
                </a:solidFill>
              </a:endParaRPr>
            </a:p>
          </p:txBody>
        </p:sp>
        <p:sp>
          <p:nvSpPr>
            <p:cNvPr id="72" name="Rounded Rectangle 71">
              <a:extLst>
                <a:ext uri="{FF2B5EF4-FFF2-40B4-BE49-F238E27FC236}">
                  <a16:creationId xmlns:a16="http://schemas.microsoft.com/office/drawing/2014/main" id="{BF301093-309F-9B46-8D5B-ED6EB7EE1DED}"/>
                </a:ext>
              </a:extLst>
            </p:cNvPr>
            <p:cNvSpPr/>
            <p:nvPr/>
          </p:nvSpPr>
          <p:spPr bwMode="auto">
            <a:xfrm>
              <a:off x="3381958" y="1627717"/>
              <a:ext cx="138128" cy="411476"/>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dirty="0">
                  <a:solidFill>
                    <a:srgbClr val="7030A0"/>
                  </a:solidFill>
                </a:rPr>
                <a:t>2</a:t>
              </a:r>
              <a:endParaRPr lang="en-US" sz="500" dirty="0">
                <a:solidFill>
                  <a:srgbClr val="7030A0"/>
                </a:solidFill>
              </a:endParaRPr>
            </a:p>
          </p:txBody>
        </p:sp>
        <p:sp>
          <p:nvSpPr>
            <p:cNvPr id="73" name="Rounded Rectangle 72">
              <a:extLst>
                <a:ext uri="{FF2B5EF4-FFF2-40B4-BE49-F238E27FC236}">
                  <a16:creationId xmlns:a16="http://schemas.microsoft.com/office/drawing/2014/main" id="{BDB309F8-B446-B14A-B1FF-D0FF81DAE5BE}"/>
                </a:ext>
              </a:extLst>
            </p:cNvPr>
            <p:cNvSpPr/>
            <p:nvPr/>
          </p:nvSpPr>
          <p:spPr bwMode="auto">
            <a:xfrm>
              <a:off x="3519117" y="1627717"/>
              <a:ext cx="138128" cy="411476"/>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7030A0"/>
                  </a:solidFill>
                </a:rPr>
                <a:t>3</a:t>
              </a:r>
              <a:endParaRPr lang="en-US" sz="500">
                <a:solidFill>
                  <a:srgbClr val="7030A0"/>
                </a:solidFill>
              </a:endParaRPr>
            </a:p>
          </p:txBody>
        </p:sp>
      </p:grpSp>
      <p:cxnSp>
        <p:nvCxnSpPr>
          <p:cNvPr id="74" name="Elbow Connector 73">
            <a:extLst>
              <a:ext uri="{FF2B5EF4-FFF2-40B4-BE49-F238E27FC236}">
                <a16:creationId xmlns:a16="http://schemas.microsoft.com/office/drawing/2014/main" id="{1E52C999-9CDF-C844-9E25-E7001347A0F7}"/>
              </a:ext>
            </a:extLst>
          </p:cNvPr>
          <p:cNvCxnSpPr>
            <a:cxnSpLocks/>
            <a:stCxn id="57" idx="0"/>
            <a:endCxn id="73" idx="2"/>
          </p:cNvCxnSpPr>
          <p:nvPr/>
        </p:nvCxnSpPr>
        <p:spPr>
          <a:xfrm rot="16200000" flipV="1">
            <a:off x="2261570" y="4163236"/>
            <a:ext cx="2182820" cy="1258715"/>
          </a:xfrm>
          <a:prstGeom prst="bentConnector3">
            <a:avLst>
              <a:gd name="adj1" fmla="val 50000"/>
            </a:avLst>
          </a:prstGeom>
          <a:ln w="12700">
            <a:solidFill>
              <a:srgbClr val="7030A0"/>
            </a:solidFill>
            <a:prstDash val="dash"/>
            <a:tailEnd type="triangle"/>
          </a:ln>
          <a:effectLst/>
        </p:spPr>
        <p:style>
          <a:lnRef idx="2">
            <a:schemeClr val="accent1"/>
          </a:lnRef>
          <a:fillRef idx="0">
            <a:schemeClr val="accent1"/>
          </a:fillRef>
          <a:effectRef idx="1">
            <a:schemeClr val="accent1"/>
          </a:effectRef>
          <a:fontRef idx="minor">
            <a:schemeClr val="tx1"/>
          </a:fontRef>
        </p:style>
      </p:cxnSp>
      <p:grpSp>
        <p:nvGrpSpPr>
          <p:cNvPr id="75" name="Group 74">
            <a:extLst>
              <a:ext uri="{FF2B5EF4-FFF2-40B4-BE49-F238E27FC236}">
                <a16:creationId xmlns:a16="http://schemas.microsoft.com/office/drawing/2014/main" id="{2DFD2F9F-6D93-A14C-9DF0-D4D6DD407B54}"/>
              </a:ext>
            </a:extLst>
          </p:cNvPr>
          <p:cNvGrpSpPr/>
          <p:nvPr/>
        </p:nvGrpSpPr>
        <p:grpSpPr>
          <a:xfrm>
            <a:off x="4959691" y="3395119"/>
            <a:ext cx="546997" cy="308301"/>
            <a:chOff x="3106671" y="1627717"/>
            <a:chExt cx="550574" cy="411476"/>
          </a:xfrm>
        </p:grpSpPr>
        <p:sp>
          <p:nvSpPr>
            <p:cNvPr id="76" name="Rounded Rectangle 75">
              <a:extLst>
                <a:ext uri="{FF2B5EF4-FFF2-40B4-BE49-F238E27FC236}">
                  <a16:creationId xmlns:a16="http://schemas.microsoft.com/office/drawing/2014/main" id="{3004F372-72D0-6940-B859-A24D5A863223}"/>
                </a:ext>
              </a:extLst>
            </p:cNvPr>
            <p:cNvSpPr/>
            <p:nvPr/>
          </p:nvSpPr>
          <p:spPr bwMode="auto">
            <a:xfrm>
              <a:off x="3106671" y="1627717"/>
              <a:ext cx="138128" cy="411476"/>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7030A0"/>
                  </a:solidFill>
                </a:rPr>
                <a:t>0</a:t>
              </a:r>
              <a:endParaRPr lang="en-US" sz="500">
                <a:solidFill>
                  <a:srgbClr val="7030A0"/>
                </a:solidFill>
              </a:endParaRPr>
            </a:p>
          </p:txBody>
        </p:sp>
        <p:sp>
          <p:nvSpPr>
            <p:cNvPr id="77" name="Rounded Rectangle 76">
              <a:extLst>
                <a:ext uri="{FF2B5EF4-FFF2-40B4-BE49-F238E27FC236}">
                  <a16:creationId xmlns:a16="http://schemas.microsoft.com/office/drawing/2014/main" id="{7266301E-B584-BC4C-ACE4-0F799A3BCC78}"/>
                </a:ext>
              </a:extLst>
            </p:cNvPr>
            <p:cNvSpPr/>
            <p:nvPr/>
          </p:nvSpPr>
          <p:spPr bwMode="auto">
            <a:xfrm>
              <a:off x="3243829" y="1627717"/>
              <a:ext cx="138128" cy="411476"/>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7030A0"/>
                  </a:solidFill>
                </a:rPr>
                <a:t>1</a:t>
              </a:r>
              <a:endParaRPr lang="en-US" sz="500">
                <a:solidFill>
                  <a:srgbClr val="7030A0"/>
                </a:solidFill>
              </a:endParaRPr>
            </a:p>
          </p:txBody>
        </p:sp>
        <p:sp>
          <p:nvSpPr>
            <p:cNvPr id="78" name="Rounded Rectangle 77">
              <a:extLst>
                <a:ext uri="{FF2B5EF4-FFF2-40B4-BE49-F238E27FC236}">
                  <a16:creationId xmlns:a16="http://schemas.microsoft.com/office/drawing/2014/main" id="{F26A798C-36CA-8A45-8F21-E87CDBA64B1F}"/>
                </a:ext>
              </a:extLst>
            </p:cNvPr>
            <p:cNvSpPr/>
            <p:nvPr/>
          </p:nvSpPr>
          <p:spPr bwMode="auto">
            <a:xfrm>
              <a:off x="3381958" y="1627717"/>
              <a:ext cx="138128" cy="411476"/>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dirty="0">
                  <a:solidFill>
                    <a:srgbClr val="7030A0"/>
                  </a:solidFill>
                </a:rPr>
                <a:t>2</a:t>
              </a:r>
              <a:endParaRPr lang="en-US" sz="500" dirty="0">
                <a:solidFill>
                  <a:srgbClr val="7030A0"/>
                </a:solidFill>
              </a:endParaRPr>
            </a:p>
          </p:txBody>
        </p:sp>
        <p:sp>
          <p:nvSpPr>
            <p:cNvPr id="79" name="Rounded Rectangle 78">
              <a:extLst>
                <a:ext uri="{FF2B5EF4-FFF2-40B4-BE49-F238E27FC236}">
                  <a16:creationId xmlns:a16="http://schemas.microsoft.com/office/drawing/2014/main" id="{99AE2B9D-B9EB-F546-B010-07178697D473}"/>
                </a:ext>
              </a:extLst>
            </p:cNvPr>
            <p:cNvSpPr/>
            <p:nvPr/>
          </p:nvSpPr>
          <p:spPr bwMode="auto">
            <a:xfrm>
              <a:off x="3519117" y="1627717"/>
              <a:ext cx="138128" cy="411476"/>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7030A0"/>
                  </a:solidFill>
                </a:rPr>
                <a:t>3</a:t>
              </a:r>
              <a:endParaRPr lang="en-US" sz="500">
                <a:solidFill>
                  <a:srgbClr val="7030A0"/>
                </a:solidFill>
              </a:endParaRPr>
            </a:p>
          </p:txBody>
        </p:sp>
      </p:grpSp>
      <p:grpSp>
        <p:nvGrpSpPr>
          <p:cNvPr id="80" name="Group 79">
            <a:extLst>
              <a:ext uri="{FF2B5EF4-FFF2-40B4-BE49-F238E27FC236}">
                <a16:creationId xmlns:a16="http://schemas.microsoft.com/office/drawing/2014/main" id="{A64C5D80-E465-2B44-835F-DC61A28DE446}"/>
              </a:ext>
            </a:extLst>
          </p:cNvPr>
          <p:cNvGrpSpPr/>
          <p:nvPr/>
        </p:nvGrpSpPr>
        <p:grpSpPr>
          <a:xfrm>
            <a:off x="8083122" y="3402742"/>
            <a:ext cx="546997" cy="308301"/>
            <a:chOff x="3106671" y="1627717"/>
            <a:chExt cx="550574" cy="411476"/>
          </a:xfrm>
        </p:grpSpPr>
        <p:sp>
          <p:nvSpPr>
            <p:cNvPr id="81" name="Rounded Rectangle 80">
              <a:extLst>
                <a:ext uri="{FF2B5EF4-FFF2-40B4-BE49-F238E27FC236}">
                  <a16:creationId xmlns:a16="http://schemas.microsoft.com/office/drawing/2014/main" id="{416D2F55-6952-C941-86D3-C3BEE8CC75B7}"/>
                </a:ext>
              </a:extLst>
            </p:cNvPr>
            <p:cNvSpPr/>
            <p:nvPr/>
          </p:nvSpPr>
          <p:spPr bwMode="auto">
            <a:xfrm>
              <a:off x="3106671" y="1627717"/>
              <a:ext cx="138128" cy="411476"/>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7030A0"/>
                  </a:solidFill>
                </a:rPr>
                <a:t>0</a:t>
              </a:r>
              <a:endParaRPr lang="en-US" sz="500">
                <a:solidFill>
                  <a:srgbClr val="7030A0"/>
                </a:solidFill>
              </a:endParaRPr>
            </a:p>
          </p:txBody>
        </p:sp>
        <p:sp>
          <p:nvSpPr>
            <p:cNvPr id="82" name="Rounded Rectangle 81">
              <a:extLst>
                <a:ext uri="{FF2B5EF4-FFF2-40B4-BE49-F238E27FC236}">
                  <a16:creationId xmlns:a16="http://schemas.microsoft.com/office/drawing/2014/main" id="{477DC671-AB0C-FE4C-A248-A6139E9A1666}"/>
                </a:ext>
              </a:extLst>
            </p:cNvPr>
            <p:cNvSpPr/>
            <p:nvPr/>
          </p:nvSpPr>
          <p:spPr bwMode="auto">
            <a:xfrm>
              <a:off x="3243829" y="1627717"/>
              <a:ext cx="138128" cy="411476"/>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7030A0"/>
                  </a:solidFill>
                </a:rPr>
                <a:t>1</a:t>
              </a:r>
              <a:endParaRPr lang="en-US" sz="500">
                <a:solidFill>
                  <a:srgbClr val="7030A0"/>
                </a:solidFill>
              </a:endParaRPr>
            </a:p>
          </p:txBody>
        </p:sp>
        <p:sp>
          <p:nvSpPr>
            <p:cNvPr id="83" name="Rounded Rectangle 82">
              <a:extLst>
                <a:ext uri="{FF2B5EF4-FFF2-40B4-BE49-F238E27FC236}">
                  <a16:creationId xmlns:a16="http://schemas.microsoft.com/office/drawing/2014/main" id="{81398962-C88C-7A48-824E-286336ABBACB}"/>
                </a:ext>
              </a:extLst>
            </p:cNvPr>
            <p:cNvSpPr/>
            <p:nvPr/>
          </p:nvSpPr>
          <p:spPr bwMode="auto">
            <a:xfrm>
              <a:off x="3381958" y="1627717"/>
              <a:ext cx="138128" cy="411476"/>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dirty="0">
                  <a:solidFill>
                    <a:srgbClr val="7030A0"/>
                  </a:solidFill>
                </a:rPr>
                <a:t>2</a:t>
              </a:r>
              <a:endParaRPr lang="en-US" sz="500" dirty="0">
                <a:solidFill>
                  <a:srgbClr val="7030A0"/>
                </a:solidFill>
              </a:endParaRPr>
            </a:p>
          </p:txBody>
        </p:sp>
        <p:sp>
          <p:nvSpPr>
            <p:cNvPr id="84" name="Rounded Rectangle 83">
              <a:extLst>
                <a:ext uri="{FF2B5EF4-FFF2-40B4-BE49-F238E27FC236}">
                  <a16:creationId xmlns:a16="http://schemas.microsoft.com/office/drawing/2014/main" id="{8D52AFB0-3DA1-1E46-9A70-4DFBC1F3C3B1}"/>
                </a:ext>
              </a:extLst>
            </p:cNvPr>
            <p:cNvSpPr/>
            <p:nvPr/>
          </p:nvSpPr>
          <p:spPr bwMode="auto">
            <a:xfrm>
              <a:off x="3519117" y="1627717"/>
              <a:ext cx="138128" cy="411476"/>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7030A0"/>
                  </a:solidFill>
                </a:rPr>
                <a:t>3</a:t>
              </a:r>
              <a:endParaRPr lang="en-US" sz="500">
                <a:solidFill>
                  <a:srgbClr val="7030A0"/>
                </a:solidFill>
              </a:endParaRPr>
            </a:p>
          </p:txBody>
        </p:sp>
      </p:grpSp>
      <p:sp>
        <p:nvSpPr>
          <p:cNvPr id="85" name="TextBox 84">
            <a:extLst>
              <a:ext uri="{FF2B5EF4-FFF2-40B4-BE49-F238E27FC236}">
                <a16:creationId xmlns:a16="http://schemas.microsoft.com/office/drawing/2014/main" id="{D6E72D7E-2BF2-FB48-8EE6-4DD948474BF1}"/>
              </a:ext>
            </a:extLst>
          </p:cNvPr>
          <p:cNvSpPr txBox="1"/>
          <p:nvPr/>
        </p:nvSpPr>
        <p:spPr>
          <a:xfrm>
            <a:off x="3229506" y="2576923"/>
            <a:ext cx="800219" cy="297454"/>
          </a:xfrm>
          <a:prstGeom prst="rect">
            <a:avLst/>
          </a:prstGeom>
          <a:noFill/>
        </p:spPr>
        <p:txBody>
          <a:bodyPr wrap="none" rtlCol="0">
            <a:spAutoFit/>
          </a:bodyPr>
          <a:lstStyle/>
          <a:p>
            <a:r>
              <a:rPr lang="en-US" sz="1333" dirty="0"/>
              <a:t>produce</a:t>
            </a:r>
            <a:endParaRPr sz="1333" dirty="0"/>
          </a:p>
        </p:txBody>
      </p:sp>
      <p:sp>
        <p:nvSpPr>
          <p:cNvPr id="88" name="TextBox 87">
            <a:extLst>
              <a:ext uri="{FF2B5EF4-FFF2-40B4-BE49-F238E27FC236}">
                <a16:creationId xmlns:a16="http://schemas.microsoft.com/office/drawing/2014/main" id="{CCEFB535-51E2-BA4B-9B91-3FC295AF0256}"/>
              </a:ext>
            </a:extLst>
          </p:cNvPr>
          <p:cNvSpPr txBox="1"/>
          <p:nvPr/>
        </p:nvSpPr>
        <p:spPr>
          <a:xfrm>
            <a:off x="4639161" y="5839050"/>
            <a:ext cx="2467342" cy="369332"/>
          </a:xfrm>
          <a:prstGeom prst="rect">
            <a:avLst/>
          </a:prstGeom>
          <a:noFill/>
        </p:spPr>
        <p:txBody>
          <a:bodyPr wrap="none" rtlCol="0">
            <a:spAutoFit/>
          </a:bodyPr>
          <a:lstStyle/>
          <a:p>
            <a:r>
              <a:rPr lang="en-US" dirty="0"/>
              <a:t>Message is duplicated</a:t>
            </a:r>
            <a:endParaRPr dirty="0"/>
          </a:p>
        </p:txBody>
      </p:sp>
      <p:pic>
        <p:nvPicPr>
          <p:cNvPr id="41" name="Picture 40">
            <a:extLst>
              <a:ext uri="{FF2B5EF4-FFF2-40B4-BE49-F238E27FC236}">
                <a16:creationId xmlns:a16="http://schemas.microsoft.com/office/drawing/2014/main" id="{91ABC2D7-35AC-D241-BF31-089D23477DD8}"/>
              </a:ext>
            </a:extLst>
          </p:cNvPr>
          <p:cNvPicPr>
            <a:picLocks noChangeAspect="1"/>
          </p:cNvPicPr>
          <p:nvPr/>
        </p:nvPicPr>
        <p:blipFill>
          <a:blip r:embed="rId5"/>
          <a:stretch>
            <a:fillRect/>
          </a:stretch>
        </p:blipFill>
        <p:spPr>
          <a:xfrm>
            <a:off x="3846210" y="2250131"/>
            <a:ext cx="410500" cy="410500"/>
          </a:xfrm>
          <a:prstGeom prst="rect">
            <a:avLst/>
          </a:prstGeom>
        </p:spPr>
      </p:pic>
      <p:cxnSp>
        <p:nvCxnSpPr>
          <p:cNvPr id="43" name="Curved Connector 42">
            <a:extLst>
              <a:ext uri="{FF2B5EF4-FFF2-40B4-BE49-F238E27FC236}">
                <a16:creationId xmlns:a16="http://schemas.microsoft.com/office/drawing/2014/main" id="{5177CFD2-4854-2245-9ECE-E2B90EF9B8D1}"/>
              </a:ext>
            </a:extLst>
          </p:cNvPr>
          <p:cNvCxnSpPr>
            <a:cxnSpLocks/>
            <a:stCxn id="41" idx="2"/>
            <a:endCxn id="73" idx="0"/>
          </p:cNvCxnSpPr>
          <p:nvPr/>
        </p:nvCxnSpPr>
        <p:spPr>
          <a:xfrm rot="5400000">
            <a:off x="3021416" y="2362838"/>
            <a:ext cx="732251" cy="1327839"/>
          </a:xfrm>
          <a:prstGeom prst="curvedConnector3">
            <a:avLst>
              <a:gd name="adj1" fmla="val 50000"/>
            </a:avLst>
          </a:prstGeom>
          <a:ln w="127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1354741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1FF596-DD2F-9D4A-9353-14FD3654C706}"/>
              </a:ext>
            </a:extLst>
          </p:cNvPr>
          <p:cNvSpPr>
            <a:spLocks noGrp="1"/>
          </p:cNvSpPr>
          <p:nvPr>
            <p:ph type="title"/>
          </p:nvPr>
        </p:nvSpPr>
        <p:spPr/>
        <p:txBody>
          <a:bodyPr/>
          <a:lstStyle/>
          <a:p>
            <a:r>
              <a:rPr lang="en-US" dirty="0"/>
              <a:t>Exactly once: Better</a:t>
            </a:r>
          </a:p>
        </p:txBody>
      </p:sp>
      <p:sp>
        <p:nvSpPr>
          <p:cNvPr id="4" name="Slide Number Placeholder 3">
            <a:extLst>
              <a:ext uri="{FF2B5EF4-FFF2-40B4-BE49-F238E27FC236}">
                <a16:creationId xmlns:a16="http://schemas.microsoft.com/office/drawing/2014/main" id="{47A2324A-5546-E640-9D17-930C3A0A747E}"/>
              </a:ext>
            </a:extLst>
          </p:cNvPr>
          <p:cNvSpPr>
            <a:spLocks noGrp="1"/>
          </p:cNvSpPr>
          <p:nvPr>
            <p:ph type="sldNum" sz="quarter" idx="12"/>
          </p:nvPr>
        </p:nvSpPr>
        <p:spPr>
          <a:xfrm>
            <a:off x="11383212" y="6441552"/>
            <a:ext cx="533845" cy="365125"/>
          </a:xfrm>
          <a:prstGeom prst="rect">
            <a:avLst/>
          </a:prstGeom>
        </p:spPr>
        <p:txBody>
          <a:bodyPr vert="horz" lIns="121920" tIns="60960" rIns="121920" bIns="60960" rtlCol="0" anchor="ctr"/>
          <a:lstStyle>
            <a:defPPr>
              <a:defRPr lang="en-US"/>
            </a:defPPr>
            <a:lvl1pPr marL="0" algn="r" defTabSz="914377" rtl="0" eaLnBrk="1" latinLnBrk="0" hangingPunct="1">
              <a:defRPr sz="12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eaLnBrk="0" hangingPunct="0">
              <a:defRPr/>
            </a:pPr>
            <a:fld id="{E9549862-13E2-C34D-815E-8545BD36FC59}" type="slidenum">
              <a:rPr lang="en-US" smtClean="0">
                <a:solidFill>
                  <a:srgbClr val="6D7777"/>
                </a:solidFill>
              </a:rPr>
              <a:pPr eaLnBrk="0" hangingPunct="0">
                <a:defRPr/>
              </a:pPr>
              <a:t>33</a:t>
            </a:fld>
            <a:endParaRPr lang="en-US">
              <a:solidFill>
                <a:srgbClr val="6D7777"/>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C489061B-CD8C-E64C-B522-00ED8E74E7A5}"/>
              </a:ext>
            </a:extLst>
          </p:cNvPr>
          <p:cNvPicPr>
            <a:picLocks noChangeAspect="1"/>
          </p:cNvPicPr>
          <p:nvPr/>
        </p:nvPicPr>
        <p:blipFill>
          <a:blip r:embed="rId3">
            <a:biLevel thresh="75000"/>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tretch>
            <a:fillRect/>
          </a:stretch>
        </p:blipFill>
        <p:spPr>
          <a:xfrm>
            <a:off x="9399765" y="4343254"/>
            <a:ext cx="959343" cy="504271"/>
          </a:xfrm>
          <a:prstGeom prst="rect">
            <a:avLst/>
          </a:prstGeom>
        </p:spPr>
      </p:pic>
      <p:sp>
        <p:nvSpPr>
          <p:cNvPr id="7" name="Rectangle 6">
            <a:extLst>
              <a:ext uri="{FF2B5EF4-FFF2-40B4-BE49-F238E27FC236}">
                <a16:creationId xmlns:a16="http://schemas.microsoft.com/office/drawing/2014/main" id="{FF093D17-C6F9-D24C-AB04-8EADCF68B5FB}"/>
              </a:ext>
            </a:extLst>
          </p:cNvPr>
          <p:cNvSpPr/>
          <p:nvPr/>
        </p:nvSpPr>
        <p:spPr>
          <a:xfrm>
            <a:off x="4514398" y="3112111"/>
            <a:ext cx="1916447" cy="1534787"/>
          </a:xfrm>
          <a:prstGeom prst="rect">
            <a:avLst/>
          </a:prstGeom>
          <a:solidFill>
            <a:schemeClr val="bg1">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a:defRPr/>
            </a:pPr>
            <a:r>
              <a:rPr lang="en-US" sz="1200">
                <a:solidFill>
                  <a:srgbClr val="1D3649">
                    <a:lumMod val="50000"/>
                  </a:srgbClr>
                </a:solidFill>
                <a:latin typeface="Arial"/>
              </a:rPr>
              <a:t>Broker</a:t>
            </a:r>
          </a:p>
        </p:txBody>
      </p:sp>
      <p:sp>
        <p:nvSpPr>
          <p:cNvPr id="8" name="Rectangle 7">
            <a:extLst>
              <a:ext uri="{FF2B5EF4-FFF2-40B4-BE49-F238E27FC236}">
                <a16:creationId xmlns:a16="http://schemas.microsoft.com/office/drawing/2014/main" id="{0672290C-FA24-7047-B220-B761BD73116B}"/>
              </a:ext>
            </a:extLst>
          </p:cNvPr>
          <p:cNvSpPr/>
          <p:nvPr/>
        </p:nvSpPr>
        <p:spPr>
          <a:xfrm>
            <a:off x="7483318" y="3112111"/>
            <a:ext cx="1916447" cy="1534787"/>
          </a:xfrm>
          <a:prstGeom prst="rect">
            <a:avLst/>
          </a:prstGeom>
          <a:solidFill>
            <a:schemeClr val="bg1">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a:defRPr/>
            </a:pPr>
            <a:r>
              <a:rPr lang="en-US" sz="1200">
                <a:solidFill>
                  <a:srgbClr val="1D3649">
                    <a:lumMod val="50000"/>
                  </a:srgbClr>
                </a:solidFill>
                <a:latin typeface="Arial"/>
              </a:rPr>
              <a:t>Broker</a:t>
            </a:r>
          </a:p>
        </p:txBody>
      </p:sp>
      <p:sp>
        <p:nvSpPr>
          <p:cNvPr id="9" name="Rectangle 8">
            <a:extLst>
              <a:ext uri="{FF2B5EF4-FFF2-40B4-BE49-F238E27FC236}">
                <a16:creationId xmlns:a16="http://schemas.microsoft.com/office/drawing/2014/main" id="{DDFCD721-4E4D-4B4E-BB26-D18EABFB65E7}"/>
              </a:ext>
            </a:extLst>
          </p:cNvPr>
          <p:cNvSpPr/>
          <p:nvPr/>
        </p:nvSpPr>
        <p:spPr>
          <a:xfrm>
            <a:off x="1744466" y="3112111"/>
            <a:ext cx="1916447" cy="1454119"/>
          </a:xfrm>
          <a:prstGeom prst="rect">
            <a:avLst/>
          </a:prstGeom>
          <a:solidFill>
            <a:schemeClr val="bg1">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a:defRPr/>
            </a:pPr>
            <a:r>
              <a:rPr lang="en-US" sz="1200">
                <a:solidFill>
                  <a:srgbClr val="1D3649">
                    <a:lumMod val="50000"/>
                  </a:srgbClr>
                </a:solidFill>
                <a:latin typeface="Arial"/>
              </a:rPr>
              <a:t>Broker</a:t>
            </a:r>
          </a:p>
        </p:txBody>
      </p:sp>
      <p:sp>
        <p:nvSpPr>
          <p:cNvPr id="10" name="Rounded Rectangle 9">
            <a:extLst>
              <a:ext uri="{FF2B5EF4-FFF2-40B4-BE49-F238E27FC236}">
                <a16:creationId xmlns:a16="http://schemas.microsoft.com/office/drawing/2014/main" id="{2EAAD543-FA98-1043-A209-5F3FE966A6E3}"/>
              </a:ext>
            </a:extLst>
          </p:cNvPr>
          <p:cNvSpPr/>
          <p:nvPr/>
        </p:nvSpPr>
        <p:spPr>
          <a:xfrm>
            <a:off x="570173" y="3355960"/>
            <a:ext cx="9025247" cy="425873"/>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377">
              <a:defRPr/>
            </a:pPr>
            <a:r>
              <a:rPr lang="en-US" sz="1100">
                <a:solidFill>
                  <a:srgbClr val="1D3649">
                    <a:lumMod val="50000"/>
                  </a:srgbClr>
                </a:solidFill>
                <a:latin typeface="Arial"/>
              </a:rPr>
              <a:t>Partition 0</a:t>
            </a:r>
          </a:p>
        </p:txBody>
      </p:sp>
      <p:sp>
        <p:nvSpPr>
          <p:cNvPr id="13" name="Rectangle 12">
            <a:extLst>
              <a:ext uri="{FF2B5EF4-FFF2-40B4-BE49-F238E27FC236}">
                <a16:creationId xmlns:a16="http://schemas.microsoft.com/office/drawing/2014/main" id="{7C765694-A278-2846-BDA8-F21372E2D931}"/>
              </a:ext>
            </a:extLst>
          </p:cNvPr>
          <p:cNvSpPr/>
          <p:nvPr/>
        </p:nvSpPr>
        <p:spPr>
          <a:xfrm>
            <a:off x="1399787" y="1517905"/>
            <a:ext cx="941077" cy="276283"/>
          </a:xfrm>
          <a:prstGeom prst="rect">
            <a:avLst/>
          </a:prstGeom>
          <a:solidFill>
            <a:schemeClr val="accent1">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77">
              <a:defRPr/>
            </a:pPr>
            <a:r>
              <a:rPr lang="en-US" sz="1100">
                <a:solidFill>
                  <a:srgbClr val="7030A0"/>
                </a:solidFill>
                <a:latin typeface="Arial"/>
              </a:rPr>
              <a:t>Producer-id</a:t>
            </a:r>
          </a:p>
        </p:txBody>
      </p:sp>
      <p:sp>
        <p:nvSpPr>
          <p:cNvPr id="14" name="Rectangle 13">
            <a:extLst>
              <a:ext uri="{FF2B5EF4-FFF2-40B4-BE49-F238E27FC236}">
                <a16:creationId xmlns:a16="http://schemas.microsoft.com/office/drawing/2014/main" id="{B1C53771-8F41-B942-808C-1C984498D65E}"/>
              </a:ext>
            </a:extLst>
          </p:cNvPr>
          <p:cNvSpPr/>
          <p:nvPr/>
        </p:nvSpPr>
        <p:spPr>
          <a:xfrm>
            <a:off x="2377441" y="1517904"/>
            <a:ext cx="585217" cy="268317"/>
          </a:xfrm>
          <a:prstGeom prst="rect">
            <a:avLst/>
          </a:prstGeom>
          <a:solidFill>
            <a:schemeClr val="accent1">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77">
              <a:defRPr/>
            </a:pPr>
            <a:r>
              <a:rPr lang="en-US" sz="1100">
                <a:solidFill>
                  <a:srgbClr val="7030A0"/>
                </a:solidFill>
                <a:latin typeface="Arial"/>
              </a:rPr>
              <a:t>Seq 1</a:t>
            </a:r>
          </a:p>
        </p:txBody>
      </p:sp>
      <p:sp>
        <p:nvSpPr>
          <p:cNvPr id="15" name="Rectangle 14">
            <a:extLst>
              <a:ext uri="{FF2B5EF4-FFF2-40B4-BE49-F238E27FC236}">
                <a16:creationId xmlns:a16="http://schemas.microsoft.com/office/drawing/2014/main" id="{2993026A-2543-DD49-8739-1D02FB90F727}"/>
              </a:ext>
            </a:extLst>
          </p:cNvPr>
          <p:cNvSpPr/>
          <p:nvPr/>
        </p:nvSpPr>
        <p:spPr>
          <a:xfrm>
            <a:off x="3023617" y="1524000"/>
            <a:ext cx="585217" cy="268317"/>
          </a:xfrm>
          <a:prstGeom prst="rect">
            <a:avLst/>
          </a:prstGeom>
          <a:solidFill>
            <a:schemeClr val="accent1">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77">
              <a:defRPr/>
            </a:pPr>
            <a:r>
              <a:rPr lang="en-US" sz="1100">
                <a:solidFill>
                  <a:srgbClr val="7030A0"/>
                </a:solidFill>
                <a:latin typeface="Arial"/>
              </a:rPr>
              <a:t>Key 1</a:t>
            </a:r>
          </a:p>
        </p:txBody>
      </p:sp>
      <p:sp>
        <p:nvSpPr>
          <p:cNvPr id="16" name="Rectangle 15">
            <a:extLst>
              <a:ext uri="{FF2B5EF4-FFF2-40B4-BE49-F238E27FC236}">
                <a16:creationId xmlns:a16="http://schemas.microsoft.com/office/drawing/2014/main" id="{D3FB8AFD-51CF-8F42-AF5C-0C2ED7DBBB89}"/>
              </a:ext>
            </a:extLst>
          </p:cNvPr>
          <p:cNvSpPr/>
          <p:nvPr/>
        </p:nvSpPr>
        <p:spPr>
          <a:xfrm>
            <a:off x="3651503" y="1517904"/>
            <a:ext cx="1916447" cy="280509"/>
          </a:xfrm>
          <a:prstGeom prst="rect">
            <a:avLst/>
          </a:prstGeom>
          <a:solidFill>
            <a:schemeClr val="accent1">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77">
              <a:defRPr/>
            </a:pPr>
            <a:r>
              <a:rPr lang="en-US" sz="1100">
                <a:solidFill>
                  <a:srgbClr val="7030A0"/>
                </a:solidFill>
                <a:latin typeface="Arial"/>
              </a:rPr>
              <a:t>Value</a:t>
            </a:r>
          </a:p>
        </p:txBody>
      </p:sp>
      <p:sp>
        <p:nvSpPr>
          <p:cNvPr id="25" name="Rectangle 24">
            <a:extLst>
              <a:ext uri="{FF2B5EF4-FFF2-40B4-BE49-F238E27FC236}">
                <a16:creationId xmlns:a16="http://schemas.microsoft.com/office/drawing/2014/main" id="{3832311D-BB8B-A14E-B2F6-047070419C0E}"/>
              </a:ext>
            </a:extLst>
          </p:cNvPr>
          <p:cNvSpPr/>
          <p:nvPr/>
        </p:nvSpPr>
        <p:spPr>
          <a:xfrm>
            <a:off x="5816849" y="1462626"/>
            <a:ext cx="6375151" cy="954107"/>
          </a:xfrm>
          <a:prstGeom prst="rect">
            <a:avLst/>
          </a:prstGeom>
        </p:spPr>
        <p:txBody>
          <a:bodyPr wrap="square">
            <a:spAutoFit/>
          </a:bodyPr>
          <a:lstStyle/>
          <a:p>
            <a:pPr eaLnBrk="0" fontAlgn="base" hangingPunct="0">
              <a:spcBef>
                <a:spcPct val="0"/>
              </a:spcBef>
              <a:spcAft>
                <a:spcPct val="0"/>
              </a:spcAft>
              <a:defRPr/>
            </a:pPr>
            <a:r>
              <a:rPr lang="en-US" sz="1400" dirty="0">
                <a:latin typeface="Menlo" panose="020B0609030804020204" pitchFamily="49" charset="0"/>
              </a:rPr>
              <a:t>producerProps.put(”acks", ”all");</a:t>
            </a:r>
          </a:p>
          <a:p>
            <a:pPr eaLnBrk="0" fontAlgn="base" hangingPunct="0">
              <a:spcBef>
                <a:spcPct val="0"/>
              </a:spcBef>
              <a:spcAft>
                <a:spcPct val="0"/>
              </a:spcAft>
              <a:defRPr/>
            </a:pPr>
            <a:r>
              <a:rPr lang="en-US" sz="1400" dirty="0">
                <a:latin typeface="Menlo" panose="020B0609030804020204" pitchFamily="49" charset="0"/>
              </a:rPr>
              <a:t>producerProps.put("enable.idempotence", "true");</a:t>
            </a:r>
          </a:p>
          <a:p>
            <a:pPr eaLnBrk="0" fontAlgn="base" hangingPunct="0">
              <a:spcBef>
                <a:spcPct val="0"/>
              </a:spcBef>
              <a:spcAft>
                <a:spcPct val="0"/>
              </a:spcAft>
              <a:defRPr/>
            </a:pPr>
            <a:r>
              <a:rPr lang="en-US" sz="1400" dirty="0">
                <a:latin typeface="Menlo" panose="020B0609030804020204" pitchFamily="49" charset="0"/>
              </a:rPr>
              <a:t>producerProps.put(“max.in.flight.requests.per.connection”,1);</a:t>
            </a:r>
          </a:p>
        </p:txBody>
      </p:sp>
      <p:cxnSp>
        <p:nvCxnSpPr>
          <p:cNvPr id="30" name="Curved Connector 29">
            <a:extLst>
              <a:ext uri="{FF2B5EF4-FFF2-40B4-BE49-F238E27FC236}">
                <a16:creationId xmlns:a16="http://schemas.microsoft.com/office/drawing/2014/main" id="{ECC903AD-10EB-FA44-93A2-FA01AFF5552B}"/>
              </a:ext>
            </a:extLst>
          </p:cNvPr>
          <p:cNvCxnSpPr>
            <a:cxnSpLocks/>
            <a:stCxn id="42" idx="2"/>
            <a:endCxn id="73" idx="0"/>
          </p:cNvCxnSpPr>
          <p:nvPr/>
        </p:nvCxnSpPr>
        <p:spPr>
          <a:xfrm rot="5400000">
            <a:off x="2492273" y="2676583"/>
            <a:ext cx="947648" cy="484951"/>
          </a:xfrm>
          <a:prstGeom prst="curvedConnector3">
            <a:avLst>
              <a:gd name="adj1" fmla="val 50000"/>
            </a:avLst>
          </a:prstGeom>
          <a:ln w="127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42" name="AutoShape 4">
            <a:extLst>
              <a:ext uri="{FF2B5EF4-FFF2-40B4-BE49-F238E27FC236}">
                <a16:creationId xmlns:a16="http://schemas.microsoft.com/office/drawing/2014/main" id="{A611CE19-EBE1-5140-917D-752980A1D3A6}"/>
              </a:ext>
            </a:extLst>
          </p:cNvPr>
          <p:cNvSpPr>
            <a:spLocks noChangeArrowheads="1"/>
          </p:cNvSpPr>
          <p:nvPr/>
        </p:nvSpPr>
        <p:spPr bwMode="auto">
          <a:xfrm>
            <a:off x="600296" y="1271699"/>
            <a:ext cx="5216553" cy="1173535"/>
          </a:xfrm>
          <a:prstGeom prst="roundRect">
            <a:avLst>
              <a:gd name="adj" fmla="val 7117"/>
            </a:avLst>
          </a:prstGeom>
          <a:noFill/>
          <a:ln w="12700">
            <a:solidFill>
              <a:srgbClr val="5596E6">
                <a:lumMod val="50000"/>
              </a:srgbClr>
            </a:solidFill>
            <a:prstDash val="dash"/>
            <a:round/>
            <a:headEnd/>
            <a:tailEnd/>
          </a:ln>
        </p:spPr>
        <p:txBody>
          <a:bodyPr lIns="0" tIns="0" rIns="0" bIns="0" anchor="t" anchorCtr="1"/>
          <a:lstStyle/>
          <a:p>
            <a:pPr algn="ctr" defTabSz="1219140" eaLnBrk="1" fontAlgn="auto" hangingPunct="1">
              <a:spcBef>
                <a:spcPts val="0"/>
              </a:spcBef>
              <a:spcAft>
                <a:spcPts val="0"/>
              </a:spcAft>
              <a:defRPr/>
            </a:pPr>
            <a:r>
              <a:rPr lang="en-US" sz="1333" kern="0" dirty="0"/>
              <a:t>producer</a:t>
            </a:r>
          </a:p>
        </p:txBody>
      </p:sp>
      <p:sp>
        <p:nvSpPr>
          <p:cNvPr id="44" name="Rectangle 43">
            <a:extLst>
              <a:ext uri="{FF2B5EF4-FFF2-40B4-BE49-F238E27FC236}">
                <a16:creationId xmlns:a16="http://schemas.microsoft.com/office/drawing/2014/main" id="{1C1F5B64-2D22-4F44-B084-4D3DAB1E0D0E}"/>
              </a:ext>
            </a:extLst>
          </p:cNvPr>
          <p:cNvSpPr/>
          <p:nvPr/>
        </p:nvSpPr>
        <p:spPr>
          <a:xfrm>
            <a:off x="3208572" y="2770463"/>
            <a:ext cx="573977" cy="2840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77">
              <a:defRPr/>
            </a:pPr>
            <a:endParaRPr lang="en-US">
              <a:solidFill>
                <a:srgbClr val="FFFFFF"/>
              </a:solidFill>
              <a:latin typeface="Arial"/>
            </a:endParaRPr>
          </a:p>
        </p:txBody>
      </p:sp>
      <p:sp>
        <p:nvSpPr>
          <p:cNvPr id="47" name="TextBox 46">
            <a:extLst>
              <a:ext uri="{FF2B5EF4-FFF2-40B4-BE49-F238E27FC236}">
                <a16:creationId xmlns:a16="http://schemas.microsoft.com/office/drawing/2014/main" id="{94D6DA43-281B-B44A-ABBD-2793D340FA4F}"/>
              </a:ext>
            </a:extLst>
          </p:cNvPr>
          <p:cNvSpPr txBox="1"/>
          <p:nvPr/>
        </p:nvSpPr>
        <p:spPr>
          <a:xfrm>
            <a:off x="2024436" y="2558446"/>
            <a:ext cx="534121" cy="297454"/>
          </a:xfrm>
          <a:prstGeom prst="rect">
            <a:avLst/>
          </a:prstGeom>
          <a:noFill/>
        </p:spPr>
        <p:txBody>
          <a:bodyPr wrap="none" rtlCol="0">
            <a:spAutoFit/>
          </a:bodyPr>
          <a:lstStyle/>
          <a:p>
            <a:pPr defTabSz="914377">
              <a:defRPr/>
            </a:pPr>
            <a:r>
              <a:rPr lang="en-US" sz="1333" dirty="0"/>
              <a:t>acks</a:t>
            </a:r>
          </a:p>
        </p:txBody>
      </p:sp>
      <p:cxnSp>
        <p:nvCxnSpPr>
          <p:cNvPr id="53" name="Curved Connector 52">
            <a:extLst>
              <a:ext uri="{FF2B5EF4-FFF2-40B4-BE49-F238E27FC236}">
                <a16:creationId xmlns:a16="http://schemas.microsoft.com/office/drawing/2014/main" id="{F0868D55-B66D-2649-B03F-4AAE7F7A13EF}"/>
              </a:ext>
            </a:extLst>
          </p:cNvPr>
          <p:cNvCxnSpPr>
            <a:cxnSpLocks/>
            <a:stCxn id="9" idx="0"/>
          </p:cNvCxnSpPr>
          <p:nvPr/>
        </p:nvCxnSpPr>
        <p:spPr>
          <a:xfrm rot="5400000" flipH="1" flipV="1">
            <a:off x="2430391" y="2791932"/>
            <a:ext cx="592477" cy="47880"/>
          </a:xfrm>
          <a:prstGeom prst="curvedConnector3">
            <a:avLst>
              <a:gd name="adj1" fmla="val 50000"/>
            </a:avLst>
          </a:prstGeom>
          <a:ln w="12700">
            <a:solidFill>
              <a:srgbClr val="7030A0"/>
            </a:solidFill>
            <a:prstDash val="dashDot"/>
            <a:tailEnd type="triangle"/>
          </a:ln>
          <a:effectLst/>
        </p:spPr>
        <p:style>
          <a:lnRef idx="2">
            <a:schemeClr val="accent1"/>
          </a:lnRef>
          <a:fillRef idx="0">
            <a:schemeClr val="accent1"/>
          </a:fillRef>
          <a:effectRef idx="1">
            <a:schemeClr val="accent1"/>
          </a:effectRef>
          <a:fontRef idx="minor">
            <a:schemeClr val="tx1"/>
          </a:fontRef>
        </p:style>
      </p:cxnSp>
      <p:sp>
        <p:nvSpPr>
          <p:cNvPr id="66" name="Left Brace 65">
            <a:extLst>
              <a:ext uri="{FF2B5EF4-FFF2-40B4-BE49-F238E27FC236}">
                <a16:creationId xmlns:a16="http://schemas.microsoft.com/office/drawing/2014/main" id="{5723F0DC-D44C-6749-ADCA-B73E5987FD4D}"/>
              </a:ext>
            </a:extLst>
          </p:cNvPr>
          <p:cNvSpPr/>
          <p:nvPr/>
        </p:nvSpPr>
        <p:spPr>
          <a:xfrm>
            <a:off x="305699" y="3293830"/>
            <a:ext cx="252895" cy="894473"/>
          </a:xfrm>
          <a:prstGeom prst="leftBrace">
            <a:avLst/>
          </a:prstGeom>
          <a:ln>
            <a:solidFill>
              <a:srgbClr val="7030A0"/>
            </a:solidFill>
          </a:ln>
          <a:effectLst/>
        </p:spPr>
        <p:style>
          <a:lnRef idx="2">
            <a:schemeClr val="accent1"/>
          </a:lnRef>
          <a:fillRef idx="0">
            <a:schemeClr val="accent1"/>
          </a:fillRef>
          <a:effectRef idx="1">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77">
              <a:defRPr/>
            </a:pPr>
            <a:endParaRPr lang="en-US">
              <a:solidFill>
                <a:srgbClr val="6D7777"/>
              </a:solidFill>
              <a:latin typeface="Arial"/>
            </a:endParaRPr>
          </a:p>
        </p:txBody>
      </p:sp>
      <p:sp>
        <p:nvSpPr>
          <p:cNvPr id="67" name="TextBox 66">
            <a:extLst>
              <a:ext uri="{FF2B5EF4-FFF2-40B4-BE49-F238E27FC236}">
                <a16:creationId xmlns:a16="http://schemas.microsoft.com/office/drawing/2014/main" id="{6F46BB51-E4F7-794F-A6AB-AD841205990E}"/>
              </a:ext>
            </a:extLst>
          </p:cNvPr>
          <p:cNvSpPr txBox="1"/>
          <p:nvPr/>
        </p:nvSpPr>
        <p:spPr>
          <a:xfrm rot="16200000">
            <a:off x="-196551" y="3351163"/>
            <a:ext cx="671979" cy="369332"/>
          </a:xfrm>
          <a:prstGeom prst="rect">
            <a:avLst/>
          </a:prstGeom>
          <a:noFill/>
        </p:spPr>
        <p:txBody>
          <a:bodyPr wrap="none" rtlCol="0">
            <a:spAutoFit/>
          </a:bodyPr>
          <a:lstStyle/>
          <a:p>
            <a:pPr defTabSz="914377">
              <a:defRPr/>
            </a:pPr>
            <a:r>
              <a:rPr lang="en-US" dirty="0">
                <a:solidFill>
                  <a:srgbClr val="7030A0"/>
                </a:solidFill>
              </a:rPr>
              <a:t>topic</a:t>
            </a:r>
          </a:p>
        </p:txBody>
      </p:sp>
      <p:sp>
        <p:nvSpPr>
          <p:cNvPr id="57" name="Rectangle 56">
            <a:extLst>
              <a:ext uri="{FF2B5EF4-FFF2-40B4-BE49-F238E27FC236}">
                <a16:creationId xmlns:a16="http://schemas.microsoft.com/office/drawing/2014/main" id="{41DF75F8-6ED8-CD4A-846D-16FBFC55CEFC}"/>
              </a:ext>
            </a:extLst>
          </p:cNvPr>
          <p:cNvSpPr/>
          <p:nvPr/>
        </p:nvSpPr>
        <p:spPr>
          <a:xfrm>
            <a:off x="3321427" y="5884003"/>
            <a:ext cx="1321819" cy="313987"/>
          </a:xfrm>
          <a:prstGeom prst="rect">
            <a:avLst/>
          </a:prstGeom>
          <a:solidFill>
            <a:schemeClr val="bg1">
              <a:lumMod val="95000"/>
              <a:alpha val="79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t"/>
          <a:lstStyle/>
          <a:p>
            <a:pPr eaLnBrk="0" fontAlgn="base" hangingPunct="0">
              <a:spcBef>
                <a:spcPct val="0"/>
              </a:spcBef>
              <a:spcAft>
                <a:spcPct val="0"/>
              </a:spcAft>
            </a:pPr>
            <a:r>
              <a:rPr lang="en-US" sz="1200">
                <a:solidFill>
                  <a:srgbClr val="5596E6">
                    <a:lumMod val="75000"/>
                  </a:srgbClr>
                </a:solidFill>
                <a:latin typeface="Arial"/>
              </a:rPr>
              <a:t>Event Producer</a:t>
            </a:r>
          </a:p>
        </p:txBody>
      </p:sp>
      <p:grpSp>
        <p:nvGrpSpPr>
          <p:cNvPr id="58" name="Group 57">
            <a:extLst>
              <a:ext uri="{FF2B5EF4-FFF2-40B4-BE49-F238E27FC236}">
                <a16:creationId xmlns:a16="http://schemas.microsoft.com/office/drawing/2014/main" id="{4F8A0D42-BF10-AB44-8379-80757E80BDAB}"/>
              </a:ext>
            </a:extLst>
          </p:cNvPr>
          <p:cNvGrpSpPr/>
          <p:nvPr/>
        </p:nvGrpSpPr>
        <p:grpSpPr>
          <a:xfrm>
            <a:off x="2245239" y="3392882"/>
            <a:ext cx="546997" cy="308301"/>
            <a:chOff x="3106671" y="1627717"/>
            <a:chExt cx="550574" cy="411476"/>
          </a:xfrm>
        </p:grpSpPr>
        <p:sp>
          <p:nvSpPr>
            <p:cNvPr id="65" name="Rounded Rectangle 64">
              <a:extLst>
                <a:ext uri="{FF2B5EF4-FFF2-40B4-BE49-F238E27FC236}">
                  <a16:creationId xmlns:a16="http://schemas.microsoft.com/office/drawing/2014/main" id="{47FB8A46-6B44-B941-BD3E-7361A060ED35}"/>
                </a:ext>
              </a:extLst>
            </p:cNvPr>
            <p:cNvSpPr/>
            <p:nvPr/>
          </p:nvSpPr>
          <p:spPr bwMode="auto">
            <a:xfrm>
              <a:off x="3106671" y="1627717"/>
              <a:ext cx="138128" cy="411476"/>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7030A0"/>
                  </a:solidFill>
                </a:rPr>
                <a:t>0</a:t>
              </a:r>
              <a:endParaRPr lang="en-US" sz="500">
                <a:solidFill>
                  <a:srgbClr val="7030A0"/>
                </a:solidFill>
              </a:endParaRPr>
            </a:p>
          </p:txBody>
        </p:sp>
        <p:sp>
          <p:nvSpPr>
            <p:cNvPr id="71" name="Rounded Rectangle 70">
              <a:extLst>
                <a:ext uri="{FF2B5EF4-FFF2-40B4-BE49-F238E27FC236}">
                  <a16:creationId xmlns:a16="http://schemas.microsoft.com/office/drawing/2014/main" id="{B3C1638B-09C9-8848-AC9D-8243247FB1D2}"/>
                </a:ext>
              </a:extLst>
            </p:cNvPr>
            <p:cNvSpPr/>
            <p:nvPr/>
          </p:nvSpPr>
          <p:spPr bwMode="auto">
            <a:xfrm>
              <a:off x="3243829" y="1627717"/>
              <a:ext cx="138128" cy="411476"/>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7030A0"/>
                  </a:solidFill>
                </a:rPr>
                <a:t>1</a:t>
              </a:r>
              <a:endParaRPr lang="en-US" sz="500">
                <a:solidFill>
                  <a:srgbClr val="7030A0"/>
                </a:solidFill>
              </a:endParaRPr>
            </a:p>
          </p:txBody>
        </p:sp>
        <p:sp>
          <p:nvSpPr>
            <p:cNvPr id="72" name="Rounded Rectangle 71">
              <a:extLst>
                <a:ext uri="{FF2B5EF4-FFF2-40B4-BE49-F238E27FC236}">
                  <a16:creationId xmlns:a16="http://schemas.microsoft.com/office/drawing/2014/main" id="{BF301093-309F-9B46-8D5B-ED6EB7EE1DED}"/>
                </a:ext>
              </a:extLst>
            </p:cNvPr>
            <p:cNvSpPr/>
            <p:nvPr/>
          </p:nvSpPr>
          <p:spPr bwMode="auto">
            <a:xfrm>
              <a:off x="3381958" y="1627717"/>
              <a:ext cx="138128" cy="411476"/>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dirty="0">
                  <a:solidFill>
                    <a:srgbClr val="7030A0"/>
                  </a:solidFill>
                </a:rPr>
                <a:t>2</a:t>
              </a:r>
              <a:endParaRPr lang="en-US" sz="500" dirty="0">
                <a:solidFill>
                  <a:srgbClr val="7030A0"/>
                </a:solidFill>
              </a:endParaRPr>
            </a:p>
          </p:txBody>
        </p:sp>
        <p:sp>
          <p:nvSpPr>
            <p:cNvPr id="73" name="Rounded Rectangle 72">
              <a:extLst>
                <a:ext uri="{FF2B5EF4-FFF2-40B4-BE49-F238E27FC236}">
                  <a16:creationId xmlns:a16="http://schemas.microsoft.com/office/drawing/2014/main" id="{BDB309F8-B446-B14A-B1FF-D0FF81DAE5BE}"/>
                </a:ext>
              </a:extLst>
            </p:cNvPr>
            <p:cNvSpPr/>
            <p:nvPr/>
          </p:nvSpPr>
          <p:spPr bwMode="auto">
            <a:xfrm>
              <a:off x="3519117" y="1627717"/>
              <a:ext cx="138128" cy="411476"/>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7030A0"/>
                  </a:solidFill>
                </a:rPr>
                <a:t>3</a:t>
              </a:r>
              <a:endParaRPr lang="en-US" sz="500">
                <a:solidFill>
                  <a:srgbClr val="7030A0"/>
                </a:solidFill>
              </a:endParaRPr>
            </a:p>
          </p:txBody>
        </p:sp>
      </p:grpSp>
      <p:cxnSp>
        <p:nvCxnSpPr>
          <p:cNvPr id="74" name="Elbow Connector 73">
            <a:extLst>
              <a:ext uri="{FF2B5EF4-FFF2-40B4-BE49-F238E27FC236}">
                <a16:creationId xmlns:a16="http://schemas.microsoft.com/office/drawing/2014/main" id="{1E52C999-9CDF-C844-9E25-E7001347A0F7}"/>
              </a:ext>
            </a:extLst>
          </p:cNvPr>
          <p:cNvCxnSpPr>
            <a:cxnSpLocks/>
            <a:stCxn id="57" idx="0"/>
            <a:endCxn id="72" idx="2"/>
          </p:cNvCxnSpPr>
          <p:nvPr/>
        </p:nvCxnSpPr>
        <p:spPr>
          <a:xfrm rot="16200000" flipV="1">
            <a:off x="2193437" y="4095102"/>
            <a:ext cx="2182820" cy="1394983"/>
          </a:xfrm>
          <a:prstGeom prst="bentConnector3">
            <a:avLst>
              <a:gd name="adj1" fmla="val 77927"/>
            </a:avLst>
          </a:prstGeom>
          <a:ln w="12700">
            <a:solidFill>
              <a:srgbClr val="7030A0"/>
            </a:solidFill>
            <a:prstDash val="dash"/>
            <a:tailEnd type="triangle"/>
          </a:ln>
          <a:effectLst/>
        </p:spPr>
        <p:style>
          <a:lnRef idx="2">
            <a:schemeClr val="accent1"/>
          </a:lnRef>
          <a:fillRef idx="0">
            <a:schemeClr val="accent1"/>
          </a:fillRef>
          <a:effectRef idx="1">
            <a:schemeClr val="accent1"/>
          </a:effectRef>
          <a:fontRef idx="minor">
            <a:schemeClr val="tx1"/>
          </a:fontRef>
        </p:style>
      </p:cxnSp>
      <p:grpSp>
        <p:nvGrpSpPr>
          <p:cNvPr id="75" name="Group 74">
            <a:extLst>
              <a:ext uri="{FF2B5EF4-FFF2-40B4-BE49-F238E27FC236}">
                <a16:creationId xmlns:a16="http://schemas.microsoft.com/office/drawing/2014/main" id="{2DFD2F9F-6D93-A14C-9DF0-D4D6DD407B54}"/>
              </a:ext>
            </a:extLst>
          </p:cNvPr>
          <p:cNvGrpSpPr/>
          <p:nvPr/>
        </p:nvGrpSpPr>
        <p:grpSpPr>
          <a:xfrm>
            <a:off x="4959691" y="3395119"/>
            <a:ext cx="546997" cy="308301"/>
            <a:chOff x="3106671" y="1627717"/>
            <a:chExt cx="550574" cy="411476"/>
          </a:xfrm>
        </p:grpSpPr>
        <p:sp>
          <p:nvSpPr>
            <p:cNvPr id="76" name="Rounded Rectangle 75">
              <a:extLst>
                <a:ext uri="{FF2B5EF4-FFF2-40B4-BE49-F238E27FC236}">
                  <a16:creationId xmlns:a16="http://schemas.microsoft.com/office/drawing/2014/main" id="{3004F372-72D0-6940-B859-A24D5A863223}"/>
                </a:ext>
              </a:extLst>
            </p:cNvPr>
            <p:cNvSpPr/>
            <p:nvPr/>
          </p:nvSpPr>
          <p:spPr bwMode="auto">
            <a:xfrm>
              <a:off x="3106671" y="1627717"/>
              <a:ext cx="138128" cy="411476"/>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7030A0"/>
                  </a:solidFill>
                </a:rPr>
                <a:t>0</a:t>
              </a:r>
              <a:endParaRPr lang="en-US" sz="500">
                <a:solidFill>
                  <a:srgbClr val="7030A0"/>
                </a:solidFill>
              </a:endParaRPr>
            </a:p>
          </p:txBody>
        </p:sp>
        <p:sp>
          <p:nvSpPr>
            <p:cNvPr id="77" name="Rounded Rectangle 76">
              <a:extLst>
                <a:ext uri="{FF2B5EF4-FFF2-40B4-BE49-F238E27FC236}">
                  <a16:creationId xmlns:a16="http://schemas.microsoft.com/office/drawing/2014/main" id="{7266301E-B584-BC4C-ACE4-0F799A3BCC78}"/>
                </a:ext>
              </a:extLst>
            </p:cNvPr>
            <p:cNvSpPr/>
            <p:nvPr/>
          </p:nvSpPr>
          <p:spPr bwMode="auto">
            <a:xfrm>
              <a:off x="3243829" y="1627717"/>
              <a:ext cx="138128" cy="411476"/>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7030A0"/>
                  </a:solidFill>
                </a:rPr>
                <a:t>1</a:t>
              </a:r>
              <a:endParaRPr lang="en-US" sz="500">
                <a:solidFill>
                  <a:srgbClr val="7030A0"/>
                </a:solidFill>
              </a:endParaRPr>
            </a:p>
          </p:txBody>
        </p:sp>
        <p:sp>
          <p:nvSpPr>
            <p:cNvPr id="78" name="Rounded Rectangle 77">
              <a:extLst>
                <a:ext uri="{FF2B5EF4-FFF2-40B4-BE49-F238E27FC236}">
                  <a16:creationId xmlns:a16="http://schemas.microsoft.com/office/drawing/2014/main" id="{F26A798C-36CA-8A45-8F21-E87CDBA64B1F}"/>
                </a:ext>
              </a:extLst>
            </p:cNvPr>
            <p:cNvSpPr/>
            <p:nvPr/>
          </p:nvSpPr>
          <p:spPr bwMode="auto">
            <a:xfrm>
              <a:off x="3381958" y="1627717"/>
              <a:ext cx="138128" cy="411476"/>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dirty="0">
                  <a:solidFill>
                    <a:srgbClr val="7030A0"/>
                  </a:solidFill>
                </a:rPr>
                <a:t>2</a:t>
              </a:r>
              <a:endParaRPr lang="en-US" sz="500" dirty="0">
                <a:solidFill>
                  <a:srgbClr val="7030A0"/>
                </a:solidFill>
              </a:endParaRPr>
            </a:p>
          </p:txBody>
        </p:sp>
        <p:sp>
          <p:nvSpPr>
            <p:cNvPr id="79" name="Rounded Rectangle 78">
              <a:extLst>
                <a:ext uri="{FF2B5EF4-FFF2-40B4-BE49-F238E27FC236}">
                  <a16:creationId xmlns:a16="http://schemas.microsoft.com/office/drawing/2014/main" id="{99AE2B9D-B9EB-F546-B010-07178697D473}"/>
                </a:ext>
              </a:extLst>
            </p:cNvPr>
            <p:cNvSpPr/>
            <p:nvPr/>
          </p:nvSpPr>
          <p:spPr bwMode="auto">
            <a:xfrm>
              <a:off x="3519117" y="1627717"/>
              <a:ext cx="138128" cy="411476"/>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7030A0"/>
                  </a:solidFill>
                </a:rPr>
                <a:t>3</a:t>
              </a:r>
              <a:endParaRPr lang="en-US" sz="500">
                <a:solidFill>
                  <a:srgbClr val="7030A0"/>
                </a:solidFill>
              </a:endParaRPr>
            </a:p>
          </p:txBody>
        </p:sp>
      </p:grpSp>
      <p:grpSp>
        <p:nvGrpSpPr>
          <p:cNvPr id="80" name="Group 79">
            <a:extLst>
              <a:ext uri="{FF2B5EF4-FFF2-40B4-BE49-F238E27FC236}">
                <a16:creationId xmlns:a16="http://schemas.microsoft.com/office/drawing/2014/main" id="{A64C5D80-E465-2B44-835F-DC61A28DE446}"/>
              </a:ext>
            </a:extLst>
          </p:cNvPr>
          <p:cNvGrpSpPr/>
          <p:nvPr/>
        </p:nvGrpSpPr>
        <p:grpSpPr>
          <a:xfrm>
            <a:off x="8083122" y="3402742"/>
            <a:ext cx="546997" cy="308301"/>
            <a:chOff x="3106671" y="1627717"/>
            <a:chExt cx="550574" cy="411476"/>
          </a:xfrm>
        </p:grpSpPr>
        <p:sp>
          <p:nvSpPr>
            <p:cNvPr id="81" name="Rounded Rectangle 80">
              <a:extLst>
                <a:ext uri="{FF2B5EF4-FFF2-40B4-BE49-F238E27FC236}">
                  <a16:creationId xmlns:a16="http://schemas.microsoft.com/office/drawing/2014/main" id="{416D2F55-6952-C941-86D3-C3BEE8CC75B7}"/>
                </a:ext>
              </a:extLst>
            </p:cNvPr>
            <p:cNvSpPr/>
            <p:nvPr/>
          </p:nvSpPr>
          <p:spPr bwMode="auto">
            <a:xfrm>
              <a:off x="3106671" y="1627717"/>
              <a:ext cx="138128" cy="411476"/>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7030A0"/>
                  </a:solidFill>
                </a:rPr>
                <a:t>0</a:t>
              </a:r>
              <a:endParaRPr lang="en-US" sz="500">
                <a:solidFill>
                  <a:srgbClr val="7030A0"/>
                </a:solidFill>
              </a:endParaRPr>
            </a:p>
          </p:txBody>
        </p:sp>
        <p:sp>
          <p:nvSpPr>
            <p:cNvPr id="82" name="Rounded Rectangle 81">
              <a:extLst>
                <a:ext uri="{FF2B5EF4-FFF2-40B4-BE49-F238E27FC236}">
                  <a16:creationId xmlns:a16="http://schemas.microsoft.com/office/drawing/2014/main" id="{477DC671-AB0C-FE4C-A248-A6139E9A1666}"/>
                </a:ext>
              </a:extLst>
            </p:cNvPr>
            <p:cNvSpPr/>
            <p:nvPr/>
          </p:nvSpPr>
          <p:spPr bwMode="auto">
            <a:xfrm>
              <a:off x="3243829" y="1627717"/>
              <a:ext cx="138128" cy="411476"/>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7030A0"/>
                  </a:solidFill>
                </a:rPr>
                <a:t>1</a:t>
              </a:r>
              <a:endParaRPr lang="en-US" sz="500">
                <a:solidFill>
                  <a:srgbClr val="7030A0"/>
                </a:solidFill>
              </a:endParaRPr>
            </a:p>
          </p:txBody>
        </p:sp>
        <p:sp>
          <p:nvSpPr>
            <p:cNvPr id="83" name="Rounded Rectangle 82">
              <a:extLst>
                <a:ext uri="{FF2B5EF4-FFF2-40B4-BE49-F238E27FC236}">
                  <a16:creationId xmlns:a16="http://schemas.microsoft.com/office/drawing/2014/main" id="{81398962-C88C-7A48-824E-286336ABBACB}"/>
                </a:ext>
              </a:extLst>
            </p:cNvPr>
            <p:cNvSpPr/>
            <p:nvPr/>
          </p:nvSpPr>
          <p:spPr bwMode="auto">
            <a:xfrm>
              <a:off x="3381958" y="1627717"/>
              <a:ext cx="138128" cy="411476"/>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dirty="0">
                  <a:solidFill>
                    <a:srgbClr val="7030A0"/>
                  </a:solidFill>
                </a:rPr>
                <a:t>2</a:t>
              </a:r>
              <a:endParaRPr lang="en-US" sz="500" dirty="0">
                <a:solidFill>
                  <a:srgbClr val="7030A0"/>
                </a:solidFill>
              </a:endParaRPr>
            </a:p>
          </p:txBody>
        </p:sp>
        <p:sp>
          <p:nvSpPr>
            <p:cNvPr id="84" name="Rounded Rectangle 83">
              <a:extLst>
                <a:ext uri="{FF2B5EF4-FFF2-40B4-BE49-F238E27FC236}">
                  <a16:creationId xmlns:a16="http://schemas.microsoft.com/office/drawing/2014/main" id="{8D52AFB0-3DA1-1E46-9A70-4DFBC1F3C3B1}"/>
                </a:ext>
              </a:extLst>
            </p:cNvPr>
            <p:cNvSpPr/>
            <p:nvPr/>
          </p:nvSpPr>
          <p:spPr bwMode="auto">
            <a:xfrm>
              <a:off x="3519117" y="1627717"/>
              <a:ext cx="138128" cy="411476"/>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7030A0"/>
                  </a:solidFill>
                </a:rPr>
                <a:t>3</a:t>
              </a:r>
              <a:endParaRPr lang="en-US" sz="500">
                <a:solidFill>
                  <a:srgbClr val="7030A0"/>
                </a:solidFill>
              </a:endParaRPr>
            </a:p>
          </p:txBody>
        </p:sp>
      </p:grpSp>
      <p:sp>
        <p:nvSpPr>
          <p:cNvPr id="85" name="TextBox 84">
            <a:extLst>
              <a:ext uri="{FF2B5EF4-FFF2-40B4-BE49-F238E27FC236}">
                <a16:creationId xmlns:a16="http://schemas.microsoft.com/office/drawing/2014/main" id="{D6E72D7E-2BF2-FB48-8EE6-4DD948474BF1}"/>
              </a:ext>
            </a:extLst>
          </p:cNvPr>
          <p:cNvSpPr txBox="1"/>
          <p:nvPr/>
        </p:nvSpPr>
        <p:spPr>
          <a:xfrm>
            <a:off x="3109999" y="2595043"/>
            <a:ext cx="800219" cy="297454"/>
          </a:xfrm>
          <a:prstGeom prst="rect">
            <a:avLst/>
          </a:prstGeom>
          <a:noFill/>
        </p:spPr>
        <p:txBody>
          <a:bodyPr wrap="none" rtlCol="0">
            <a:spAutoFit/>
          </a:bodyPr>
          <a:lstStyle/>
          <a:p>
            <a:r>
              <a:rPr lang="en-US" sz="1333" dirty="0"/>
              <a:t>produce</a:t>
            </a:r>
            <a:endParaRPr sz="1333" dirty="0"/>
          </a:p>
        </p:txBody>
      </p:sp>
      <p:sp>
        <p:nvSpPr>
          <p:cNvPr id="87" name="TextBox 86">
            <a:extLst>
              <a:ext uri="{FF2B5EF4-FFF2-40B4-BE49-F238E27FC236}">
                <a16:creationId xmlns:a16="http://schemas.microsoft.com/office/drawing/2014/main" id="{02E941E2-4AF0-414F-8FE7-A18E2A24C8F3}"/>
              </a:ext>
            </a:extLst>
          </p:cNvPr>
          <p:cNvSpPr txBox="1"/>
          <p:nvPr/>
        </p:nvSpPr>
        <p:spPr>
          <a:xfrm>
            <a:off x="3990265" y="5241722"/>
            <a:ext cx="1237968" cy="502573"/>
          </a:xfrm>
          <a:prstGeom prst="rect">
            <a:avLst/>
          </a:prstGeom>
          <a:noFill/>
        </p:spPr>
        <p:txBody>
          <a:bodyPr wrap="none" rtlCol="0">
            <a:spAutoFit/>
          </a:bodyPr>
          <a:lstStyle/>
          <a:p>
            <a:r>
              <a:rPr lang="en-US" sz="1333" dirty="0"/>
              <a:t>Poll</a:t>
            </a:r>
          </a:p>
          <a:p>
            <a:r>
              <a:rPr lang="en-US" sz="1333" dirty="0"/>
              <a:t>Commit offset</a:t>
            </a:r>
            <a:endParaRPr sz="1333" dirty="0"/>
          </a:p>
        </p:txBody>
      </p:sp>
      <p:sp>
        <p:nvSpPr>
          <p:cNvPr id="88" name="TextBox 87">
            <a:extLst>
              <a:ext uri="{FF2B5EF4-FFF2-40B4-BE49-F238E27FC236}">
                <a16:creationId xmlns:a16="http://schemas.microsoft.com/office/drawing/2014/main" id="{CCEFB535-51E2-BA4B-9B91-3FC295AF0256}"/>
              </a:ext>
            </a:extLst>
          </p:cNvPr>
          <p:cNvSpPr txBox="1"/>
          <p:nvPr/>
        </p:nvSpPr>
        <p:spPr>
          <a:xfrm>
            <a:off x="4639161" y="5839050"/>
            <a:ext cx="4527843" cy="369332"/>
          </a:xfrm>
          <a:prstGeom prst="rect">
            <a:avLst/>
          </a:prstGeom>
          <a:noFill/>
        </p:spPr>
        <p:txBody>
          <a:bodyPr wrap="none" rtlCol="0">
            <a:spAutoFit/>
          </a:bodyPr>
          <a:lstStyle/>
          <a:p>
            <a:r>
              <a:rPr lang="en-US" dirty="0"/>
              <a:t>Always read from the last committed offset</a:t>
            </a:r>
            <a:endParaRPr dirty="0"/>
          </a:p>
        </p:txBody>
      </p:sp>
      <p:pic>
        <p:nvPicPr>
          <p:cNvPr id="41" name="Picture 40">
            <a:extLst>
              <a:ext uri="{FF2B5EF4-FFF2-40B4-BE49-F238E27FC236}">
                <a16:creationId xmlns:a16="http://schemas.microsoft.com/office/drawing/2014/main" id="{AEBDF7B1-18E2-C240-88BD-17B8CDD77865}"/>
              </a:ext>
            </a:extLst>
          </p:cNvPr>
          <p:cNvPicPr>
            <a:picLocks noChangeAspect="1"/>
          </p:cNvPicPr>
          <p:nvPr/>
        </p:nvPicPr>
        <p:blipFill>
          <a:blip r:embed="rId5"/>
          <a:stretch>
            <a:fillRect/>
          </a:stretch>
        </p:blipFill>
        <p:spPr>
          <a:xfrm>
            <a:off x="3846210" y="2250131"/>
            <a:ext cx="410500" cy="410500"/>
          </a:xfrm>
          <a:prstGeom prst="rect">
            <a:avLst/>
          </a:prstGeom>
        </p:spPr>
      </p:pic>
      <p:cxnSp>
        <p:nvCxnSpPr>
          <p:cNvPr id="43" name="Curved Connector 42">
            <a:extLst>
              <a:ext uri="{FF2B5EF4-FFF2-40B4-BE49-F238E27FC236}">
                <a16:creationId xmlns:a16="http://schemas.microsoft.com/office/drawing/2014/main" id="{8AD770BE-873D-5245-B745-EB71554C9503}"/>
              </a:ext>
            </a:extLst>
          </p:cNvPr>
          <p:cNvCxnSpPr>
            <a:cxnSpLocks/>
            <a:stCxn id="41" idx="2"/>
          </p:cNvCxnSpPr>
          <p:nvPr/>
        </p:nvCxnSpPr>
        <p:spPr>
          <a:xfrm rot="5400000">
            <a:off x="3246957" y="2364556"/>
            <a:ext cx="508431" cy="1100579"/>
          </a:xfrm>
          <a:prstGeom prst="curvedConnector2">
            <a:avLst/>
          </a:prstGeom>
          <a:ln w="127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45" name="Cross 44">
            <a:extLst>
              <a:ext uri="{FF2B5EF4-FFF2-40B4-BE49-F238E27FC236}">
                <a16:creationId xmlns:a16="http://schemas.microsoft.com/office/drawing/2014/main" id="{0CBC859C-3569-1245-92A2-53B774980884}"/>
              </a:ext>
            </a:extLst>
          </p:cNvPr>
          <p:cNvSpPr/>
          <p:nvPr/>
        </p:nvSpPr>
        <p:spPr>
          <a:xfrm rot="2839137" flipV="1">
            <a:off x="2779667" y="2975170"/>
            <a:ext cx="342431" cy="342431"/>
          </a:xfrm>
          <a:prstGeom prst="plus">
            <a:avLst>
              <a:gd name="adj" fmla="val 45000"/>
            </a:avLst>
          </a:prstGeom>
          <a:solidFill>
            <a:srgbClr val="D5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77">
              <a:defRPr/>
            </a:pPr>
            <a:endParaRPr lang="en-US">
              <a:solidFill>
                <a:srgbClr val="FFFFFF"/>
              </a:solidFill>
              <a:latin typeface="Arial"/>
            </a:endParaRPr>
          </a:p>
        </p:txBody>
      </p:sp>
      <p:sp>
        <p:nvSpPr>
          <p:cNvPr id="46" name="TextBox 45">
            <a:extLst>
              <a:ext uri="{FF2B5EF4-FFF2-40B4-BE49-F238E27FC236}">
                <a16:creationId xmlns:a16="http://schemas.microsoft.com/office/drawing/2014/main" id="{34FC41B1-77BD-6A4C-BB5F-A7D4C3ACC63F}"/>
              </a:ext>
            </a:extLst>
          </p:cNvPr>
          <p:cNvSpPr txBox="1"/>
          <p:nvPr/>
        </p:nvSpPr>
        <p:spPr>
          <a:xfrm>
            <a:off x="3867889" y="2732404"/>
            <a:ext cx="3570208" cy="369332"/>
          </a:xfrm>
          <a:prstGeom prst="rect">
            <a:avLst/>
          </a:prstGeom>
          <a:noFill/>
        </p:spPr>
        <p:txBody>
          <a:bodyPr wrap="none" rtlCol="0">
            <a:spAutoFit/>
          </a:bodyPr>
          <a:lstStyle/>
          <a:p>
            <a:r>
              <a:rPr lang="en-US" dirty="0"/>
              <a:t>Duplicate messages are dropped</a:t>
            </a:r>
            <a:endParaRPr dirty="0"/>
          </a:p>
        </p:txBody>
      </p:sp>
    </p:spTree>
    <p:extLst>
      <p:ext uri="{BB962C8B-B14F-4D97-AF65-F5344CB8AC3E}">
        <p14:creationId xmlns:p14="http://schemas.microsoft.com/office/powerpoint/2010/main" val="32747696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1FF596-DD2F-9D4A-9353-14FD3654C706}"/>
              </a:ext>
            </a:extLst>
          </p:cNvPr>
          <p:cNvSpPr>
            <a:spLocks noGrp="1"/>
          </p:cNvSpPr>
          <p:nvPr>
            <p:ph type="title"/>
          </p:nvPr>
        </p:nvSpPr>
        <p:spPr/>
        <p:txBody>
          <a:bodyPr/>
          <a:lstStyle/>
          <a:p>
            <a:r>
              <a:rPr lang="en-US"/>
              <a:t>Exactly once</a:t>
            </a:r>
          </a:p>
        </p:txBody>
      </p:sp>
      <p:sp>
        <p:nvSpPr>
          <p:cNvPr id="4" name="Slide Number Placeholder 3">
            <a:extLst>
              <a:ext uri="{FF2B5EF4-FFF2-40B4-BE49-F238E27FC236}">
                <a16:creationId xmlns:a16="http://schemas.microsoft.com/office/drawing/2014/main" id="{47A2324A-5546-E640-9D17-930C3A0A747E}"/>
              </a:ext>
            </a:extLst>
          </p:cNvPr>
          <p:cNvSpPr>
            <a:spLocks noGrp="1"/>
          </p:cNvSpPr>
          <p:nvPr>
            <p:ph type="sldNum" sz="quarter" idx="12"/>
          </p:nvPr>
        </p:nvSpPr>
        <p:spPr/>
        <p:txBody>
          <a:bodyPr/>
          <a:lstStyle/>
          <a:p>
            <a:fld id="{E9549862-13E2-C34D-815E-8545BD36FC59}" type="slidenum">
              <a:rPr lang="en-US" smtClean="0">
                <a:solidFill>
                  <a:srgbClr val="6D7777"/>
                </a:solidFill>
              </a:rPr>
              <a:pPr/>
              <a:t>34</a:t>
            </a:fld>
            <a:endParaRPr lang="en-US">
              <a:solidFill>
                <a:srgbClr val="6D7777"/>
              </a:solidFill>
            </a:endParaRPr>
          </a:p>
        </p:txBody>
      </p:sp>
      <p:pic>
        <p:nvPicPr>
          <p:cNvPr id="6" name="Picture 5">
            <a:extLst>
              <a:ext uri="{FF2B5EF4-FFF2-40B4-BE49-F238E27FC236}">
                <a16:creationId xmlns:a16="http://schemas.microsoft.com/office/drawing/2014/main" id="{C489061B-CD8C-E64C-B522-00ED8E74E7A5}"/>
              </a:ext>
            </a:extLst>
          </p:cNvPr>
          <p:cNvPicPr>
            <a:picLocks noChangeAspect="1"/>
          </p:cNvPicPr>
          <p:nvPr/>
        </p:nvPicPr>
        <p:blipFill>
          <a:blip r:embed="rId3">
            <a:biLevel thresh="75000"/>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tretch>
            <a:fillRect/>
          </a:stretch>
        </p:blipFill>
        <p:spPr>
          <a:xfrm>
            <a:off x="10154598" y="5534834"/>
            <a:ext cx="959343" cy="504270"/>
          </a:xfrm>
          <a:prstGeom prst="rect">
            <a:avLst/>
          </a:prstGeom>
        </p:spPr>
      </p:pic>
      <p:sp>
        <p:nvSpPr>
          <p:cNvPr id="7" name="Rectangle 6">
            <a:extLst>
              <a:ext uri="{FF2B5EF4-FFF2-40B4-BE49-F238E27FC236}">
                <a16:creationId xmlns:a16="http://schemas.microsoft.com/office/drawing/2014/main" id="{FF093D17-C6F9-D24C-AB04-8EADCF68B5FB}"/>
              </a:ext>
            </a:extLst>
          </p:cNvPr>
          <p:cNvSpPr/>
          <p:nvPr/>
        </p:nvSpPr>
        <p:spPr>
          <a:xfrm>
            <a:off x="4858626" y="4059936"/>
            <a:ext cx="1916446" cy="1997568"/>
          </a:xfrm>
          <a:prstGeom prst="rect">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a:solidFill>
                  <a:schemeClr val="accent3">
                    <a:lumMod val="50000"/>
                  </a:schemeClr>
                </a:solidFill>
              </a:rPr>
              <a:t>Broker</a:t>
            </a:r>
          </a:p>
        </p:txBody>
      </p:sp>
      <p:sp>
        <p:nvSpPr>
          <p:cNvPr id="8" name="Rectangle 7">
            <a:extLst>
              <a:ext uri="{FF2B5EF4-FFF2-40B4-BE49-F238E27FC236}">
                <a16:creationId xmlns:a16="http://schemas.microsoft.com/office/drawing/2014/main" id="{0672290C-FA24-7047-B220-B761BD73116B}"/>
              </a:ext>
            </a:extLst>
          </p:cNvPr>
          <p:cNvSpPr/>
          <p:nvPr/>
        </p:nvSpPr>
        <p:spPr>
          <a:xfrm>
            <a:off x="7827545" y="4059936"/>
            <a:ext cx="1916446" cy="1997568"/>
          </a:xfrm>
          <a:prstGeom prst="rect">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a:solidFill>
                  <a:schemeClr val="accent3">
                    <a:lumMod val="50000"/>
                  </a:schemeClr>
                </a:solidFill>
              </a:rPr>
              <a:t>Broker</a:t>
            </a:r>
          </a:p>
        </p:txBody>
      </p:sp>
      <p:sp>
        <p:nvSpPr>
          <p:cNvPr id="9" name="Rectangle 8">
            <a:extLst>
              <a:ext uri="{FF2B5EF4-FFF2-40B4-BE49-F238E27FC236}">
                <a16:creationId xmlns:a16="http://schemas.microsoft.com/office/drawing/2014/main" id="{DDFCD721-4E4D-4B4E-BB26-D18EABFB65E7}"/>
              </a:ext>
            </a:extLst>
          </p:cNvPr>
          <p:cNvSpPr/>
          <p:nvPr/>
        </p:nvSpPr>
        <p:spPr>
          <a:xfrm>
            <a:off x="2088694" y="4059936"/>
            <a:ext cx="1916446" cy="1997568"/>
          </a:xfrm>
          <a:prstGeom prst="rect">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a:solidFill>
                  <a:schemeClr val="accent3">
                    <a:lumMod val="50000"/>
                  </a:schemeClr>
                </a:solidFill>
              </a:rPr>
              <a:t>Broker</a:t>
            </a:r>
          </a:p>
        </p:txBody>
      </p:sp>
      <p:sp>
        <p:nvSpPr>
          <p:cNvPr id="10" name="Rounded Rectangle 9">
            <a:extLst>
              <a:ext uri="{FF2B5EF4-FFF2-40B4-BE49-F238E27FC236}">
                <a16:creationId xmlns:a16="http://schemas.microsoft.com/office/drawing/2014/main" id="{2EAAD543-FA98-1043-A209-5F3FE966A6E3}"/>
              </a:ext>
            </a:extLst>
          </p:cNvPr>
          <p:cNvSpPr/>
          <p:nvPr/>
        </p:nvSpPr>
        <p:spPr>
          <a:xfrm>
            <a:off x="914399" y="4303784"/>
            <a:ext cx="9025247" cy="425873"/>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a:solidFill>
                  <a:schemeClr val="accent3">
                    <a:lumMod val="50000"/>
                  </a:schemeClr>
                </a:solidFill>
              </a:rPr>
              <a:t>Partition 0</a:t>
            </a:r>
          </a:p>
        </p:txBody>
      </p:sp>
      <p:sp>
        <p:nvSpPr>
          <p:cNvPr id="11" name="Rounded Rectangle 10">
            <a:extLst>
              <a:ext uri="{FF2B5EF4-FFF2-40B4-BE49-F238E27FC236}">
                <a16:creationId xmlns:a16="http://schemas.microsoft.com/office/drawing/2014/main" id="{0E320799-84CD-9947-A3C8-08090952B6B9}"/>
              </a:ext>
            </a:extLst>
          </p:cNvPr>
          <p:cNvSpPr/>
          <p:nvPr/>
        </p:nvSpPr>
        <p:spPr>
          <a:xfrm>
            <a:off x="914399" y="4834774"/>
            <a:ext cx="9025247" cy="425873"/>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a:solidFill>
                  <a:schemeClr val="accent3">
                    <a:lumMod val="50000"/>
                  </a:schemeClr>
                </a:solidFill>
              </a:rPr>
              <a:t>Partition 1</a:t>
            </a:r>
          </a:p>
        </p:txBody>
      </p:sp>
      <p:sp>
        <p:nvSpPr>
          <p:cNvPr id="12" name="Rounded Rectangle 11">
            <a:extLst>
              <a:ext uri="{FF2B5EF4-FFF2-40B4-BE49-F238E27FC236}">
                <a16:creationId xmlns:a16="http://schemas.microsoft.com/office/drawing/2014/main" id="{A5F587BC-8210-034C-A755-83B65B689CDA}"/>
              </a:ext>
            </a:extLst>
          </p:cNvPr>
          <p:cNvSpPr/>
          <p:nvPr/>
        </p:nvSpPr>
        <p:spPr>
          <a:xfrm>
            <a:off x="905060" y="5334726"/>
            <a:ext cx="9025247" cy="425873"/>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a:solidFill>
                  <a:schemeClr val="accent3">
                    <a:lumMod val="50000"/>
                  </a:schemeClr>
                </a:solidFill>
              </a:rPr>
              <a:t>Partition 2</a:t>
            </a:r>
          </a:p>
        </p:txBody>
      </p:sp>
      <p:sp>
        <p:nvSpPr>
          <p:cNvPr id="13" name="Rectangle 12">
            <a:extLst>
              <a:ext uri="{FF2B5EF4-FFF2-40B4-BE49-F238E27FC236}">
                <a16:creationId xmlns:a16="http://schemas.microsoft.com/office/drawing/2014/main" id="{7C765694-A278-2846-BDA8-F21372E2D931}"/>
              </a:ext>
            </a:extLst>
          </p:cNvPr>
          <p:cNvSpPr/>
          <p:nvPr/>
        </p:nvSpPr>
        <p:spPr>
          <a:xfrm>
            <a:off x="1399786" y="1517904"/>
            <a:ext cx="941077" cy="276283"/>
          </a:xfrm>
          <a:prstGeom prst="rect">
            <a:avLst/>
          </a:prstGeom>
          <a:solidFill>
            <a:schemeClr val="accent4">
              <a:lumMod val="20000"/>
              <a:lumOff val="8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Producer-id</a:t>
            </a:r>
          </a:p>
        </p:txBody>
      </p:sp>
      <p:sp>
        <p:nvSpPr>
          <p:cNvPr id="14" name="Rectangle 13">
            <a:extLst>
              <a:ext uri="{FF2B5EF4-FFF2-40B4-BE49-F238E27FC236}">
                <a16:creationId xmlns:a16="http://schemas.microsoft.com/office/drawing/2014/main" id="{B1C53771-8F41-B942-808C-1C984498D65E}"/>
              </a:ext>
            </a:extLst>
          </p:cNvPr>
          <p:cNvSpPr/>
          <p:nvPr/>
        </p:nvSpPr>
        <p:spPr>
          <a:xfrm>
            <a:off x="2377439" y="1517904"/>
            <a:ext cx="585217" cy="268317"/>
          </a:xfrm>
          <a:prstGeom prst="rect">
            <a:avLst/>
          </a:prstGeom>
          <a:solidFill>
            <a:schemeClr val="accent4">
              <a:lumMod val="20000"/>
              <a:lumOff val="8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Seq 1</a:t>
            </a:r>
          </a:p>
        </p:txBody>
      </p:sp>
      <p:sp>
        <p:nvSpPr>
          <p:cNvPr id="15" name="Rectangle 14">
            <a:extLst>
              <a:ext uri="{FF2B5EF4-FFF2-40B4-BE49-F238E27FC236}">
                <a16:creationId xmlns:a16="http://schemas.microsoft.com/office/drawing/2014/main" id="{2993026A-2543-DD49-8739-1D02FB90F727}"/>
              </a:ext>
            </a:extLst>
          </p:cNvPr>
          <p:cNvSpPr/>
          <p:nvPr/>
        </p:nvSpPr>
        <p:spPr>
          <a:xfrm>
            <a:off x="3023615" y="1524000"/>
            <a:ext cx="585217" cy="268317"/>
          </a:xfrm>
          <a:prstGeom prst="rect">
            <a:avLst/>
          </a:prstGeom>
          <a:solidFill>
            <a:schemeClr val="accent4">
              <a:lumMod val="20000"/>
              <a:lumOff val="8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Key 1</a:t>
            </a:r>
          </a:p>
        </p:txBody>
      </p:sp>
      <p:sp>
        <p:nvSpPr>
          <p:cNvPr id="16" name="Rectangle 15">
            <a:extLst>
              <a:ext uri="{FF2B5EF4-FFF2-40B4-BE49-F238E27FC236}">
                <a16:creationId xmlns:a16="http://schemas.microsoft.com/office/drawing/2014/main" id="{D3FB8AFD-51CF-8F42-AF5C-0C2ED7DBBB89}"/>
              </a:ext>
            </a:extLst>
          </p:cNvPr>
          <p:cNvSpPr/>
          <p:nvPr/>
        </p:nvSpPr>
        <p:spPr>
          <a:xfrm>
            <a:off x="3651503" y="1517904"/>
            <a:ext cx="1916446" cy="280509"/>
          </a:xfrm>
          <a:prstGeom prst="rect">
            <a:avLst/>
          </a:prstGeom>
          <a:solidFill>
            <a:schemeClr val="accent4">
              <a:lumMod val="20000"/>
              <a:lumOff val="8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Value</a:t>
            </a:r>
          </a:p>
        </p:txBody>
      </p:sp>
      <p:sp>
        <p:nvSpPr>
          <p:cNvPr id="17" name="Rectangle 16">
            <a:extLst>
              <a:ext uri="{FF2B5EF4-FFF2-40B4-BE49-F238E27FC236}">
                <a16:creationId xmlns:a16="http://schemas.microsoft.com/office/drawing/2014/main" id="{E29890EA-B268-5B42-8B20-1E42EEA1205D}"/>
              </a:ext>
            </a:extLst>
          </p:cNvPr>
          <p:cNvSpPr/>
          <p:nvPr/>
        </p:nvSpPr>
        <p:spPr>
          <a:xfrm>
            <a:off x="1405882" y="1871472"/>
            <a:ext cx="941077" cy="276283"/>
          </a:xfrm>
          <a:prstGeom prst="rect">
            <a:avLst/>
          </a:prstGeom>
          <a:solidFill>
            <a:schemeClr val="accent4">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Producer-id</a:t>
            </a:r>
          </a:p>
        </p:txBody>
      </p:sp>
      <p:sp>
        <p:nvSpPr>
          <p:cNvPr id="18" name="Rectangle 17">
            <a:extLst>
              <a:ext uri="{FF2B5EF4-FFF2-40B4-BE49-F238E27FC236}">
                <a16:creationId xmlns:a16="http://schemas.microsoft.com/office/drawing/2014/main" id="{BA7F5BF3-00D8-A84C-BCE5-CD477C25D242}"/>
              </a:ext>
            </a:extLst>
          </p:cNvPr>
          <p:cNvSpPr/>
          <p:nvPr/>
        </p:nvSpPr>
        <p:spPr>
          <a:xfrm>
            <a:off x="2383535" y="1871472"/>
            <a:ext cx="585217" cy="268317"/>
          </a:xfrm>
          <a:prstGeom prst="rect">
            <a:avLst/>
          </a:prstGeom>
          <a:solidFill>
            <a:schemeClr val="accent4">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Seq 2</a:t>
            </a:r>
          </a:p>
        </p:txBody>
      </p:sp>
      <p:sp>
        <p:nvSpPr>
          <p:cNvPr id="19" name="Rectangle 18">
            <a:extLst>
              <a:ext uri="{FF2B5EF4-FFF2-40B4-BE49-F238E27FC236}">
                <a16:creationId xmlns:a16="http://schemas.microsoft.com/office/drawing/2014/main" id="{496A7D4F-E314-4242-8AB5-EB8779A4B87E}"/>
              </a:ext>
            </a:extLst>
          </p:cNvPr>
          <p:cNvSpPr/>
          <p:nvPr/>
        </p:nvSpPr>
        <p:spPr>
          <a:xfrm>
            <a:off x="3029711" y="1877568"/>
            <a:ext cx="585217" cy="268317"/>
          </a:xfrm>
          <a:prstGeom prst="rect">
            <a:avLst/>
          </a:prstGeom>
          <a:solidFill>
            <a:schemeClr val="accent4">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Key 2</a:t>
            </a:r>
          </a:p>
        </p:txBody>
      </p:sp>
      <p:sp>
        <p:nvSpPr>
          <p:cNvPr id="20" name="Rectangle 19">
            <a:extLst>
              <a:ext uri="{FF2B5EF4-FFF2-40B4-BE49-F238E27FC236}">
                <a16:creationId xmlns:a16="http://schemas.microsoft.com/office/drawing/2014/main" id="{788D1441-A99D-4341-8436-368C77E6BC97}"/>
              </a:ext>
            </a:extLst>
          </p:cNvPr>
          <p:cNvSpPr/>
          <p:nvPr/>
        </p:nvSpPr>
        <p:spPr>
          <a:xfrm>
            <a:off x="3657599" y="1865988"/>
            <a:ext cx="1916446" cy="264799"/>
          </a:xfrm>
          <a:prstGeom prst="rect">
            <a:avLst/>
          </a:prstGeom>
          <a:solidFill>
            <a:schemeClr val="accent4">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Value</a:t>
            </a:r>
          </a:p>
        </p:txBody>
      </p:sp>
      <p:sp>
        <p:nvSpPr>
          <p:cNvPr id="21" name="Rectangle 20">
            <a:extLst>
              <a:ext uri="{FF2B5EF4-FFF2-40B4-BE49-F238E27FC236}">
                <a16:creationId xmlns:a16="http://schemas.microsoft.com/office/drawing/2014/main" id="{F5B8FD20-2FD6-A147-B34F-09F3B32340D2}"/>
              </a:ext>
            </a:extLst>
          </p:cNvPr>
          <p:cNvSpPr/>
          <p:nvPr/>
        </p:nvSpPr>
        <p:spPr>
          <a:xfrm>
            <a:off x="1405882" y="2255520"/>
            <a:ext cx="941077" cy="276283"/>
          </a:xfrm>
          <a:prstGeom prst="rect">
            <a:avLst/>
          </a:prstGeom>
          <a:solidFill>
            <a:schemeClr val="accent4">
              <a:lumMod val="60000"/>
              <a:lumOff val="4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Producer-id</a:t>
            </a:r>
          </a:p>
        </p:txBody>
      </p:sp>
      <p:sp>
        <p:nvSpPr>
          <p:cNvPr id="22" name="Rectangle 21">
            <a:extLst>
              <a:ext uri="{FF2B5EF4-FFF2-40B4-BE49-F238E27FC236}">
                <a16:creationId xmlns:a16="http://schemas.microsoft.com/office/drawing/2014/main" id="{6EBD1E32-58B5-854F-9504-8A34F643E2E8}"/>
              </a:ext>
            </a:extLst>
          </p:cNvPr>
          <p:cNvSpPr/>
          <p:nvPr/>
        </p:nvSpPr>
        <p:spPr>
          <a:xfrm>
            <a:off x="2383535" y="2255520"/>
            <a:ext cx="585217" cy="268317"/>
          </a:xfrm>
          <a:prstGeom prst="rect">
            <a:avLst/>
          </a:prstGeom>
          <a:solidFill>
            <a:schemeClr val="accent4">
              <a:lumMod val="60000"/>
              <a:lumOff val="4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Seq 3</a:t>
            </a:r>
          </a:p>
        </p:txBody>
      </p:sp>
      <p:sp>
        <p:nvSpPr>
          <p:cNvPr id="23" name="Rectangle 22">
            <a:extLst>
              <a:ext uri="{FF2B5EF4-FFF2-40B4-BE49-F238E27FC236}">
                <a16:creationId xmlns:a16="http://schemas.microsoft.com/office/drawing/2014/main" id="{25B2FE27-C906-674F-8A61-C38373184109}"/>
              </a:ext>
            </a:extLst>
          </p:cNvPr>
          <p:cNvSpPr/>
          <p:nvPr/>
        </p:nvSpPr>
        <p:spPr>
          <a:xfrm>
            <a:off x="3029711" y="2261616"/>
            <a:ext cx="585217" cy="268317"/>
          </a:xfrm>
          <a:prstGeom prst="rect">
            <a:avLst/>
          </a:prstGeom>
          <a:solidFill>
            <a:schemeClr val="accent4">
              <a:lumMod val="60000"/>
              <a:lumOff val="4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Key 3</a:t>
            </a:r>
          </a:p>
        </p:txBody>
      </p:sp>
      <p:sp>
        <p:nvSpPr>
          <p:cNvPr id="24" name="Rectangle 23">
            <a:extLst>
              <a:ext uri="{FF2B5EF4-FFF2-40B4-BE49-F238E27FC236}">
                <a16:creationId xmlns:a16="http://schemas.microsoft.com/office/drawing/2014/main" id="{3830EB6D-A145-A649-ADEE-0FAAAD49359F}"/>
              </a:ext>
            </a:extLst>
          </p:cNvPr>
          <p:cNvSpPr/>
          <p:nvPr/>
        </p:nvSpPr>
        <p:spPr>
          <a:xfrm>
            <a:off x="3657599" y="2261616"/>
            <a:ext cx="1916446" cy="262221"/>
          </a:xfrm>
          <a:prstGeom prst="rect">
            <a:avLst/>
          </a:prstGeom>
          <a:solidFill>
            <a:schemeClr val="accent4">
              <a:lumMod val="60000"/>
              <a:lumOff val="4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Value</a:t>
            </a:r>
          </a:p>
        </p:txBody>
      </p:sp>
      <p:sp>
        <p:nvSpPr>
          <p:cNvPr id="25" name="Rectangle 24">
            <a:extLst>
              <a:ext uri="{FF2B5EF4-FFF2-40B4-BE49-F238E27FC236}">
                <a16:creationId xmlns:a16="http://schemas.microsoft.com/office/drawing/2014/main" id="{3832311D-BB8B-A14E-B2F6-047070419C0E}"/>
              </a:ext>
            </a:extLst>
          </p:cNvPr>
          <p:cNvSpPr/>
          <p:nvPr/>
        </p:nvSpPr>
        <p:spPr>
          <a:xfrm>
            <a:off x="5816849" y="1462625"/>
            <a:ext cx="6096000" cy="523220"/>
          </a:xfrm>
          <a:prstGeom prst="rect">
            <a:avLst/>
          </a:prstGeom>
        </p:spPr>
        <p:txBody>
          <a:bodyPr>
            <a:spAutoFit/>
          </a:bodyPr>
          <a:lstStyle/>
          <a:p>
            <a:r>
              <a:rPr lang="en-US" sz="1400">
                <a:solidFill>
                  <a:schemeClr val="accent3">
                    <a:lumMod val="50000"/>
                  </a:schemeClr>
                </a:solidFill>
                <a:latin typeface="Menlo" panose="020B0609030804020204" pitchFamily="49" charset="0"/>
              </a:rPr>
              <a:t>producerProps.put</a:t>
            </a:r>
            <a:r>
              <a:rPr lang="en-US" sz="1400">
                <a:solidFill>
                  <a:srgbClr val="D4D4D4"/>
                </a:solidFill>
                <a:latin typeface="Menlo" panose="020B0609030804020204" pitchFamily="49" charset="0"/>
              </a:rPr>
              <a:t>(</a:t>
            </a:r>
            <a:r>
              <a:rPr lang="en-US" sz="1400">
                <a:solidFill>
                  <a:srgbClr val="CE9178"/>
                </a:solidFill>
                <a:latin typeface="Menlo" panose="020B0609030804020204" pitchFamily="49" charset="0"/>
              </a:rPr>
              <a:t>"enable.idempotence"</a:t>
            </a:r>
            <a:r>
              <a:rPr lang="en-US" sz="1400">
                <a:solidFill>
                  <a:srgbClr val="D4D4D4"/>
                </a:solidFill>
                <a:latin typeface="Menlo" panose="020B0609030804020204" pitchFamily="49" charset="0"/>
              </a:rPr>
              <a:t>, </a:t>
            </a:r>
            <a:r>
              <a:rPr lang="en-US" sz="1400">
                <a:solidFill>
                  <a:srgbClr val="CE9178"/>
                </a:solidFill>
                <a:latin typeface="Menlo" panose="020B0609030804020204" pitchFamily="49" charset="0"/>
              </a:rPr>
              <a:t>"true"</a:t>
            </a:r>
            <a:r>
              <a:rPr lang="en-US" sz="1400">
                <a:solidFill>
                  <a:srgbClr val="D4D4D4"/>
                </a:solidFill>
                <a:latin typeface="Menlo" panose="020B0609030804020204" pitchFamily="49" charset="0"/>
              </a:rPr>
              <a:t>);</a:t>
            </a:r>
          </a:p>
          <a:p>
            <a:r>
              <a:rPr lang="en-US" sz="1400">
                <a:solidFill>
                  <a:schemeClr val="accent3">
                    <a:lumMod val="50000"/>
                  </a:schemeClr>
                </a:solidFill>
                <a:latin typeface="Menlo" panose="020B0609030804020204" pitchFamily="49" charset="0"/>
              </a:rPr>
              <a:t>producerProps.put</a:t>
            </a:r>
            <a:r>
              <a:rPr lang="en-US" sz="1400">
                <a:solidFill>
                  <a:srgbClr val="D4D4D4"/>
                </a:solidFill>
                <a:latin typeface="Menlo" panose="020B0609030804020204" pitchFamily="49" charset="0"/>
              </a:rPr>
              <a:t>(</a:t>
            </a:r>
            <a:r>
              <a:rPr lang="en-US" sz="1400">
                <a:solidFill>
                  <a:srgbClr val="CE9178"/>
                </a:solidFill>
                <a:latin typeface="Menlo" panose="020B0609030804020204" pitchFamily="49" charset="0"/>
              </a:rPr>
              <a:t>"transactional.id"</a:t>
            </a:r>
            <a:r>
              <a:rPr lang="en-US" sz="1400">
                <a:solidFill>
                  <a:srgbClr val="D4D4D4"/>
                </a:solidFill>
                <a:latin typeface="Menlo" panose="020B0609030804020204" pitchFamily="49" charset="0"/>
              </a:rPr>
              <a:t>, </a:t>
            </a:r>
            <a:r>
              <a:rPr lang="en-US" sz="1400">
                <a:solidFill>
                  <a:srgbClr val="CE9178"/>
                </a:solidFill>
                <a:latin typeface="Menlo" panose="020B0609030804020204" pitchFamily="49" charset="0"/>
              </a:rPr>
              <a:t>"producer-id"</a:t>
            </a:r>
            <a:r>
              <a:rPr lang="en-US" sz="1400">
                <a:solidFill>
                  <a:srgbClr val="D4D4D4"/>
                </a:solidFill>
                <a:latin typeface="Menlo" panose="020B0609030804020204" pitchFamily="49" charset="0"/>
              </a:rPr>
              <a:t>);</a:t>
            </a:r>
            <a:endParaRPr lang="en-US" sz="1400" b="0">
              <a:solidFill>
                <a:srgbClr val="D4D4D4"/>
              </a:solidFill>
              <a:effectLst/>
              <a:latin typeface="Menlo" panose="020B0609030804020204" pitchFamily="49" charset="0"/>
            </a:endParaRPr>
          </a:p>
        </p:txBody>
      </p:sp>
      <p:sp>
        <p:nvSpPr>
          <p:cNvPr id="26" name="Left Brace 25">
            <a:extLst>
              <a:ext uri="{FF2B5EF4-FFF2-40B4-BE49-F238E27FC236}">
                <a16:creationId xmlns:a16="http://schemas.microsoft.com/office/drawing/2014/main" id="{10132059-F9AC-0B43-8860-0747547C2E9C}"/>
              </a:ext>
            </a:extLst>
          </p:cNvPr>
          <p:cNvSpPr/>
          <p:nvPr/>
        </p:nvSpPr>
        <p:spPr>
          <a:xfrm>
            <a:off x="1059446" y="1566026"/>
            <a:ext cx="182880" cy="879207"/>
          </a:xfrm>
          <a:prstGeom prst="leftBrace">
            <a:avLst/>
          </a:prstGeom>
          <a:ln>
            <a:solidFill>
              <a:srgbClr val="7030A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7" name="TextBox 26">
            <a:extLst>
              <a:ext uri="{FF2B5EF4-FFF2-40B4-BE49-F238E27FC236}">
                <a16:creationId xmlns:a16="http://schemas.microsoft.com/office/drawing/2014/main" id="{A5D37946-C8B7-4243-AFD4-E544E54DE104}"/>
              </a:ext>
            </a:extLst>
          </p:cNvPr>
          <p:cNvSpPr txBox="1"/>
          <p:nvPr/>
        </p:nvSpPr>
        <p:spPr>
          <a:xfrm rot="16200000">
            <a:off x="446710" y="1820962"/>
            <a:ext cx="748923" cy="369332"/>
          </a:xfrm>
          <a:prstGeom prst="rect">
            <a:avLst/>
          </a:prstGeom>
          <a:noFill/>
        </p:spPr>
        <p:txBody>
          <a:bodyPr wrap="none" rtlCol="0">
            <a:spAutoFit/>
          </a:bodyPr>
          <a:lstStyle/>
          <a:p>
            <a:r>
              <a:rPr lang="en-US">
                <a:solidFill>
                  <a:srgbClr val="7030A0"/>
                </a:solidFill>
              </a:rPr>
              <a:t>batch</a:t>
            </a:r>
          </a:p>
        </p:txBody>
      </p:sp>
      <p:cxnSp>
        <p:nvCxnSpPr>
          <p:cNvPr id="29" name="Curved Connector 28">
            <a:extLst>
              <a:ext uri="{FF2B5EF4-FFF2-40B4-BE49-F238E27FC236}">
                <a16:creationId xmlns:a16="http://schemas.microsoft.com/office/drawing/2014/main" id="{70AF33B6-3EA2-ED4A-BD34-39BC12B2EA3C}"/>
              </a:ext>
            </a:extLst>
          </p:cNvPr>
          <p:cNvCxnSpPr>
            <a:cxnSpLocks/>
            <a:stCxn id="13" idx="1"/>
            <a:endCxn id="33" idx="0"/>
          </p:cNvCxnSpPr>
          <p:nvPr/>
        </p:nvCxnSpPr>
        <p:spPr>
          <a:xfrm rot="10800000" flipH="1" flipV="1">
            <a:off x="1399785" y="1656045"/>
            <a:ext cx="1599397" cy="2714557"/>
          </a:xfrm>
          <a:prstGeom prst="curvedConnector4">
            <a:avLst>
              <a:gd name="adj1" fmla="val -14293"/>
              <a:gd name="adj2" fmla="val 52544"/>
            </a:avLst>
          </a:prstGeom>
          <a:ln w="127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0" name="Curved Connector 29">
            <a:extLst>
              <a:ext uri="{FF2B5EF4-FFF2-40B4-BE49-F238E27FC236}">
                <a16:creationId xmlns:a16="http://schemas.microsoft.com/office/drawing/2014/main" id="{ECC903AD-10EB-FA44-93A2-FA01AFF5552B}"/>
              </a:ext>
            </a:extLst>
          </p:cNvPr>
          <p:cNvCxnSpPr>
            <a:cxnSpLocks/>
            <a:stCxn id="17" idx="1"/>
            <a:endCxn id="35" idx="0"/>
          </p:cNvCxnSpPr>
          <p:nvPr/>
        </p:nvCxnSpPr>
        <p:spPr>
          <a:xfrm rot="10800000" flipH="1" flipV="1">
            <a:off x="1405881" y="2009614"/>
            <a:ext cx="4410967" cy="2872358"/>
          </a:xfrm>
          <a:prstGeom prst="curvedConnector4">
            <a:avLst>
              <a:gd name="adj1" fmla="val -5183"/>
              <a:gd name="adj2" fmla="val 52405"/>
            </a:avLst>
          </a:prstGeom>
          <a:ln w="127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33" name="Rectangle 32">
            <a:extLst>
              <a:ext uri="{FF2B5EF4-FFF2-40B4-BE49-F238E27FC236}">
                <a16:creationId xmlns:a16="http://schemas.microsoft.com/office/drawing/2014/main" id="{621A3D32-8764-D84E-B45D-179E599A3F8A}"/>
              </a:ext>
            </a:extLst>
          </p:cNvPr>
          <p:cNvSpPr/>
          <p:nvPr/>
        </p:nvSpPr>
        <p:spPr>
          <a:xfrm>
            <a:off x="2346862" y="4370603"/>
            <a:ext cx="1304641" cy="266620"/>
          </a:xfrm>
          <a:prstGeom prst="rect">
            <a:avLst/>
          </a:prstGeom>
          <a:solidFill>
            <a:schemeClr val="accent4">
              <a:lumMod val="20000"/>
              <a:lumOff val="8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event</a:t>
            </a:r>
          </a:p>
        </p:txBody>
      </p:sp>
      <p:sp>
        <p:nvSpPr>
          <p:cNvPr id="35" name="Rectangle 34">
            <a:extLst>
              <a:ext uri="{FF2B5EF4-FFF2-40B4-BE49-F238E27FC236}">
                <a16:creationId xmlns:a16="http://schemas.microsoft.com/office/drawing/2014/main" id="{1A6EB4BB-92C0-6244-88B2-8303B751847A}"/>
              </a:ext>
            </a:extLst>
          </p:cNvPr>
          <p:cNvSpPr/>
          <p:nvPr/>
        </p:nvSpPr>
        <p:spPr>
          <a:xfrm>
            <a:off x="5228548" y="4881972"/>
            <a:ext cx="1176601" cy="254156"/>
          </a:xfrm>
          <a:prstGeom prst="rect">
            <a:avLst/>
          </a:prstGeom>
          <a:solidFill>
            <a:schemeClr val="accent4">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Event</a:t>
            </a:r>
          </a:p>
        </p:txBody>
      </p:sp>
      <p:cxnSp>
        <p:nvCxnSpPr>
          <p:cNvPr id="37" name="Curved Connector 36">
            <a:extLst>
              <a:ext uri="{FF2B5EF4-FFF2-40B4-BE49-F238E27FC236}">
                <a16:creationId xmlns:a16="http://schemas.microsoft.com/office/drawing/2014/main" id="{9EC97EB4-3FB7-4244-95D5-432EAF48A84B}"/>
              </a:ext>
            </a:extLst>
          </p:cNvPr>
          <p:cNvCxnSpPr>
            <a:cxnSpLocks/>
            <a:stCxn id="21" idx="1"/>
            <a:endCxn id="40" idx="0"/>
          </p:cNvCxnSpPr>
          <p:nvPr/>
        </p:nvCxnSpPr>
        <p:spPr>
          <a:xfrm rot="10800000" flipH="1" flipV="1">
            <a:off x="1405882" y="2393662"/>
            <a:ext cx="7379886" cy="3026922"/>
          </a:xfrm>
          <a:prstGeom prst="curvedConnector4">
            <a:avLst>
              <a:gd name="adj1" fmla="val -3098"/>
              <a:gd name="adj2" fmla="val 52282"/>
            </a:avLst>
          </a:prstGeom>
          <a:ln w="127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40" name="Rectangle 39">
            <a:extLst>
              <a:ext uri="{FF2B5EF4-FFF2-40B4-BE49-F238E27FC236}">
                <a16:creationId xmlns:a16="http://schemas.microsoft.com/office/drawing/2014/main" id="{2FFC91B4-3E04-2944-9501-DD6D93E7E908}"/>
              </a:ext>
            </a:extLst>
          </p:cNvPr>
          <p:cNvSpPr/>
          <p:nvPr/>
        </p:nvSpPr>
        <p:spPr>
          <a:xfrm>
            <a:off x="8197467" y="5420584"/>
            <a:ext cx="1176601" cy="254156"/>
          </a:xfrm>
          <a:prstGeom prst="rect">
            <a:avLst/>
          </a:prstGeom>
          <a:solidFill>
            <a:schemeClr val="accent4">
              <a:lumMod val="60000"/>
              <a:lumOff val="4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Event</a:t>
            </a:r>
          </a:p>
        </p:txBody>
      </p:sp>
      <p:sp>
        <p:nvSpPr>
          <p:cNvPr id="42" name="AutoShape 4">
            <a:extLst>
              <a:ext uri="{FF2B5EF4-FFF2-40B4-BE49-F238E27FC236}">
                <a16:creationId xmlns:a16="http://schemas.microsoft.com/office/drawing/2014/main" id="{A611CE19-EBE1-5140-917D-752980A1D3A6}"/>
              </a:ext>
            </a:extLst>
          </p:cNvPr>
          <p:cNvSpPr>
            <a:spLocks noChangeArrowheads="1"/>
          </p:cNvSpPr>
          <p:nvPr/>
        </p:nvSpPr>
        <p:spPr bwMode="auto">
          <a:xfrm>
            <a:off x="600294" y="1271699"/>
            <a:ext cx="5216553" cy="1575582"/>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a:solidFill>
                <a:srgbClr val="6D7777"/>
              </a:solidFill>
            </a:endParaRPr>
          </a:p>
        </p:txBody>
      </p:sp>
      <p:cxnSp>
        <p:nvCxnSpPr>
          <p:cNvPr id="43" name="Curved Connector 42">
            <a:extLst>
              <a:ext uri="{FF2B5EF4-FFF2-40B4-BE49-F238E27FC236}">
                <a16:creationId xmlns:a16="http://schemas.microsoft.com/office/drawing/2014/main" id="{48CA5DE8-E5F9-4D41-9832-FF2910CFB51D}"/>
              </a:ext>
            </a:extLst>
          </p:cNvPr>
          <p:cNvCxnSpPr>
            <a:cxnSpLocks/>
            <a:stCxn id="8" idx="0"/>
            <a:endCxn id="44" idx="3"/>
          </p:cNvCxnSpPr>
          <p:nvPr/>
        </p:nvCxnSpPr>
        <p:spPr>
          <a:xfrm rot="16200000" flipV="1">
            <a:off x="5710444" y="984611"/>
            <a:ext cx="1147428" cy="5003221"/>
          </a:xfrm>
          <a:prstGeom prst="curvedConnector2">
            <a:avLst/>
          </a:prstGeom>
          <a:ln w="12700">
            <a:solidFill>
              <a:srgbClr val="7030A0"/>
            </a:solidFill>
            <a:prstDash val="dashDot"/>
            <a:tailEnd type="triangle"/>
          </a:ln>
          <a:effectLst/>
        </p:spPr>
        <p:style>
          <a:lnRef idx="2">
            <a:schemeClr val="accent1"/>
          </a:lnRef>
          <a:fillRef idx="0">
            <a:schemeClr val="accent1"/>
          </a:fillRef>
          <a:effectRef idx="1">
            <a:schemeClr val="accent1"/>
          </a:effectRef>
          <a:fontRef idx="minor">
            <a:schemeClr val="tx1"/>
          </a:fontRef>
        </p:style>
      </p:cxnSp>
      <p:sp>
        <p:nvSpPr>
          <p:cNvPr id="44" name="Rectangle 43">
            <a:extLst>
              <a:ext uri="{FF2B5EF4-FFF2-40B4-BE49-F238E27FC236}">
                <a16:creationId xmlns:a16="http://schemas.microsoft.com/office/drawing/2014/main" id="{1C1F5B64-2D22-4F44-B084-4D3DAB1E0D0E}"/>
              </a:ext>
            </a:extLst>
          </p:cNvPr>
          <p:cNvSpPr/>
          <p:nvPr/>
        </p:nvSpPr>
        <p:spPr>
          <a:xfrm>
            <a:off x="3208570" y="2770463"/>
            <a:ext cx="573977" cy="2840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a:extLst>
              <a:ext uri="{FF2B5EF4-FFF2-40B4-BE49-F238E27FC236}">
                <a16:creationId xmlns:a16="http://schemas.microsoft.com/office/drawing/2014/main" id="{94D6DA43-281B-B44A-ABBD-2793D340FA4F}"/>
              </a:ext>
            </a:extLst>
          </p:cNvPr>
          <p:cNvSpPr txBox="1"/>
          <p:nvPr/>
        </p:nvSpPr>
        <p:spPr>
          <a:xfrm>
            <a:off x="3570791" y="2961082"/>
            <a:ext cx="423514" cy="276999"/>
          </a:xfrm>
          <a:prstGeom prst="rect">
            <a:avLst/>
          </a:prstGeom>
          <a:noFill/>
        </p:spPr>
        <p:txBody>
          <a:bodyPr wrap="none" rtlCol="0">
            <a:spAutoFit/>
          </a:bodyPr>
          <a:lstStyle/>
          <a:p>
            <a:r>
              <a:rPr lang="en-US" sz="1200"/>
              <a:t>ack</a:t>
            </a:r>
          </a:p>
        </p:txBody>
      </p:sp>
      <p:cxnSp>
        <p:nvCxnSpPr>
          <p:cNvPr id="48" name="Curved Connector 47">
            <a:extLst>
              <a:ext uri="{FF2B5EF4-FFF2-40B4-BE49-F238E27FC236}">
                <a16:creationId xmlns:a16="http://schemas.microsoft.com/office/drawing/2014/main" id="{61B83148-2923-DB4B-94E6-8561DE502B6D}"/>
              </a:ext>
            </a:extLst>
          </p:cNvPr>
          <p:cNvCxnSpPr>
            <a:cxnSpLocks/>
            <a:stCxn id="7" idx="0"/>
            <a:endCxn id="44" idx="2"/>
          </p:cNvCxnSpPr>
          <p:nvPr/>
        </p:nvCxnSpPr>
        <p:spPr>
          <a:xfrm rot="16200000" flipV="1">
            <a:off x="4153513" y="2396600"/>
            <a:ext cx="1005383" cy="2321290"/>
          </a:xfrm>
          <a:prstGeom prst="curvedConnector3">
            <a:avLst>
              <a:gd name="adj1" fmla="val 50000"/>
            </a:avLst>
          </a:prstGeom>
          <a:ln w="12700">
            <a:solidFill>
              <a:srgbClr val="7030A0"/>
            </a:solidFill>
            <a:prstDash val="dashDot"/>
            <a:tailEnd type="triangle"/>
          </a:ln>
          <a:effectLst/>
        </p:spPr>
        <p:style>
          <a:lnRef idx="2">
            <a:schemeClr val="accent1"/>
          </a:lnRef>
          <a:fillRef idx="0">
            <a:schemeClr val="accent1"/>
          </a:fillRef>
          <a:effectRef idx="1">
            <a:schemeClr val="accent1"/>
          </a:effectRef>
          <a:fontRef idx="minor">
            <a:schemeClr val="tx1"/>
          </a:fontRef>
        </p:style>
      </p:cxnSp>
      <p:cxnSp>
        <p:nvCxnSpPr>
          <p:cNvPr id="53" name="Curved Connector 52">
            <a:extLst>
              <a:ext uri="{FF2B5EF4-FFF2-40B4-BE49-F238E27FC236}">
                <a16:creationId xmlns:a16="http://schemas.microsoft.com/office/drawing/2014/main" id="{F0868D55-B66D-2649-B03F-4AAE7F7A13EF}"/>
              </a:ext>
            </a:extLst>
          </p:cNvPr>
          <p:cNvCxnSpPr>
            <a:cxnSpLocks/>
            <a:stCxn id="9" idx="0"/>
            <a:endCxn id="44" idx="2"/>
          </p:cNvCxnSpPr>
          <p:nvPr/>
        </p:nvCxnSpPr>
        <p:spPr>
          <a:xfrm rot="5400000" flipH="1" flipV="1">
            <a:off x="2768547" y="3332924"/>
            <a:ext cx="1005383" cy="448642"/>
          </a:xfrm>
          <a:prstGeom prst="curvedConnector3">
            <a:avLst>
              <a:gd name="adj1" fmla="val 50000"/>
            </a:avLst>
          </a:prstGeom>
          <a:ln w="12700">
            <a:solidFill>
              <a:srgbClr val="7030A0"/>
            </a:solidFill>
            <a:prstDash val="dashDot"/>
            <a:tailEnd type="triangle"/>
          </a:ln>
          <a:effectLst/>
        </p:spPr>
        <p:style>
          <a:lnRef idx="2">
            <a:schemeClr val="accent1"/>
          </a:lnRef>
          <a:fillRef idx="0">
            <a:schemeClr val="accent1"/>
          </a:fillRef>
          <a:effectRef idx="1">
            <a:schemeClr val="accent1"/>
          </a:effectRef>
          <a:fontRef idx="minor">
            <a:schemeClr val="tx1"/>
          </a:fontRef>
        </p:style>
      </p:cxnSp>
      <p:sp>
        <p:nvSpPr>
          <p:cNvPr id="59" name="Rectangle 58">
            <a:extLst>
              <a:ext uri="{FF2B5EF4-FFF2-40B4-BE49-F238E27FC236}">
                <a16:creationId xmlns:a16="http://schemas.microsoft.com/office/drawing/2014/main" id="{4CBF5732-7D36-6F49-9339-1193C64915EC}"/>
              </a:ext>
            </a:extLst>
          </p:cNvPr>
          <p:cNvSpPr/>
          <p:nvPr/>
        </p:nvSpPr>
        <p:spPr>
          <a:xfrm>
            <a:off x="2314187" y="6149961"/>
            <a:ext cx="941077" cy="276283"/>
          </a:xfrm>
          <a:prstGeom prst="rect">
            <a:avLst/>
          </a:prstGeom>
          <a:solidFill>
            <a:schemeClr val="accent4">
              <a:lumMod val="20000"/>
              <a:lumOff val="8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Producer-id</a:t>
            </a:r>
          </a:p>
        </p:txBody>
      </p:sp>
      <p:sp>
        <p:nvSpPr>
          <p:cNvPr id="60" name="Rectangle 59">
            <a:extLst>
              <a:ext uri="{FF2B5EF4-FFF2-40B4-BE49-F238E27FC236}">
                <a16:creationId xmlns:a16="http://schemas.microsoft.com/office/drawing/2014/main" id="{3ADAA872-DFC0-C341-9F5A-6FD8220336C7}"/>
              </a:ext>
            </a:extLst>
          </p:cNvPr>
          <p:cNvSpPr/>
          <p:nvPr/>
        </p:nvSpPr>
        <p:spPr>
          <a:xfrm>
            <a:off x="3291840" y="6149961"/>
            <a:ext cx="585217" cy="268317"/>
          </a:xfrm>
          <a:prstGeom prst="rect">
            <a:avLst/>
          </a:prstGeom>
          <a:solidFill>
            <a:schemeClr val="accent4">
              <a:lumMod val="20000"/>
              <a:lumOff val="8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Seq 1</a:t>
            </a:r>
          </a:p>
        </p:txBody>
      </p:sp>
      <p:sp>
        <p:nvSpPr>
          <p:cNvPr id="61" name="Rectangle 60">
            <a:extLst>
              <a:ext uri="{FF2B5EF4-FFF2-40B4-BE49-F238E27FC236}">
                <a16:creationId xmlns:a16="http://schemas.microsoft.com/office/drawing/2014/main" id="{BAF6FB6E-0D9D-4847-98BD-684ED5156C5D}"/>
              </a:ext>
            </a:extLst>
          </p:cNvPr>
          <p:cNvSpPr/>
          <p:nvPr/>
        </p:nvSpPr>
        <p:spPr>
          <a:xfrm>
            <a:off x="5097410" y="6163758"/>
            <a:ext cx="941077" cy="276283"/>
          </a:xfrm>
          <a:prstGeom prst="rect">
            <a:avLst/>
          </a:prstGeom>
          <a:solidFill>
            <a:schemeClr val="accent4">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Producer-id</a:t>
            </a:r>
          </a:p>
        </p:txBody>
      </p:sp>
      <p:sp>
        <p:nvSpPr>
          <p:cNvPr id="62" name="Rectangle 61">
            <a:extLst>
              <a:ext uri="{FF2B5EF4-FFF2-40B4-BE49-F238E27FC236}">
                <a16:creationId xmlns:a16="http://schemas.microsoft.com/office/drawing/2014/main" id="{79A2DD7B-E6C9-F949-8FE1-02BEFAE57F28}"/>
              </a:ext>
            </a:extLst>
          </p:cNvPr>
          <p:cNvSpPr/>
          <p:nvPr/>
        </p:nvSpPr>
        <p:spPr>
          <a:xfrm>
            <a:off x="6075063" y="6163758"/>
            <a:ext cx="585217" cy="268317"/>
          </a:xfrm>
          <a:prstGeom prst="rect">
            <a:avLst/>
          </a:prstGeom>
          <a:solidFill>
            <a:schemeClr val="accent4">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Seq 2</a:t>
            </a:r>
          </a:p>
        </p:txBody>
      </p:sp>
      <p:sp>
        <p:nvSpPr>
          <p:cNvPr id="63" name="Rectangle 62">
            <a:extLst>
              <a:ext uri="{FF2B5EF4-FFF2-40B4-BE49-F238E27FC236}">
                <a16:creationId xmlns:a16="http://schemas.microsoft.com/office/drawing/2014/main" id="{05F52F54-C5F3-4C4F-B120-CAA0C2D6CE41}"/>
              </a:ext>
            </a:extLst>
          </p:cNvPr>
          <p:cNvSpPr/>
          <p:nvPr/>
        </p:nvSpPr>
        <p:spPr>
          <a:xfrm>
            <a:off x="8004332" y="6155792"/>
            <a:ext cx="941077" cy="276283"/>
          </a:xfrm>
          <a:prstGeom prst="rect">
            <a:avLst/>
          </a:prstGeom>
          <a:solidFill>
            <a:schemeClr val="accent4">
              <a:lumMod val="60000"/>
              <a:lumOff val="4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Producer-id</a:t>
            </a:r>
          </a:p>
        </p:txBody>
      </p:sp>
      <p:sp>
        <p:nvSpPr>
          <p:cNvPr id="64" name="Rectangle 63">
            <a:extLst>
              <a:ext uri="{FF2B5EF4-FFF2-40B4-BE49-F238E27FC236}">
                <a16:creationId xmlns:a16="http://schemas.microsoft.com/office/drawing/2014/main" id="{8DDE41AA-874C-7548-88F3-439CA08F6551}"/>
              </a:ext>
            </a:extLst>
          </p:cNvPr>
          <p:cNvSpPr/>
          <p:nvPr/>
        </p:nvSpPr>
        <p:spPr>
          <a:xfrm>
            <a:off x="8981985" y="6155792"/>
            <a:ext cx="585217" cy="284249"/>
          </a:xfrm>
          <a:prstGeom prst="rect">
            <a:avLst/>
          </a:prstGeom>
          <a:solidFill>
            <a:schemeClr val="accent4">
              <a:lumMod val="60000"/>
              <a:lumOff val="4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Seq 3</a:t>
            </a:r>
          </a:p>
        </p:txBody>
      </p:sp>
      <p:sp>
        <p:nvSpPr>
          <p:cNvPr id="66" name="Left Brace 65">
            <a:extLst>
              <a:ext uri="{FF2B5EF4-FFF2-40B4-BE49-F238E27FC236}">
                <a16:creationId xmlns:a16="http://schemas.microsoft.com/office/drawing/2014/main" id="{5723F0DC-D44C-6749-ADCA-B73E5987FD4D}"/>
              </a:ext>
            </a:extLst>
          </p:cNvPr>
          <p:cNvSpPr/>
          <p:nvPr/>
        </p:nvSpPr>
        <p:spPr>
          <a:xfrm>
            <a:off x="649927" y="4241655"/>
            <a:ext cx="207398" cy="1592096"/>
          </a:xfrm>
          <a:prstGeom prst="leftBrace">
            <a:avLst/>
          </a:prstGeom>
          <a:ln>
            <a:solidFill>
              <a:srgbClr val="7030A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7" name="TextBox 66">
            <a:extLst>
              <a:ext uri="{FF2B5EF4-FFF2-40B4-BE49-F238E27FC236}">
                <a16:creationId xmlns:a16="http://schemas.microsoft.com/office/drawing/2014/main" id="{6F46BB51-E4F7-794F-A6AB-AD841205990E}"/>
              </a:ext>
            </a:extLst>
          </p:cNvPr>
          <p:cNvSpPr txBox="1"/>
          <p:nvPr/>
        </p:nvSpPr>
        <p:spPr>
          <a:xfrm rot="16200000">
            <a:off x="108606" y="4882877"/>
            <a:ext cx="671979" cy="369332"/>
          </a:xfrm>
          <a:prstGeom prst="rect">
            <a:avLst/>
          </a:prstGeom>
          <a:noFill/>
        </p:spPr>
        <p:txBody>
          <a:bodyPr wrap="none" rtlCol="0">
            <a:spAutoFit/>
          </a:bodyPr>
          <a:lstStyle/>
          <a:p>
            <a:r>
              <a:rPr lang="en-US">
                <a:solidFill>
                  <a:srgbClr val="7030A0"/>
                </a:solidFill>
              </a:rPr>
              <a:t>topic</a:t>
            </a:r>
          </a:p>
        </p:txBody>
      </p:sp>
      <p:sp>
        <p:nvSpPr>
          <p:cNvPr id="68" name="Rectangle 67">
            <a:extLst>
              <a:ext uri="{FF2B5EF4-FFF2-40B4-BE49-F238E27FC236}">
                <a16:creationId xmlns:a16="http://schemas.microsoft.com/office/drawing/2014/main" id="{56CAC257-885B-8C4B-8251-6C46C7FE2B17}"/>
              </a:ext>
            </a:extLst>
          </p:cNvPr>
          <p:cNvSpPr/>
          <p:nvPr/>
        </p:nvSpPr>
        <p:spPr>
          <a:xfrm>
            <a:off x="1553222" y="6138205"/>
            <a:ext cx="729338" cy="276283"/>
          </a:xfrm>
          <a:prstGeom prst="rect">
            <a:avLst/>
          </a:prstGeom>
          <a:solidFill>
            <a:schemeClr val="accent4">
              <a:lumMod val="20000"/>
              <a:lumOff val="8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Topic-p0</a:t>
            </a:r>
          </a:p>
        </p:txBody>
      </p:sp>
      <p:sp>
        <p:nvSpPr>
          <p:cNvPr id="69" name="Rectangle 68">
            <a:extLst>
              <a:ext uri="{FF2B5EF4-FFF2-40B4-BE49-F238E27FC236}">
                <a16:creationId xmlns:a16="http://schemas.microsoft.com/office/drawing/2014/main" id="{32B24CA6-6923-A648-8D8F-67071296604B}"/>
              </a:ext>
            </a:extLst>
          </p:cNvPr>
          <p:cNvSpPr/>
          <p:nvPr/>
        </p:nvSpPr>
        <p:spPr>
          <a:xfrm>
            <a:off x="4311685" y="6162621"/>
            <a:ext cx="729338" cy="276283"/>
          </a:xfrm>
          <a:prstGeom prst="rect">
            <a:avLst/>
          </a:prstGeom>
          <a:solidFill>
            <a:schemeClr val="accent4">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Topic-p1</a:t>
            </a:r>
          </a:p>
        </p:txBody>
      </p:sp>
      <p:sp>
        <p:nvSpPr>
          <p:cNvPr id="70" name="Rectangle 69">
            <a:extLst>
              <a:ext uri="{FF2B5EF4-FFF2-40B4-BE49-F238E27FC236}">
                <a16:creationId xmlns:a16="http://schemas.microsoft.com/office/drawing/2014/main" id="{D96578D4-F3A3-264D-82A3-BC0363F6C61D}"/>
              </a:ext>
            </a:extLst>
          </p:cNvPr>
          <p:cNvSpPr/>
          <p:nvPr/>
        </p:nvSpPr>
        <p:spPr>
          <a:xfrm>
            <a:off x="7236069" y="6162620"/>
            <a:ext cx="729338" cy="276283"/>
          </a:xfrm>
          <a:prstGeom prst="rect">
            <a:avLst/>
          </a:prstGeom>
          <a:solidFill>
            <a:schemeClr val="accent4">
              <a:lumMod val="60000"/>
              <a:lumOff val="4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Topic-p3</a:t>
            </a:r>
          </a:p>
        </p:txBody>
      </p:sp>
    </p:spTree>
    <p:extLst>
      <p:ext uri="{BB962C8B-B14F-4D97-AF65-F5344CB8AC3E}">
        <p14:creationId xmlns:p14="http://schemas.microsoft.com/office/powerpoint/2010/main" val="189496837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7A2324A-5546-E640-9D17-930C3A0A747E}"/>
              </a:ext>
            </a:extLst>
          </p:cNvPr>
          <p:cNvSpPr>
            <a:spLocks noGrp="1"/>
          </p:cNvSpPr>
          <p:nvPr>
            <p:ph type="sldNum" sz="quarter" idx="12"/>
          </p:nvPr>
        </p:nvSpPr>
        <p:spPr/>
        <p:txBody>
          <a:bodyPr/>
          <a:lstStyle/>
          <a:p>
            <a:fld id="{E9549862-13E2-C34D-815E-8545BD36FC59}" type="slidenum">
              <a:rPr lang="en-US" smtClean="0">
                <a:solidFill>
                  <a:srgbClr val="6D7777"/>
                </a:solidFill>
              </a:rPr>
              <a:pPr/>
              <a:t>35</a:t>
            </a:fld>
            <a:endParaRPr lang="en-US">
              <a:solidFill>
                <a:srgbClr val="6D7777"/>
              </a:solidFill>
            </a:endParaRPr>
          </a:p>
        </p:txBody>
      </p:sp>
      <p:pic>
        <p:nvPicPr>
          <p:cNvPr id="6" name="Picture 5">
            <a:extLst>
              <a:ext uri="{FF2B5EF4-FFF2-40B4-BE49-F238E27FC236}">
                <a16:creationId xmlns:a16="http://schemas.microsoft.com/office/drawing/2014/main" id="{C489061B-CD8C-E64C-B522-00ED8E74E7A5}"/>
              </a:ext>
            </a:extLst>
          </p:cNvPr>
          <p:cNvPicPr>
            <a:picLocks noChangeAspect="1"/>
          </p:cNvPicPr>
          <p:nvPr/>
        </p:nvPicPr>
        <p:blipFill>
          <a:blip r:embed="rId3">
            <a:biLevel thresh="75000"/>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tretch>
            <a:fillRect/>
          </a:stretch>
        </p:blipFill>
        <p:spPr>
          <a:xfrm>
            <a:off x="10154598" y="5534834"/>
            <a:ext cx="959343" cy="504270"/>
          </a:xfrm>
          <a:prstGeom prst="rect">
            <a:avLst/>
          </a:prstGeom>
        </p:spPr>
      </p:pic>
      <p:sp>
        <p:nvSpPr>
          <p:cNvPr id="7" name="Rectangle 6">
            <a:extLst>
              <a:ext uri="{FF2B5EF4-FFF2-40B4-BE49-F238E27FC236}">
                <a16:creationId xmlns:a16="http://schemas.microsoft.com/office/drawing/2014/main" id="{FF093D17-C6F9-D24C-AB04-8EADCF68B5FB}"/>
              </a:ext>
            </a:extLst>
          </p:cNvPr>
          <p:cNvSpPr/>
          <p:nvPr/>
        </p:nvSpPr>
        <p:spPr>
          <a:xfrm>
            <a:off x="4858626" y="4059936"/>
            <a:ext cx="1916446" cy="1997568"/>
          </a:xfrm>
          <a:prstGeom prst="rect">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a:solidFill>
                  <a:schemeClr val="accent3">
                    <a:lumMod val="50000"/>
                  </a:schemeClr>
                </a:solidFill>
              </a:rPr>
              <a:t>Broker</a:t>
            </a:r>
          </a:p>
        </p:txBody>
      </p:sp>
      <p:sp>
        <p:nvSpPr>
          <p:cNvPr id="8" name="Rectangle 7">
            <a:extLst>
              <a:ext uri="{FF2B5EF4-FFF2-40B4-BE49-F238E27FC236}">
                <a16:creationId xmlns:a16="http://schemas.microsoft.com/office/drawing/2014/main" id="{0672290C-FA24-7047-B220-B761BD73116B}"/>
              </a:ext>
            </a:extLst>
          </p:cNvPr>
          <p:cNvSpPr/>
          <p:nvPr/>
        </p:nvSpPr>
        <p:spPr>
          <a:xfrm>
            <a:off x="7827545" y="4059936"/>
            <a:ext cx="1916446" cy="1997568"/>
          </a:xfrm>
          <a:prstGeom prst="rect">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a:solidFill>
                  <a:schemeClr val="accent3">
                    <a:lumMod val="50000"/>
                  </a:schemeClr>
                </a:solidFill>
              </a:rPr>
              <a:t>Broker</a:t>
            </a:r>
          </a:p>
        </p:txBody>
      </p:sp>
      <p:sp>
        <p:nvSpPr>
          <p:cNvPr id="9" name="Rectangle 8">
            <a:extLst>
              <a:ext uri="{FF2B5EF4-FFF2-40B4-BE49-F238E27FC236}">
                <a16:creationId xmlns:a16="http://schemas.microsoft.com/office/drawing/2014/main" id="{DDFCD721-4E4D-4B4E-BB26-D18EABFB65E7}"/>
              </a:ext>
            </a:extLst>
          </p:cNvPr>
          <p:cNvSpPr/>
          <p:nvPr/>
        </p:nvSpPr>
        <p:spPr>
          <a:xfrm>
            <a:off x="2088694" y="4059936"/>
            <a:ext cx="1916446" cy="1997568"/>
          </a:xfrm>
          <a:prstGeom prst="rect">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a:solidFill>
                  <a:schemeClr val="accent3">
                    <a:lumMod val="50000"/>
                  </a:schemeClr>
                </a:solidFill>
              </a:rPr>
              <a:t>Broker</a:t>
            </a:r>
          </a:p>
        </p:txBody>
      </p:sp>
      <p:sp>
        <p:nvSpPr>
          <p:cNvPr id="10" name="Rounded Rectangle 9">
            <a:extLst>
              <a:ext uri="{FF2B5EF4-FFF2-40B4-BE49-F238E27FC236}">
                <a16:creationId xmlns:a16="http://schemas.microsoft.com/office/drawing/2014/main" id="{2EAAD543-FA98-1043-A209-5F3FE966A6E3}"/>
              </a:ext>
            </a:extLst>
          </p:cNvPr>
          <p:cNvSpPr/>
          <p:nvPr/>
        </p:nvSpPr>
        <p:spPr>
          <a:xfrm>
            <a:off x="914399" y="4303784"/>
            <a:ext cx="9025247" cy="425873"/>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a:solidFill>
                  <a:schemeClr val="accent3">
                    <a:lumMod val="50000"/>
                  </a:schemeClr>
                </a:solidFill>
              </a:rPr>
              <a:t>Partition 0</a:t>
            </a:r>
          </a:p>
        </p:txBody>
      </p:sp>
      <p:sp>
        <p:nvSpPr>
          <p:cNvPr id="11" name="Rounded Rectangle 10">
            <a:extLst>
              <a:ext uri="{FF2B5EF4-FFF2-40B4-BE49-F238E27FC236}">
                <a16:creationId xmlns:a16="http://schemas.microsoft.com/office/drawing/2014/main" id="{0E320799-84CD-9947-A3C8-08090952B6B9}"/>
              </a:ext>
            </a:extLst>
          </p:cNvPr>
          <p:cNvSpPr/>
          <p:nvPr/>
        </p:nvSpPr>
        <p:spPr>
          <a:xfrm>
            <a:off x="914399" y="4834774"/>
            <a:ext cx="9025247" cy="425873"/>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a:solidFill>
                  <a:schemeClr val="accent3">
                    <a:lumMod val="50000"/>
                  </a:schemeClr>
                </a:solidFill>
              </a:rPr>
              <a:t>Partition 1</a:t>
            </a:r>
          </a:p>
        </p:txBody>
      </p:sp>
      <p:sp>
        <p:nvSpPr>
          <p:cNvPr id="12" name="Rounded Rectangle 11">
            <a:extLst>
              <a:ext uri="{FF2B5EF4-FFF2-40B4-BE49-F238E27FC236}">
                <a16:creationId xmlns:a16="http://schemas.microsoft.com/office/drawing/2014/main" id="{A5F587BC-8210-034C-A755-83B65B689CDA}"/>
              </a:ext>
            </a:extLst>
          </p:cNvPr>
          <p:cNvSpPr/>
          <p:nvPr/>
        </p:nvSpPr>
        <p:spPr>
          <a:xfrm>
            <a:off x="905060" y="5334726"/>
            <a:ext cx="9025247" cy="425873"/>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a:solidFill>
                  <a:schemeClr val="accent3">
                    <a:lumMod val="50000"/>
                  </a:schemeClr>
                </a:solidFill>
              </a:rPr>
              <a:t>Partition 2</a:t>
            </a:r>
          </a:p>
        </p:txBody>
      </p:sp>
      <p:sp>
        <p:nvSpPr>
          <p:cNvPr id="13" name="Rectangle 12">
            <a:extLst>
              <a:ext uri="{FF2B5EF4-FFF2-40B4-BE49-F238E27FC236}">
                <a16:creationId xmlns:a16="http://schemas.microsoft.com/office/drawing/2014/main" id="{7C765694-A278-2846-BDA8-F21372E2D931}"/>
              </a:ext>
            </a:extLst>
          </p:cNvPr>
          <p:cNvSpPr/>
          <p:nvPr/>
        </p:nvSpPr>
        <p:spPr>
          <a:xfrm>
            <a:off x="1399788" y="551475"/>
            <a:ext cx="941077" cy="276283"/>
          </a:xfrm>
          <a:prstGeom prst="rect">
            <a:avLst/>
          </a:prstGeom>
          <a:solidFill>
            <a:schemeClr val="accent4">
              <a:lumMod val="20000"/>
              <a:lumOff val="8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Producer-id</a:t>
            </a:r>
          </a:p>
        </p:txBody>
      </p:sp>
      <p:sp>
        <p:nvSpPr>
          <p:cNvPr id="14" name="Rectangle 13">
            <a:extLst>
              <a:ext uri="{FF2B5EF4-FFF2-40B4-BE49-F238E27FC236}">
                <a16:creationId xmlns:a16="http://schemas.microsoft.com/office/drawing/2014/main" id="{B1C53771-8F41-B942-808C-1C984498D65E}"/>
              </a:ext>
            </a:extLst>
          </p:cNvPr>
          <p:cNvSpPr/>
          <p:nvPr/>
        </p:nvSpPr>
        <p:spPr>
          <a:xfrm>
            <a:off x="2377441" y="551475"/>
            <a:ext cx="585217" cy="268317"/>
          </a:xfrm>
          <a:prstGeom prst="rect">
            <a:avLst/>
          </a:prstGeom>
          <a:solidFill>
            <a:schemeClr val="accent4">
              <a:lumMod val="20000"/>
              <a:lumOff val="8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Seq 1</a:t>
            </a:r>
          </a:p>
        </p:txBody>
      </p:sp>
      <p:sp>
        <p:nvSpPr>
          <p:cNvPr id="15" name="Rectangle 14">
            <a:extLst>
              <a:ext uri="{FF2B5EF4-FFF2-40B4-BE49-F238E27FC236}">
                <a16:creationId xmlns:a16="http://schemas.microsoft.com/office/drawing/2014/main" id="{2993026A-2543-DD49-8739-1D02FB90F727}"/>
              </a:ext>
            </a:extLst>
          </p:cNvPr>
          <p:cNvSpPr/>
          <p:nvPr/>
        </p:nvSpPr>
        <p:spPr>
          <a:xfrm>
            <a:off x="3023617" y="557571"/>
            <a:ext cx="585217" cy="268317"/>
          </a:xfrm>
          <a:prstGeom prst="rect">
            <a:avLst/>
          </a:prstGeom>
          <a:solidFill>
            <a:schemeClr val="accent4">
              <a:lumMod val="20000"/>
              <a:lumOff val="8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Key 1</a:t>
            </a:r>
          </a:p>
        </p:txBody>
      </p:sp>
      <p:sp>
        <p:nvSpPr>
          <p:cNvPr id="16" name="Rectangle 15">
            <a:extLst>
              <a:ext uri="{FF2B5EF4-FFF2-40B4-BE49-F238E27FC236}">
                <a16:creationId xmlns:a16="http://schemas.microsoft.com/office/drawing/2014/main" id="{D3FB8AFD-51CF-8F42-AF5C-0C2ED7DBBB89}"/>
              </a:ext>
            </a:extLst>
          </p:cNvPr>
          <p:cNvSpPr/>
          <p:nvPr/>
        </p:nvSpPr>
        <p:spPr>
          <a:xfrm>
            <a:off x="3651505" y="551475"/>
            <a:ext cx="1916446" cy="280509"/>
          </a:xfrm>
          <a:prstGeom prst="rect">
            <a:avLst/>
          </a:prstGeom>
          <a:solidFill>
            <a:schemeClr val="accent4">
              <a:lumMod val="20000"/>
              <a:lumOff val="8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Value</a:t>
            </a:r>
          </a:p>
        </p:txBody>
      </p:sp>
      <p:sp>
        <p:nvSpPr>
          <p:cNvPr id="17" name="Rectangle 16">
            <a:extLst>
              <a:ext uri="{FF2B5EF4-FFF2-40B4-BE49-F238E27FC236}">
                <a16:creationId xmlns:a16="http://schemas.microsoft.com/office/drawing/2014/main" id="{E29890EA-B268-5B42-8B20-1E42EEA1205D}"/>
              </a:ext>
            </a:extLst>
          </p:cNvPr>
          <p:cNvSpPr/>
          <p:nvPr/>
        </p:nvSpPr>
        <p:spPr>
          <a:xfrm>
            <a:off x="1405884" y="905043"/>
            <a:ext cx="941077" cy="276283"/>
          </a:xfrm>
          <a:prstGeom prst="rect">
            <a:avLst/>
          </a:prstGeom>
          <a:solidFill>
            <a:schemeClr val="accent4">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Producer-id</a:t>
            </a:r>
          </a:p>
        </p:txBody>
      </p:sp>
      <p:sp>
        <p:nvSpPr>
          <p:cNvPr id="18" name="Rectangle 17">
            <a:extLst>
              <a:ext uri="{FF2B5EF4-FFF2-40B4-BE49-F238E27FC236}">
                <a16:creationId xmlns:a16="http://schemas.microsoft.com/office/drawing/2014/main" id="{BA7F5BF3-00D8-A84C-BCE5-CD477C25D242}"/>
              </a:ext>
            </a:extLst>
          </p:cNvPr>
          <p:cNvSpPr/>
          <p:nvPr/>
        </p:nvSpPr>
        <p:spPr>
          <a:xfrm>
            <a:off x="2383537" y="905043"/>
            <a:ext cx="585217" cy="268317"/>
          </a:xfrm>
          <a:prstGeom prst="rect">
            <a:avLst/>
          </a:prstGeom>
          <a:solidFill>
            <a:schemeClr val="accent4">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Seq 2</a:t>
            </a:r>
          </a:p>
        </p:txBody>
      </p:sp>
      <p:sp>
        <p:nvSpPr>
          <p:cNvPr id="19" name="Rectangle 18">
            <a:extLst>
              <a:ext uri="{FF2B5EF4-FFF2-40B4-BE49-F238E27FC236}">
                <a16:creationId xmlns:a16="http://schemas.microsoft.com/office/drawing/2014/main" id="{496A7D4F-E314-4242-8AB5-EB8779A4B87E}"/>
              </a:ext>
            </a:extLst>
          </p:cNvPr>
          <p:cNvSpPr/>
          <p:nvPr/>
        </p:nvSpPr>
        <p:spPr>
          <a:xfrm>
            <a:off x="3029713" y="911139"/>
            <a:ext cx="585217" cy="268317"/>
          </a:xfrm>
          <a:prstGeom prst="rect">
            <a:avLst/>
          </a:prstGeom>
          <a:solidFill>
            <a:schemeClr val="accent4">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Key 2</a:t>
            </a:r>
          </a:p>
        </p:txBody>
      </p:sp>
      <p:sp>
        <p:nvSpPr>
          <p:cNvPr id="20" name="Rectangle 19">
            <a:extLst>
              <a:ext uri="{FF2B5EF4-FFF2-40B4-BE49-F238E27FC236}">
                <a16:creationId xmlns:a16="http://schemas.microsoft.com/office/drawing/2014/main" id="{788D1441-A99D-4341-8436-368C77E6BC97}"/>
              </a:ext>
            </a:extLst>
          </p:cNvPr>
          <p:cNvSpPr/>
          <p:nvPr/>
        </p:nvSpPr>
        <p:spPr>
          <a:xfrm>
            <a:off x="3657601" y="899559"/>
            <a:ext cx="1916446" cy="264799"/>
          </a:xfrm>
          <a:prstGeom prst="rect">
            <a:avLst/>
          </a:prstGeom>
          <a:solidFill>
            <a:schemeClr val="accent4">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Value</a:t>
            </a:r>
          </a:p>
        </p:txBody>
      </p:sp>
      <p:sp>
        <p:nvSpPr>
          <p:cNvPr id="21" name="Rectangle 20">
            <a:extLst>
              <a:ext uri="{FF2B5EF4-FFF2-40B4-BE49-F238E27FC236}">
                <a16:creationId xmlns:a16="http://schemas.microsoft.com/office/drawing/2014/main" id="{F5B8FD20-2FD6-A147-B34F-09F3B32340D2}"/>
              </a:ext>
            </a:extLst>
          </p:cNvPr>
          <p:cNvSpPr/>
          <p:nvPr/>
        </p:nvSpPr>
        <p:spPr>
          <a:xfrm>
            <a:off x="1405884" y="1289091"/>
            <a:ext cx="941077" cy="276283"/>
          </a:xfrm>
          <a:prstGeom prst="rect">
            <a:avLst/>
          </a:prstGeom>
          <a:solidFill>
            <a:schemeClr val="accent4">
              <a:lumMod val="60000"/>
              <a:lumOff val="4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Producer-id</a:t>
            </a:r>
          </a:p>
        </p:txBody>
      </p:sp>
      <p:sp>
        <p:nvSpPr>
          <p:cNvPr id="22" name="Rectangle 21">
            <a:extLst>
              <a:ext uri="{FF2B5EF4-FFF2-40B4-BE49-F238E27FC236}">
                <a16:creationId xmlns:a16="http://schemas.microsoft.com/office/drawing/2014/main" id="{6EBD1E32-58B5-854F-9504-8A34F643E2E8}"/>
              </a:ext>
            </a:extLst>
          </p:cNvPr>
          <p:cNvSpPr/>
          <p:nvPr/>
        </p:nvSpPr>
        <p:spPr>
          <a:xfrm>
            <a:off x="2383537" y="1289091"/>
            <a:ext cx="585217" cy="268317"/>
          </a:xfrm>
          <a:prstGeom prst="rect">
            <a:avLst/>
          </a:prstGeom>
          <a:solidFill>
            <a:schemeClr val="accent4">
              <a:lumMod val="60000"/>
              <a:lumOff val="4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Seq 3</a:t>
            </a:r>
          </a:p>
        </p:txBody>
      </p:sp>
      <p:sp>
        <p:nvSpPr>
          <p:cNvPr id="23" name="Rectangle 22">
            <a:extLst>
              <a:ext uri="{FF2B5EF4-FFF2-40B4-BE49-F238E27FC236}">
                <a16:creationId xmlns:a16="http://schemas.microsoft.com/office/drawing/2014/main" id="{25B2FE27-C906-674F-8A61-C38373184109}"/>
              </a:ext>
            </a:extLst>
          </p:cNvPr>
          <p:cNvSpPr/>
          <p:nvPr/>
        </p:nvSpPr>
        <p:spPr>
          <a:xfrm>
            <a:off x="3029713" y="1295187"/>
            <a:ext cx="585217" cy="268317"/>
          </a:xfrm>
          <a:prstGeom prst="rect">
            <a:avLst/>
          </a:prstGeom>
          <a:solidFill>
            <a:schemeClr val="accent4">
              <a:lumMod val="60000"/>
              <a:lumOff val="4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Key 3</a:t>
            </a:r>
          </a:p>
        </p:txBody>
      </p:sp>
      <p:sp>
        <p:nvSpPr>
          <p:cNvPr id="24" name="Rectangle 23">
            <a:extLst>
              <a:ext uri="{FF2B5EF4-FFF2-40B4-BE49-F238E27FC236}">
                <a16:creationId xmlns:a16="http://schemas.microsoft.com/office/drawing/2014/main" id="{3830EB6D-A145-A649-ADEE-0FAAAD49359F}"/>
              </a:ext>
            </a:extLst>
          </p:cNvPr>
          <p:cNvSpPr/>
          <p:nvPr/>
        </p:nvSpPr>
        <p:spPr>
          <a:xfrm>
            <a:off x="3657601" y="1295187"/>
            <a:ext cx="1916446" cy="262221"/>
          </a:xfrm>
          <a:prstGeom prst="rect">
            <a:avLst/>
          </a:prstGeom>
          <a:solidFill>
            <a:schemeClr val="accent4">
              <a:lumMod val="60000"/>
              <a:lumOff val="4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Value</a:t>
            </a:r>
          </a:p>
        </p:txBody>
      </p:sp>
      <p:sp>
        <p:nvSpPr>
          <p:cNvPr id="26" name="Left Brace 25">
            <a:extLst>
              <a:ext uri="{FF2B5EF4-FFF2-40B4-BE49-F238E27FC236}">
                <a16:creationId xmlns:a16="http://schemas.microsoft.com/office/drawing/2014/main" id="{10132059-F9AC-0B43-8860-0747547C2E9C}"/>
              </a:ext>
            </a:extLst>
          </p:cNvPr>
          <p:cNvSpPr/>
          <p:nvPr/>
        </p:nvSpPr>
        <p:spPr>
          <a:xfrm>
            <a:off x="1059448" y="599597"/>
            <a:ext cx="182880" cy="879207"/>
          </a:xfrm>
          <a:prstGeom prst="leftBrace">
            <a:avLst/>
          </a:prstGeom>
          <a:ln>
            <a:solidFill>
              <a:srgbClr val="7030A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7" name="TextBox 26">
            <a:extLst>
              <a:ext uri="{FF2B5EF4-FFF2-40B4-BE49-F238E27FC236}">
                <a16:creationId xmlns:a16="http://schemas.microsoft.com/office/drawing/2014/main" id="{A5D37946-C8B7-4243-AFD4-E544E54DE104}"/>
              </a:ext>
            </a:extLst>
          </p:cNvPr>
          <p:cNvSpPr txBox="1"/>
          <p:nvPr/>
        </p:nvSpPr>
        <p:spPr>
          <a:xfrm rot="16200000">
            <a:off x="446712" y="854533"/>
            <a:ext cx="748923" cy="369332"/>
          </a:xfrm>
          <a:prstGeom prst="rect">
            <a:avLst/>
          </a:prstGeom>
          <a:noFill/>
        </p:spPr>
        <p:txBody>
          <a:bodyPr wrap="none" rtlCol="0">
            <a:spAutoFit/>
          </a:bodyPr>
          <a:lstStyle/>
          <a:p>
            <a:r>
              <a:rPr lang="en-US">
                <a:solidFill>
                  <a:srgbClr val="7030A0"/>
                </a:solidFill>
              </a:rPr>
              <a:t>batch</a:t>
            </a:r>
          </a:p>
        </p:txBody>
      </p:sp>
      <p:sp>
        <p:nvSpPr>
          <p:cNvPr id="33" name="Rectangle 32">
            <a:extLst>
              <a:ext uri="{FF2B5EF4-FFF2-40B4-BE49-F238E27FC236}">
                <a16:creationId xmlns:a16="http://schemas.microsoft.com/office/drawing/2014/main" id="{621A3D32-8764-D84E-B45D-179E599A3F8A}"/>
              </a:ext>
            </a:extLst>
          </p:cNvPr>
          <p:cNvSpPr/>
          <p:nvPr/>
        </p:nvSpPr>
        <p:spPr>
          <a:xfrm>
            <a:off x="2346862" y="4370603"/>
            <a:ext cx="1304641" cy="266620"/>
          </a:xfrm>
          <a:prstGeom prst="rect">
            <a:avLst/>
          </a:prstGeom>
          <a:solidFill>
            <a:schemeClr val="accent4">
              <a:lumMod val="20000"/>
              <a:lumOff val="8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event</a:t>
            </a:r>
          </a:p>
        </p:txBody>
      </p:sp>
      <p:sp>
        <p:nvSpPr>
          <p:cNvPr id="35" name="Rectangle 34">
            <a:extLst>
              <a:ext uri="{FF2B5EF4-FFF2-40B4-BE49-F238E27FC236}">
                <a16:creationId xmlns:a16="http://schemas.microsoft.com/office/drawing/2014/main" id="{1A6EB4BB-92C0-6244-88B2-8303B751847A}"/>
              </a:ext>
            </a:extLst>
          </p:cNvPr>
          <p:cNvSpPr/>
          <p:nvPr/>
        </p:nvSpPr>
        <p:spPr>
          <a:xfrm>
            <a:off x="5228548" y="4881972"/>
            <a:ext cx="1176601" cy="254156"/>
          </a:xfrm>
          <a:prstGeom prst="rect">
            <a:avLst/>
          </a:prstGeom>
          <a:solidFill>
            <a:schemeClr val="accent4">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Event</a:t>
            </a:r>
          </a:p>
        </p:txBody>
      </p:sp>
      <p:sp>
        <p:nvSpPr>
          <p:cNvPr id="40" name="Rectangle 39">
            <a:extLst>
              <a:ext uri="{FF2B5EF4-FFF2-40B4-BE49-F238E27FC236}">
                <a16:creationId xmlns:a16="http://schemas.microsoft.com/office/drawing/2014/main" id="{2FFC91B4-3E04-2944-9501-DD6D93E7E908}"/>
              </a:ext>
            </a:extLst>
          </p:cNvPr>
          <p:cNvSpPr/>
          <p:nvPr/>
        </p:nvSpPr>
        <p:spPr>
          <a:xfrm>
            <a:off x="8197467" y="5420584"/>
            <a:ext cx="1176601" cy="254156"/>
          </a:xfrm>
          <a:prstGeom prst="rect">
            <a:avLst/>
          </a:prstGeom>
          <a:solidFill>
            <a:schemeClr val="accent4">
              <a:lumMod val="60000"/>
              <a:lumOff val="4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Event</a:t>
            </a:r>
          </a:p>
        </p:txBody>
      </p:sp>
      <p:sp>
        <p:nvSpPr>
          <p:cNvPr id="42" name="AutoShape 4">
            <a:extLst>
              <a:ext uri="{FF2B5EF4-FFF2-40B4-BE49-F238E27FC236}">
                <a16:creationId xmlns:a16="http://schemas.microsoft.com/office/drawing/2014/main" id="{A611CE19-EBE1-5140-917D-752980A1D3A6}"/>
              </a:ext>
            </a:extLst>
          </p:cNvPr>
          <p:cNvSpPr>
            <a:spLocks noChangeArrowheads="1"/>
          </p:cNvSpPr>
          <p:nvPr/>
        </p:nvSpPr>
        <p:spPr bwMode="auto">
          <a:xfrm>
            <a:off x="600296" y="305270"/>
            <a:ext cx="5804853" cy="2876842"/>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a:solidFill>
                <a:srgbClr val="6D7777"/>
              </a:solidFill>
            </a:endParaRPr>
          </a:p>
        </p:txBody>
      </p:sp>
      <p:sp>
        <p:nvSpPr>
          <p:cNvPr id="59" name="Rectangle 58">
            <a:extLst>
              <a:ext uri="{FF2B5EF4-FFF2-40B4-BE49-F238E27FC236}">
                <a16:creationId xmlns:a16="http://schemas.microsoft.com/office/drawing/2014/main" id="{4CBF5732-7D36-6F49-9339-1193C64915EC}"/>
              </a:ext>
            </a:extLst>
          </p:cNvPr>
          <p:cNvSpPr/>
          <p:nvPr/>
        </p:nvSpPr>
        <p:spPr>
          <a:xfrm>
            <a:off x="2314187" y="6149961"/>
            <a:ext cx="941077" cy="276283"/>
          </a:xfrm>
          <a:prstGeom prst="rect">
            <a:avLst/>
          </a:prstGeom>
          <a:solidFill>
            <a:schemeClr val="accent4">
              <a:lumMod val="20000"/>
              <a:lumOff val="8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Producer-id</a:t>
            </a:r>
          </a:p>
        </p:txBody>
      </p:sp>
      <p:sp>
        <p:nvSpPr>
          <p:cNvPr id="60" name="Rectangle 59">
            <a:extLst>
              <a:ext uri="{FF2B5EF4-FFF2-40B4-BE49-F238E27FC236}">
                <a16:creationId xmlns:a16="http://schemas.microsoft.com/office/drawing/2014/main" id="{3ADAA872-DFC0-C341-9F5A-6FD8220336C7}"/>
              </a:ext>
            </a:extLst>
          </p:cNvPr>
          <p:cNvSpPr/>
          <p:nvPr/>
        </p:nvSpPr>
        <p:spPr>
          <a:xfrm>
            <a:off x="3291840" y="6149961"/>
            <a:ext cx="585217" cy="268317"/>
          </a:xfrm>
          <a:prstGeom prst="rect">
            <a:avLst/>
          </a:prstGeom>
          <a:solidFill>
            <a:schemeClr val="accent4">
              <a:lumMod val="20000"/>
              <a:lumOff val="8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Seq 1</a:t>
            </a:r>
          </a:p>
        </p:txBody>
      </p:sp>
      <p:sp>
        <p:nvSpPr>
          <p:cNvPr id="61" name="Rectangle 60">
            <a:extLst>
              <a:ext uri="{FF2B5EF4-FFF2-40B4-BE49-F238E27FC236}">
                <a16:creationId xmlns:a16="http://schemas.microsoft.com/office/drawing/2014/main" id="{BAF6FB6E-0D9D-4847-98BD-684ED5156C5D}"/>
              </a:ext>
            </a:extLst>
          </p:cNvPr>
          <p:cNvSpPr/>
          <p:nvPr/>
        </p:nvSpPr>
        <p:spPr>
          <a:xfrm>
            <a:off x="5097410" y="6163758"/>
            <a:ext cx="941077" cy="276283"/>
          </a:xfrm>
          <a:prstGeom prst="rect">
            <a:avLst/>
          </a:prstGeom>
          <a:solidFill>
            <a:schemeClr val="accent4">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Producer-id</a:t>
            </a:r>
          </a:p>
        </p:txBody>
      </p:sp>
      <p:sp>
        <p:nvSpPr>
          <p:cNvPr id="62" name="Rectangle 61">
            <a:extLst>
              <a:ext uri="{FF2B5EF4-FFF2-40B4-BE49-F238E27FC236}">
                <a16:creationId xmlns:a16="http://schemas.microsoft.com/office/drawing/2014/main" id="{79A2DD7B-E6C9-F949-8FE1-02BEFAE57F28}"/>
              </a:ext>
            </a:extLst>
          </p:cNvPr>
          <p:cNvSpPr/>
          <p:nvPr/>
        </p:nvSpPr>
        <p:spPr>
          <a:xfrm>
            <a:off x="6075063" y="6163758"/>
            <a:ext cx="585217" cy="268317"/>
          </a:xfrm>
          <a:prstGeom prst="rect">
            <a:avLst/>
          </a:prstGeom>
          <a:solidFill>
            <a:schemeClr val="accent4">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Seq 2</a:t>
            </a:r>
          </a:p>
        </p:txBody>
      </p:sp>
      <p:sp>
        <p:nvSpPr>
          <p:cNvPr id="66" name="Left Brace 65">
            <a:extLst>
              <a:ext uri="{FF2B5EF4-FFF2-40B4-BE49-F238E27FC236}">
                <a16:creationId xmlns:a16="http://schemas.microsoft.com/office/drawing/2014/main" id="{5723F0DC-D44C-6749-ADCA-B73E5987FD4D}"/>
              </a:ext>
            </a:extLst>
          </p:cNvPr>
          <p:cNvSpPr/>
          <p:nvPr/>
        </p:nvSpPr>
        <p:spPr>
          <a:xfrm>
            <a:off x="649927" y="4241655"/>
            <a:ext cx="207398" cy="1592096"/>
          </a:xfrm>
          <a:prstGeom prst="leftBrace">
            <a:avLst/>
          </a:prstGeom>
          <a:ln>
            <a:solidFill>
              <a:srgbClr val="7030A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7" name="TextBox 66">
            <a:extLst>
              <a:ext uri="{FF2B5EF4-FFF2-40B4-BE49-F238E27FC236}">
                <a16:creationId xmlns:a16="http://schemas.microsoft.com/office/drawing/2014/main" id="{6F46BB51-E4F7-794F-A6AB-AD841205990E}"/>
              </a:ext>
            </a:extLst>
          </p:cNvPr>
          <p:cNvSpPr txBox="1"/>
          <p:nvPr/>
        </p:nvSpPr>
        <p:spPr>
          <a:xfrm rot="16200000">
            <a:off x="108606" y="4882877"/>
            <a:ext cx="671979" cy="369332"/>
          </a:xfrm>
          <a:prstGeom prst="rect">
            <a:avLst/>
          </a:prstGeom>
          <a:noFill/>
        </p:spPr>
        <p:txBody>
          <a:bodyPr wrap="none" rtlCol="0">
            <a:spAutoFit/>
          </a:bodyPr>
          <a:lstStyle/>
          <a:p>
            <a:r>
              <a:rPr lang="en-US">
                <a:solidFill>
                  <a:srgbClr val="7030A0"/>
                </a:solidFill>
              </a:rPr>
              <a:t>topic</a:t>
            </a:r>
          </a:p>
        </p:txBody>
      </p:sp>
      <p:sp>
        <p:nvSpPr>
          <p:cNvPr id="68" name="Rectangle 67">
            <a:extLst>
              <a:ext uri="{FF2B5EF4-FFF2-40B4-BE49-F238E27FC236}">
                <a16:creationId xmlns:a16="http://schemas.microsoft.com/office/drawing/2014/main" id="{56CAC257-885B-8C4B-8251-6C46C7FE2B17}"/>
              </a:ext>
            </a:extLst>
          </p:cNvPr>
          <p:cNvSpPr/>
          <p:nvPr/>
        </p:nvSpPr>
        <p:spPr>
          <a:xfrm>
            <a:off x="1553222" y="6138205"/>
            <a:ext cx="729338" cy="276283"/>
          </a:xfrm>
          <a:prstGeom prst="rect">
            <a:avLst/>
          </a:prstGeom>
          <a:solidFill>
            <a:schemeClr val="accent4">
              <a:lumMod val="20000"/>
              <a:lumOff val="8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Topic-p0</a:t>
            </a:r>
          </a:p>
        </p:txBody>
      </p:sp>
      <p:sp>
        <p:nvSpPr>
          <p:cNvPr id="69" name="Rectangle 68">
            <a:extLst>
              <a:ext uri="{FF2B5EF4-FFF2-40B4-BE49-F238E27FC236}">
                <a16:creationId xmlns:a16="http://schemas.microsoft.com/office/drawing/2014/main" id="{32B24CA6-6923-A648-8D8F-67071296604B}"/>
              </a:ext>
            </a:extLst>
          </p:cNvPr>
          <p:cNvSpPr/>
          <p:nvPr/>
        </p:nvSpPr>
        <p:spPr>
          <a:xfrm>
            <a:off x="4311685" y="6162621"/>
            <a:ext cx="729338" cy="276283"/>
          </a:xfrm>
          <a:prstGeom prst="rect">
            <a:avLst/>
          </a:prstGeom>
          <a:solidFill>
            <a:schemeClr val="accent4">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Topic-p1</a:t>
            </a:r>
          </a:p>
        </p:txBody>
      </p:sp>
      <p:sp>
        <p:nvSpPr>
          <p:cNvPr id="57" name="Rectangle 56">
            <a:extLst>
              <a:ext uri="{FF2B5EF4-FFF2-40B4-BE49-F238E27FC236}">
                <a16:creationId xmlns:a16="http://schemas.microsoft.com/office/drawing/2014/main" id="{DF5D2E13-E3B1-7F45-AE7D-A499ABA7549D}"/>
              </a:ext>
            </a:extLst>
          </p:cNvPr>
          <p:cNvSpPr/>
          <p:nvPr/>
        </p:nvSpPr>
        <p:spPr>
          <a:xfrm>
            <a:off x="1387596" y="2038899"/>
            <a:ext cx="941077" cy="276283"/>
          </a:xfrm>
          <a:prstGeom prst="rect">
            <a:avLst/>
          </a:prstGeom>
          <a:solidFill>
            <a:schemeClr val="accent4">
              <a:lumMod val="20000"/>
              <a:lumOff val="8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Producer-id</a:t>
            </a:r>
          </a:p>
        </p:txBody>
      </p:sp>
      <p:sp>
        <p:nvSpPr>
          <p:cNvPr id="58" name="Rectangle 57">
            <a:extLst>
              <a:ext uri="{FF2B5EF4-FFF2-40B4-BE49-F238E27FC236}">
                <a16:creationId xmlns:a16="http://schemas.microsoft.com/office/drawing/2014/main" id="{21D722AC-5B39-1544-9137-16F847EEA6EE}"/>
              </a:ext>
            </a:extLst>
          </p:cNvPr>
          <p:cNvSpPr/>
          <p:nvPr/>
        </p:nvSpPr>
        <p:spPr>
          <a:xfrm>
            <a:off x="2365249" y="2038899"/>
            <a:ext cx="585217" cy="268317"/>
          </a:xfrm>
          <a:prstGeom prst="rect">
            <a:avLst/>
          </a:prstGeom>
          <a:solidFill>
            <a:schemeClr val="accent4">
              <a:lumMod val="20000"/>
              <a:lumOff val="8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Seq 1</a:t>
            </a:r>
          </a:p>
        </p:txBody>
      </p:sp>
      <p:sp>
        <p:nvSpPr>
          <p:cNvPr id="65" name="Rectangle 64">
            <a:extLst>
              <a:ext uri="{FF2B5EF4-FFF2-40B4-BE49-F238E27FC236}">
                <a16:creationId xmlns:a16="http://schemas.microsoft.com/office/drawing/2014/main" id="{905DE4EC-3D23-4C47-96D6-2E21D10E70D9}"/>
              </a:ext>
            </a:extLst>
          </p:cNvPr>
          <p:cNvSpPr/>
          <p:nvPr/>
        </p:nvSpPr>
        <p:spPr>
          <a:xfrm>
            <a:off x="3011425" y="2044995"/>
            <a:ext cx="585217" cy="268317"/>
          </a:xfrm>
          <a:prstGeom prst="rect">
            <a:avLst/>
          </a:prstGeom>
          <a:solidFill>
            <a:schemeClr val="accent4">
              <a:lumMod val="20000"/>
              <a:lumOff val="8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Key 1</a:t>
            </a:r>
          </a:p>
        </p:txBody>
      </p:sp>
      <p:sp>
        <p:nvSpPr>
          <p:cNvPr id="71" name="Rectangle 70">
            <a:extLst>
              <a:ext uri="{FF2B5EF4-FFF2-40B4-BE49-F238E27FC236}">
                <a16:creationId xmlns:a16="http://schemas.microsoft.com/office/drawing/2014/main" id="{D573A1EB-063F-8E40-AA5C-9D8BB11A349C}"/>
              </a:ext>
            </a:extLst>
          </p:cNvPr>
          <p:cNvSpPr/>
          <p:nvPr/>
        </p:nvSpPr>
        <p:spPr>
          <a:xfrm>
            <a:off x="3639313" y="2038899"/>
            <a:ext cx="1916446" cy="280509"/>
          </a:xfrm>
          <a:prstGeom prst="rect">
            <a:avLst/>
          </a:prstGeom>
          <a:solidFill>
            <a:schemeClr val="accent4">
              <a:lumMod val="20000"/>
              <a:lumOff val="8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Value</a:t>
            </a:r>
          </a:p>
        </p:txBody>
      </p:sp>
      <p:sp>
        <p:nvSpPr>
          <p:cNvPr id="72" name="Rectangle 71">
            <a:extLst>
              <a:ext uri="{FF2B5EF4-FFF2-40B4-BE49-F238E27FC236}">
                <a16:creationId xmlns:a16="http://schemas.microsoft.com/office/drawing/2014/main" id="{12E5D9AB-9299-FB48-A342-B62F64ABAA76}"/>
              </a:ext>
            </a:extLst>
          </p:cNvPr>
          <p:cNvSpPr/>
          <p:nvPr/>
        </p:nvSpPr>
        <p:spPr>
          <a:xfrm>
            <a:off x="1393692" y="2392467"/>
            <a:ext cx="941077" cy="276283"/>
          </a:xfrm>
          <a:prstGeom prst="rect">
            <a:avLst/>
          </a:prstGeom>
          <a:solidFill>
            <a:schemeClr val="accent4">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Producer-id</a:t>
            </a:r>
          </a:p>
        </p:txBody>
      </p:sp>
      <p:sp>
        <p:nvSpPr>
          <p:cNvPr id="73" name="Rectangle 72">
            <a:extLst>
              <a:ext uri="{FF2B5EF4-FFF2-40B4-BE49-F238E27FC236}">
                <a16:creationId xmlns:a16="http://schemas.microsoft.com/office/drawing/2014/main" id="{04D72B5E-CAAC-1E4B-B40D-325C94A8E698}"/>
              </a:ext>
            </a:extLst>
          </p:cNvPr>
          <p:cNvSpPr/>
          <p:nvPr/>
        </p:nvSpPr>
        <p:spPr>
          <a:xfrm>
            <a:off x="2371345" y="2392467"/>
            <a:ext cx="585217" cy="268317"/>
          </a:xfrm>
          <a:prstGeom prst="rect">
            <a:avLst/>
          </a:prstGeom>
          <a:solidFill>
            <a:schemeClr val="accent4">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Seq 2</a:t>
            </a:r>
          </a:p>
        </p:txBody>
      </p:sp>
      <p:sp>
        <p:nvSpPr>
          <p:cNvPr id="74" name="Rectangle 73">
            <a:extLst>
              <a:ext uri="{FF2B5EF4-FFF2-40B4-BE49-F238E27FC236}">
                <a16:creationId xmlns:a16="http://schemas.microsoft.com/office/drawing/2014/main" id="{E6E9B3CF-2FB3-1B42-ABB7-FD60311B9CA4}"/>
              </a:ext>
            </a:extLst>
          </p:cNvPr>
          <p:cNvSpPr/>
          <p:nvPr/>
        </p:nvSpPr>
        <p:spPr>
          <a:xfrm>
            <a:off x="3017521" y="2398563"/>
            <a:ext cx="585217" cy="268317"/>
          </a:xfrm>
          <a:prstGeom prst="rect">
            <a:avLst/>
          </a:prstGeom>
          <a:solidFill>
            <a:schemeClr val="accent4">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Key 2</a:t>
            </a:r>
          </a:p>
        </p:txBody>
      </p:sp>
      <p:sp>
        <p:nvSpPr>
          <p:cNvPr id="75" name="Rectangle 74">
            <a:extLst>
              <a:ext uri="{FF2B5EF4-FFF2-40B4-BE49-F238E27FC236}">
                <a16:creationId xmlns:a16="http://schemas.microsoft.com/office/drawing/2014/main" id="{B598751E-8FA6-8443-A90C-E4734D2084CC}"/>
              </a:ext>
            </a:extLst>
          </p:cNvPr>
          <p:cNvSpPr/>
          <p:nvPr/>
        </p:nvSpPr>
        <p:spPr>
          <a:xfrm>
            <a:off x="3645409" y="2386983"/>
            <a:ext cx="1916446" cy="264799"/>
          </a:xfrm>
          <a:prstGeom prst="rect">
            <a:avLst/>
          </a:prstGeom>
          <a:solidFill>
            <a:schemeClr val="accent4">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Value</a:t>
            </a:r>
          </a:p>
        </p:txBody>
      </p:sp>
      <p:sp>
        <p:nvSpPr>
          <p:cNvPr id="76" name="Rectangle 75">
            <a:extLst>
              <a:ext uri="{FF2B5EF4-FFF2-40B4-BE49-F238E27FC236}">
                <a16:creationId xmlns:a16="http://schemas.microsoft.com/office/drawing/2014/main" id="{8E79FFBE-452B-9340-AF27-EF7FA23A49D3}"/>
              </a:ext>
            </a:extLst>
          </p:cNvPr>
          <p:cNvSpPr/>
          <p:nvPr/>
        </p:nvSpPr>
        <p:spPr>
          <a:xfrm>
            <a:off x="1393692" y="2776515"/>
            <a:ext cx="941077" cy="276283"/>
          </a:xfrm>
          <a:prstGeom prst="rect">
            <a:avLst/>
          </a:prstGeom>
          <a:solidFill>
            <a:schemeClr val="accent4">
              <a:lumMod val="60000"/>
              <a:lumOff val="4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Producer-id</a:t>
            </a:r>
          </a:p>
        </p:txBody>
      </p:sp>
      <p:sp>
        <p:nvSpPr>
          <p:cNvPr id="77" name="Rectangle 76">
            <a:extLst>
              <a:ext uri="{FF2B5EF4-FFF2-40B4-BE49-F238E27FC236}">
                <a16:creationId xmlns:a16="http://schemas.microsoft.com/office/drawing/2014/main" id="{738DC140-870A-1343-AD2F-35D02F87396E}"/>
              </a:ext>
            </a:extLst>
          </p:cNvPr>
          <p:cNvSpPr/>
          <p:nvPr/>
        </p:nvSpPr>
        <p:spPr>
          <a:xfrm>
            <a:off x="2371345" y="2776515"/>
            <a:ext cx="585217" cy="268317"/>
          </a:xfrm>
          <a:prstGeom prst="rect">
            <a:avLst/>
          </a:prstGeom>
          <a:solidFill>
            <a:schemeClr val="accent4">
              <a:lumMod val="60000"/>
              <a:lumOff val="4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Seq 3</a:t>
            </a:r>
          </a:p>
        </p:txBody>
      </p:sp>
      <p:sp>
        <p:nvSpPr>
          <p:cNvPr id="78" name="Rectangle 77">
            <a:extLst>
              <a:ext uri="{FF2B5EF4-FFF2-40B4-BE49-F238E27FC236}">
                <a16:creationId xmlns:a16="http://schemas.microsoft.com/office/drawing/2014/main" id="{FEECC4EB-B089-8844-94BC-5AC5759478EF}"/>
              </a:ext>
            </a:extLst>
          </p:cNvPr>
          <p:cNvSpPr/>
          <p:nvPr/>
        </p:nvSpPr>
        <p:spPr>
          <a:xfrm>
            <a:off x="3017521" y="2782611"/>
            <a:ext cx="585217" cy="268317"/>
          </a:xfrm>
          <a:prstGeom prst="rect">
            <a:avLst/>
          </a:prstGeom>
          <a:solidFill>
            <a:schemeClr val="accent4">
              <a:lumMod val="60000"/>
              <a:lumOff val="4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Key 3</a:t>
            </a:r>
          </a:p>
        </p:txBody>
      </p:sp>
      <p:sp>
        <p:nvSpPr>
          <p:cNvPr id="79" name="Rectangle 78">
            <a:extLst>
              <a:ext uri="{FF2B5EF4-FFF2-40B4-BE49-F238E27FC236}">
                <a16:creationId xmlns:a16="http://schemas.microsoft.com/office/drawing/2014/main" id="{0CC69262-7402-1D44-99DF-561F73B7971A}"/>
              </a:ext>
            </a:extLst>
          </p:cNvPr>
          <p:cNvSpPr/>
          <p:nvPr/>
        </p:nvSpPr>
        <p:spPr>
          <a:xfrm>
            <a:off x="3645409" y="2782611"/>
            <a:ext cx="1916446" cy="262221"/>
          </a:xfrm>
          <a:prstGeom prst="rect">
            <a:avLst/>
          </a:prstGeom>
          <a:solidFill>
            <a:schemeClr val="accent4">
              <a:lumMod val="60000"/>
              <a:lumOff val="4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Value</a:t>
            </a:r>
          </a:p>
        </p:txBody>
      </p:sp>
      <p:sp>
        <p:nvSpPr>
          <p:cNvPr id="39" name="TextBox 38">
            <a:extLst>
              <a:ext uri="{FF2B5EF4-FFF2-40B4-BE49-F238E27FC236}">
                <a16:creationId xmlns:a16="http://schemas.microsoft.com/office/drawing/2014/main" id="{E8464B15-D2D1-0F41-8420-AD4CD7312FBB}"/>
              </a:ext>
            </a:extLst>
          </p:cNvPr>
          <p:cNvSpPr txBox="1"/>
          <p:nvPr/>
        </p:nvSpPr>
        <p:spPr>
          <a:xfrm>
            <a:off x="416461" y="2103872"/>
            <a:ext cx="825867" cy="369332"/>
          </a:xfrm>
          <a:prstGeom prst="rect">
            <a:avLst/>
          </a:prstGeom>
          <a:noFill/>
        </p:spPr>
        <p:txBody>
          <a:bodyPr wrap="none" rtlCol="0">
            <a:spAutoFit/>
          </a:bodyPr>
          <a:lstStyle/>
          <a:p>
            <a:r>
              <a:rPr lang="en-US"/>
              <a:t>retries</a:t>
            </a:r>
          </a:p>
        </p:txBody>
      </p:sp>
      <p:cxnSp>
        <p:nvCxnSpPr>
          <p:cNvPr id="81" name="Curved Connector 80">
            <a:extLst>
              <a:ext uri="{FF2B5EF4-FFF2-40B4-BE49-F238E27FC236}">
                <a16:creationId xmlns:a16="http://schemas.microsoft.com/office/drawing/2014/main" id="{F0149DAF-4BE2-EC45-B580-E5F06119BD3B}"/>
              </a:ext>
            </a:extLst>
          </p:cNvPr>
          <p:cNvCxnSpPr>
            <a:cxnSpLocks/>
            <a:stCxn id="57" idx="1"/>
            <a:endCxn id="9" idx="0"/>
          </p:cNvCxnSpPr>
          <p:nvPr/>
        </p:nvCxnSpPr>
        <p:spPr>
          <a:xfrm rot="10800000" flipH="1" flipV="1">
            <a:off x="1387595" y="2177040"/>
            <a:ext cx="1659321" cy="1882895"/>
          </a:xfrm>
          <a:prstGeom prst="curvedConnector4">
            <a:avLst>
              <a:gd name="adj1" fmla="val -13777"/>
              <a:gd name="adj2" fmla="val 53668"/>
            </a:avLst>
          </a:prstGeom>
          <a:ln w="127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49" name="Cross 48">
            <a:extLst>
              <a:ext uri="{FF2B5EF4-FFF2-40B4-BE49-F238E27FC236}">
                <a16:creationId xmlns:a16="http://schemas.microsoft.com/office/drawing/2014/main" id="{AB139704-1CB4-F24F-BD0D-A8C07A23EF21}"/>
              </a:ext>
            </a:extLst>
          </p:cNvPr>
          <p:cNvSpPr/>
          <p:nvPr/>
        </p:nvSpPr>
        <p:spPr>
          <a:xfrm rot="2839137" flipV="1">
            <a:off x="2881266" y="3848928"/>
            <a:ext cx="342431" cy="342431"/>
          </a:xfrm>
          <a:prstGeom prst="plus">
            <a:avLst>
              <a:gd name="adj" fmla="val 45000"/>
            </a:avLst>
          </a:prstGeom>
          <a:solidFill>
            <a:srgbClr val="D5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Cross 81">
            <a:extLst>
              <a:ext uri="{FF2B5EF4-FFF2-40B4-BE49-F238E27FC236}">
                <a16:creationId xmlns:a16="http://schemas.microsoft.com/office/drawing/2014/main" id="{A09B1DCD-7548-F441-A4E8-B8F6BB37F13D}"/>
              </a:ext>
            </a:extLst>
          </p:cNvPr>
          <p:cNvSpPr/>
          <p:nvPr/>
        </p:nvSpPr>
        <p:spPr>
          <a:xfrm rot="2839137" flipV="1">
            <a:off x="5612274" y="3909888"/>
            <a:ext cx="342431" cy="342431"/>
          </a:xfrm>
          <a:prstGeom prst="plus">
            <a:avLst>
              <a:gd name="adj" fmla="val 45000"/>
            </a:avLst>
          </a:prstGeom>
          <a:solidFill>
            <a:srgbClr val="D5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3" name="Curved Connector 82">
            <a:extLst>
              <a:ext uri="{FF2B5EF4-FFF2-40B4-BE49-F238E27FC236}">
                <a16:creationId xmlns:a16="http://schemas.microsoft.com/office/drawing/2014/main" id="{BD0CD685-90EC-134C-B6AE-C54D277BA745}"/>
              </a:ext>
            </a:extLst>
          </p:cNvPr>
          <p:cNvCxnSpPr>
            <a:cxnSpLocks/>
            <a:stCxn id="72" idx="1"/>
            <a:endCxn id="82" idx="1"/>
          </p:cNvCxnSpPr>
          <p:nvPr/>
        </p:nvCxnSpPr>
        <p:spPr>
          <a:xfrm rot="10800000" flipH="1" flipV="1">
            <a:off x="1393692" y="2530608"/>
            <a:ext cx="4273728" cy="1424627"/>
          </a:xfrm>
          <a:prstGeom prst="curvedConnector4">
            <a:avLst>
              <a:gd name="adj1" fmla="val -5349"/>
              <a:gd name="adj2" fmla="val 53257"/>
            </a:avLst>
          </a:prstGeom>
          <a:ln w="127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4" name="Curved Connector 83">
            <a:extLst>
              <a:ext uri="{FF2B5EF4-FFF2-40B4-BE49-F238E27FC236}">
                <a16:creationId xmlns:a16="http://schemas.microsoft.com/office/drawing/2014/main" id="{47924C3B-D634-F846-9738-F7A7B16975FE}"/>
              </a:ext>
            </a:extLst>
          </p:cNvPr>
          <p:cNvCxnSpPr>
            <a:cxnSpLocks/>
            <a:stCxn id="79" idx="3"/>
            <a:endCxn id="8" idx="0"/>
          </p:cNvCxnSpPr>
          <p:nvPr/>
        </p:nvCxnSpPr>
        <p:spPr>
          <a:xfrm>
            <a:off x="5561855" y="2913722"/>
            <a:ext cx="3223913" cy="1146214"/>
          </a:xfrm>
          <a:prstGeom prst="curvedConnector2">
            <a:avLst/>
          </a:prstGeom>
          <a:ln w="127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880585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C8F43B-A3DB-314C-8C68-1FC46B45F534}"/>
              </a:ext>
            </a:extLst>
          </p:cNvPr>
          <p:cNvSpPr>
            <a:spLocks noGrp="1"/>
          </p:cNvSpPr>
          <p:nvPr>
            <p:ph type="title"/>
          </p:nvPr>
        </p:nvSpPr>
        <p:spPr/>
        <p:txBody>
          <a:bodyPr/>
          <a:lstStyle/>
          <a:p>
            <a:r>
              <a:rPr lang="en-US" dirty="0"/>
              <a:t>Kafka Connect</a:t>
            </a:r>
          </a:p>
        </p:txBody>
      </p:sp>
      <p:sp>
        <p:nvSpPr>
          <p:cNvPr id="4" name="Content Placeholder 3">
            <a:extLst>
              <a:ext uri="{FF2B5EF4-FFF2-40B4-BE49-F238E27FC236}">
                <a16:creationId xmlns:a16="http://schemas.microsoft.com/office/drawing/2014/main" id="{868E4F80-67EA-904A-B71C-147400C9E931}"/>
              </a:ext>
            </a:extLst>
          </p:cNvPr>
          <p:cNvSpPr>
            <a:spLocks noGrp="1"/>
          </p:cNvSpPr>
          <p:nvPr>
            <p:ph idx="1"/>
          </p:nvPr>
        </p:nvSpPr>
        <p:spPr>
          <a:xfrm>
            <a:off x="192617" y="1083323"/>
            <a:ext cx="11190816" cy="1102317"/>
          </a:xfrm>
        </p:spPr>
        <p:txBody>
          <a:bodyPr/>
          <a:lstStyle/>
          <a:p>
            <a:r>
              <a:rPr lang="en-US" sz="2133"/>
              <a:t>Distributed deployment</a:t>
            </a:r>
          </a:p>
        </p:txBody>
      </p:sp>
      <p:sp>
        <p:nvSpPr>
          <p:cNvPr id="3" name="Slide Number Placeholder 2">
            <a:extLst>
              <a:ext uri="{FF2B5EF4-FFF2-40B4-BE49-F238E27FC236}">
                <a16:creationId xmlns:a16="http://schemas.microsoft.com/office/drawing/2014/main" id="{0FCFDAE1-B7D0-8844-928F-BBE4FDC7CFB9}"/>
              </a:ext>
            </a:extLst>
          </p:cNvPr>
          <p:cNvSpPr>
            <a:spLocks noGrp="1"/>
          </p:cNvSpPr>
          <p:nvPr>
            <p:ph type="sldNum" sz="quarter" idx="10"/>
          </p:nvPr>
        </p:nvSpPr>
        <p:spPr>
          <a:xfrm>
            <a:off x="8537575" y="4822825"/>
            <a:ext cx="400050" cy="274638"/>
          </a:xfrm>
          <a:prstGeom prst="rect">
            <a:avLst/>
          </a:prstGeom>
        </p:spPr>
        <p:txBody>
          <a:bodyPr vert="horz" wrap="square" lIns="91438" tIns="45719" rIns="91438" bIns="45719" numCol="1" anchor="ctr" anchorCtr="0" compatLnSpc="1">
            <a:prstTxWarp prst="textNoShape">
              <a:avLst/>
            </a:prstTxWarp>
          </a:bodyPr>
          <a:lstStyle>
            <a:defPPr>
              <a:defRPr lang="en-US"/>
            </a:defPPr>
            <a:lvl1pPr marL="0" algn="r" defTabSz="685800" rtl="0" eaLnBrk="1" latinLnBrk="0" hangingPunct="1">
              <a:defRPr sz="900" kern="1200">
                <a:solidFill>
                  <a:schemeClr val="accent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2F63A97E-D605-DC42-8452-C14CD1FA87FA}" type="slidenum">
              <a:rPr lang="en-US" smtClean="0">
                <a:solidFill>
                  <a:srgbClr val="5AAAFA"/>
                </a:solidFill>
              </a:rPr>
              <a:pPr/>
              <a:t>36</a:t>
            </a:fld>
            <a:endParaRPr lang="en-US"/>
          </a:p>
        </p:txBody>
      </p:sp>
      <p:sp>
        <p:nvSpPr>
          <p:cNvPr id="5" name="Rounded Rectangle 4">
            <a:extLst>
              <a:ext uri="{FF2B5EF4-FFF2-40B4-BE49-F238E27FC236}">
                <a16:creationId xmlns:a16="http://schemas.microsoft.com/office/drawing/2014/main" id="{C2BDBCFE-2439-4646-881E-9373DD5F5230}"/>
              </a:ext>
            </a:extLst>
          </p:cNvPr>
          <p:cNvSpPr/>
          <p:nvPr/>
        </p:nvSpPr>
        <p:spPr>
          <a:xfrm>
            <a:off x="2201408" y="2185640"/>
            <a:ext cx="2287465" cy="2284760"/>
          </a:xfrm>
          <a:prstGeom prst="roundRect">
            <a:avLst>
              <a:gd name="adj" fmla="val 7576"/>
            </a:avLst>
          </a:prstGeom>
          <a:solidFill>
            <a:schemeClr val="bg1">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eaLnBrk="1" fontAlgn="auto" hangingPunct="1">
              <a:spcBef>
                <a:spcPts val="0"/>
              </a:spcBef>
              <a:spcAft>
                <a:spcPts val="0"/>
              </a:spcAft>
            </a:pPr>
            <a:r>
              <a:rPr lang="en-US" sz="1333" b="1">
                <a:solidFill>
                  <a:prstClr val="white"/>
                </a:solidFill>
                <a:latin typeface="Arial"/>
              </a:rPr>
              <a:t>Worker</a:t>
            </a:r>
          </a:p>
        </p:txBody>
      </p:sp>
      <p:sp>
        <p:nvSpPr>
          <p:cNvPr id="6" name="Rounded Rectangle 5">
            <a:extLst>
              <a:ext uri="{FF2B5EF4-FFF2-40B4-BE49-F238E27FC236}">
                <a16:creationId xmlns:a16="http://schemas.microsoft.com/office/drawing/2014/main" id="{4DAA1AFE-74C0-3246-B707-F25C97E79AFD}"/>
              </a:ext>
            </a:extLst>
          </p:cNvPr>
          <p:cNvSpPr/>
          <p:nvPr/>
        </p:nvSpPr>
        <p:spPr>
          <a:xfrm>
            <a:off x="4843260" y="2185640"/>
            <a:ext cx="2287465" cy="2284760"/>
          </a:xfrm>
          <a:prstGeom prst="roundRect">
            <a:avLst>
              <a:gd name="adj" fmla="val 7576"/>
            </a:avLst>
          </a:prstGeom>
          <a:solidFill>
            <a:schemeClr val="bg1">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eaLnBrk="1" fontAlgn="auto" hangingPunct="1">
              <a:spcBef>
                <a:spcPts val="0"/>
              </a:spcBef>
              <a:spcAft>
                <a:spcPts val="0"/>
              </a:spcAft>
            </a:pPr>
            <a:r>
              <a:rPr lang="en-US" sz="1333" b="1">
                <a:solidFill>
                  <a:prstClr val="white"/>
                </a:solidFill>
                <a:latin typeface="Arial"/>
              </a:rPr>
              <a:t>Worker</a:t>
            </a:r>
          </a:p>
        </p:txBody>
      </p:sp>
      <p:sp>
        <p:nvSpPr>
          <p:cNvPr id="7" name="Rounded Rectangle 6">
            <a:extLst>
              <a:ext uri="{FF2B5EF4-FFF2-40B4-BE49-F238E27FC236}">
                <a16:creationId xmlns:a16="http://schemas.microsoft.com/office/drawing/2014/main" id="{2981F4BC-E352-164D-881F-B2632FE72F44}"/>
              </a:ext>
            </a:extLst>
          </p:cNvPr>
          <p:cNvSpPr/>
          <p:nvPr/>
        </p:nvSpPr>
        <p:spPr>
          <a:xfrm>
            <a:off x="7485112" y="2185640"/>
            <a:ext cx="2287465" cy="2284760"/>
          </a:xfrm>
          <a:prstGeom prst="roundRect">
            <a:avLst>
              <a:gd name="adj" fmla="val 7576"/>
            </a:avLst>
          </a:prstGeom>
          <a:solidFill>
            <a:schemeClr val="bg1">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eaLnBrk="1" fontAlgn="auto" hangingPunct="1">
              <a:spcBef>
                <a:spcPts val="0"/>
              </a:spcBef>
              <a:spcAft>
                <a:spcPts val="0"/>
              </a:spcAft>
            </a:pPr>
            <a:r>
              <a:rPr lang="en-US" sz="1333" b="1">
                <a:solidFill>
                  <a:prstClr val="white"/>
                </a:solidFill>
                <a:latin typeface="Arial"/>
              </a:rPr>
              <a:t>Worker</a:t>
            </a:r>
          </a:p>
        </p:txBody>
      </p:sp>
      <p:sp>
        <p:nvSpPr>
          <p:cNvPr id="8" name="Rounded Rectangle 7">
            <a:extLst>
              <a:ext uri="{FF2B5EF4-FFF2-40B4-BE49-F238E27FC236}">
                <a16:creationId xmlns:a16="http://schemas.microsoft.com/office/drawing/2014/main" id="{DE74F663-3A77-D849-BB96-CE5521FDDE71}"/>
              </a:ext>
            </a:extLst>
          </p:cNvPr>
          <p:cNvSpPr/>
          <p:nvPr/>
        </p:nvSpPr>
        <p:spPr bwMode="auto">
          <a:xfrm>
            <a:off x="3106269" y="5190773"/>
            <a:ext cx="245561" cy="731512"/>
          </a:xfrm>
          <a:prstGeom prst="roundRect">
            <a:avLst/>
          </a:prstGeom>
          <a:solidFill>
            <a:schemeClr val="accent4">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a:lnSpc>
                <a:spcPct val="90000"/>
              </a:lnSpc>
            </a:pPr>
            <a:r>
              <a:rPr lang="en-US" sz="1200">
                <a:solidFill>
                  <a:schemeClr val="bg1"/>
                </a:solidFill>
              </a:rPr>
              <a:t>0</a:t>
            </a:r>
            <a:endParaRPr lang="en-US" sz="667">
              <a:solidFill>
                <a:schemeClr val="bg1"/>
              </a:solidFill>
            </a:endParaRPr>
          </a:p>
        </p:txBody>
      </p:sp>
      <p:sp>
        <p:nvSpPr>
          <p:cNvPr id="9" name="Rounded Rectangle 8">
            <a:extLst>
              <a:ext uri="{FF2B5EF4-FFF2-40B4-BE49-F238E27FC236}">
                <a16:creationId xmlns:a16="http://schemas.microsoft.com/office/drawing/2014/main" id="{0E545EDA-B64D-7549-A6DD-5EC66BC068E4}"/>
              </a:ext>
            </a:extLst>
          </p:cNvPr>
          <p:cNvSpPr/>
          <p:nvPr/>
        </p:nvSpPr>
        <p:spPr bwMode="auto">
          <a:xfrm>
            <a:off x="3350105" y="5190773"/>
            <a:ext cx="245561" cy="731512"/>
          </a:xfrm>
          <a:prstGeom prst="roundRect">
            <a:avLst/>
          </a:prstGeom>
          <a:solidFill>
            <a:schemeClr val="accent4">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a:lnSpc>
                <a:spcPct val="90000"/>
              </a:lnSpc>
            </a:pPr>
            <a:r>
              <a:rPr lang="en-US" sz="1200">
                <a:solidFill>
                  <a:schemeClr val="bg1"/>
                </a:solidFill>
              </a:rPr>
              <a:t>1</a:t>
            </a:r>
            <a:endParaRPr lang="en-US" sz="667">
              <a:solidFill>
                <a:schemeClr val="bg1"/>
              </a:solidFill>
            </a:endParaRPr>
          </a:p>
        </p:txBody>
      </p:sp>
      <p:sp>
        <p:nvSpPr>
          <p:cNvPr id="10" name="Rounded Rectangle 9">
            <a:extLst>
              <a:ext uri="{FF2B5EF4-FFF2-40B4-BE49-F238E27FC236}">
                <a16:creationId xmlns:a16="http://schemas.microsoft.com/office/drawing/2014/main" id="{398CEC48-B2A8-FA49-AF93-FD522907E8C9}"/>
              </a:ext>
            </a:extLst>
          </p:cNvPr>
          <p:cNvSpPr/>
          <p:nvPr/>
        </p:nvSpPr>
        <p:spPr bwMode="auto">
          <a:xfrm>
            <a:off x="3595668" y="5190773"/>
            <a:ext cx="245561" cy="731512"/>
          </a:xfrm>
          <a:prstGeom prst="roundRect">
            <a:avLst/>
          </a:prstGeom>
          <a:solidFill>
            <a:schemeClr val="accent4">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a:lnSpc>
                <a:spcPct val="90000"/>
              </a:lnSpc>
            </a:pPr>
            <a:r>
              <a:rPr lang="en-US" sz="1200">
                <a:solidFill>
                  <a:schemeClr val="bg1"/>
                </a:solidFill>
              </a:rPr>
              <a:t>2</a:t>
            </a:r>
            <a:endParaRPr lang="en-US" sz="667">
              <a:solidFill>
                <a:schemeClr val="bg1"/>
              </a:solidFill>
            </a:endParaRPr>
          </a:p>
        </p:txBody>
      </p:sp>
      <p:sp>
        <p:nvSpPr>
          <p:cNvPr id="11" name="Rounded Rectangle 10">
            <a:extLst>
              <a:ext uri="{FF2B5EF4-FFF2-40B4-BE49-F238E27FC236}">
                <a16:creationId xmlns:a16="http://schemas.microsoft.com/office/drawing/2014/main" id="{45CEE6F1-A065-A74C-AD3A-23641F37E42C}"/>
              </a:ext>
            </a:extLst>
          </p:cNvPr>
          <p:cNvSpPr/>
          <p:nvPr/>
        </p:nvSpPr>
        <p:spPr bwMode="auto">
          <a:xfrm>
            <a:off x="3839505" y="5190773"/>
            <a:ext cx="245561" cy="731512"/>
          </a:xfrm>
          <a:prstGeom prst="roundRect">
            <a:avLst/>
          </a:prstGeom>
          <a:solidFill>
            <a:schemeClr val="accent4">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a:lnSpc>
                <a:spcPct val="90000"/>
              </a:lnSpc>
            </a:pPr>
            <a:r>
              <a:rPr lang="en-US" sz="1200">
                <a:solidFill>
                  <a:schemeClr val="bg1"/>
                </a:solidFill>
              </a:rPr>
              <a:t>3</a:t>
            </a:r>
            <a:endParaRPr lang="en-US" sz="667">
              <a:solidFill>
                <a:schemeClr val="bg1"/>
              </a:solidFill>
            </a:endParaRPr>
          </a:p>
        </p:txBody>
      </p:sp>
      <p:sp>
        <p:nvSpPr>
          <p:cNvPr id="12" name="Rounded Rectangle 11">
            <a:extLst>
              <a:ext uri="{FF2B5EF4-FFF2-40B4-BE49-F238E27FC236}">
                <a16:creationId xmlns:a16="http://schemas.microsoft.com/office/drawing/2014/main" id="{47D4FAF3-6CEF-FF48-B7D1-39F720BCDCE2}"/>
              </a:ext>
            </a:extLst>
          </p:cNvPr>
          <p:cNvSpPr/>
          <p:nvPr/>
        </p:nvSpPr>
        <p:spPr bwMode="auto">
          <a:xfrm>
            <a:off x="4085065" y="5190773"/>
            <a:ext cx="245561" cy="731512"/>
          </a:xfrm>
          <a:prstGeom prst="roundRect">
            <a:avLst/>
          </a:prstGeom>
          <a:solidFill>
            <a:schemeClr val="accent4">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a:lnSpc>
                <a:spcPct val="90000"/>
              </a:lnSpc>
            </a:pPr>
            <a:r>
              <a:rPr lang="en-US" sz="1200">
                <a:solidFill>
                  <a:schemeClr val="bg1"/>
                </a:solidFill>
              </a:rPr>
              <a:t>4</a:t>
            </a:r>
            <a:endParaRPr lang="en-US" sz="667">
              <a:solidFill>
                <a:schemeClr val="bg1"/>
              </a:solidFill>
            </a:endParaRPr>
          </a:p>
        </p:txBody>
      </p:sp>
      <p:sp>
        <p:nvSpPr>
          <p:cNvPr id="13" name="Rounded Rectangle 12">
            <a:extLst>
              <a:ext uri="{FF2B5EF4-FFF2-40B4-BE49-F238E27FC236}">
                <a16:creationId xmlns:a16="http://schemas.microsoft.com/office/drawing/2014/main" id="{B097DCE8-F8B9-9C48-B603-A51CE4832B59}"/>
              </a:ext>
            </a:extLst>
          </p:cNvPr>
          <p:cNvSpPr/>
          <p:nvPr/>
        </p:nvSpPr>
        <p:spPr bwMode="auto">
          <a:xfrm>
            <a:off x="4315861" y="5190773"/>
            <a:ext cx="245561" cy="731512"/>
          </a:xfrm>
          <a:prstGeom prst="roundRect">
            <a:avLst/>
          </a:prstGeom>
          <a:solidFill>
            <a:schemeClr val="accent4">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a:lnSpc>
                <a:spcPct val="90000"/>
              </a:lnSpc>
            </a:pPr>
            <a:r>
              <a:rPr lang="en-US" sz="1200">
                <a:solidFill>
                  <a:schemeClr val="bg1"/>
                </a:solidFill>
              </a:rPr>
              <a:t>5</a:t>
            </a:r>
            <a:endParaRPr lang="en-US" sz="667">
              <a:solidFill>
                <a:schemeClr val="bg1"/>
              </a:solidFill>
            </a:endParaRPr>
          </a:p>
        </p:txBody>
      </p:sp>
      <p:sp>
        <p:nvSpPr>
          <p:cNvPr id="14" name="AutoShape 4">
            <a:extLst>
              <a:ext uri="{FF2B5EF4-FFF2-40B4-BE49-F238E27FC236}">
                <a16:creationId xmlns:a16="http://schemas.microsoft.com/office/drawing/2014/main" id="{F0C7E708-D535-D342-9A1D-A1A8A8A9D327}"/>
              </a:ext>
            </a:extLst>
          </p:cNvPr>
          <p:cNvSpPr>
            <a:spLocks noChangeArrowheads="1"/>
          </p:cNvSpPr>
          <p:nvPr/>
        </p:nvSpPr>
        <p:spPr bwMode="auto">
          <a:xfrm>
            <a:off x="2238603" y="4898478"/>
            <a:ext cx="7533972" cy="1348479"/>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a:endParaRPr lang="en-US" sz="1333"/>
          </a:p>
        </p:txBody>
      </p:sp>
      <p:sp>
        <p:nvSpPr>
          <p:cNvPr id="15" name="TextBox 14">
            <a:extLst>
              <a:ext uri="{FF2B5EF4-FFF2-40B4-BE49-F238E27FC236}">
                <a16:creationId xmlns:a16="http://schemas.microsoft.com/office/drawing/2014/main" id="{8EB7503D-9CF1-704B-A325-AF092CAE23FE}"/>
              </a:ext>
            </a:extLst>
          </p:cNvPr>
          <p:cNvSpPr txBox="1"/>
          <p:nvPr/>
        </p:nvSpPr>
        <p:spPr>
          <a:xfrm>
            <a:off x="3039672" y="5877624"/>
            <a:ext cx="742639" cy="300210"/>
          </a:xfrm>
          <a:prstGeom prst="rect">
            <a:avLst/>
          </a:prstGeom>
          <a:noFill/>
        </p:spPr>
        <p:txBody>
          <a:bodyPr wrap="none" rtlCol="0">
            <a:spAutoFit/>
          </a:bodyPr>
          <a:lstStyle/>
          <a:p>
            <a:r>
              <a:rPr lang="en-US" sz="1351">
                <a:solidFill>
                  <a:schemeClr val="accent1">
                    <a:lumMod val="25000"/>
                  </a:schemeClr>
                </a:solidFill>
              </a:rPr>
              <a:t>Topic A</a:t>
            </a:r>
          </a:p>
        </p:txBody>
      </p:sp>
      <p:pic>
        <p:nvPicPr>
          <p:cNvPr id="16" name="Picture 15">
            <a:extLst>
              <a:ext uri="{FF2B5EF4-FFF2-40B4-BE49-F238E27FC236}">
                <a16:creationId xmlns:a16="http://schemas.microsoft.com/office/drawing/2014/main" id="{B65621C4-1644-A549-B97E-9B8CF24658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43881" y="4903776"/>
            <a:ext cx="523019" cy="690721"/>
          </a:xfrm>
          <a:prstGeom prst="rect">
            <a:avLst/>
          </a:prstGeom>
        </p:spPr>
      </p:pic>
      <p:sp>
        <p:nvSpPr>
          <p:cNvPr id="17" name="Rounded Rectangle 16">
            <a:extLst>
              <a:ext uri="{FF2B5EF4-FFF2-40B4-BE49-F238E27FC236}">
                <a16:creationId xmlns:a16="http://schemas.microsoft.com/office/drawing/2014/main" id="{0226945B-60DC-3A4C-8C4F-3EC503534C1E}"/>
              </a:ext>
            </a:extLst>
          </p:cNvPr>
          <p:cNvSpPr/>
          <p:nvPr/>
        </p:nvSpPr>
        <p:spPr bwMode="auto">
          <a:xfrm>
            <a:off x="6897346" y="5190773"/>
            <a:ext cx="245561" cy="731512"/>
          </a:xfrm>
          <a:prstGeom prst="roundRect">
            <a:avLst/>
          </a:prstGeom>
          <a:solidFill>
            <a:schemeClr val="accent4">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a:lnSpc>
                <a:spcPct val="90000"/>
              </a:lnSpc>
            </a:pPr>
            <a:r>
              <a:rPr lang="en-US" sz="1200">
                <a:solidFill>
                  <a:schemeClr val="bg1"/>
                </a:solidFill>
              </a:rPr>
              <a:t>0</a:t>
            </a:r>
            <a:endParaRPr lang="en-US" sz="667">
              <a:solidFill>
                <a:schemeClr val="bg1"/>
              </a:solidFill>
            </a:endParaRPr>
          </a:p>
        </p:txBody>
      </p:sp>
      <p:sp>
        <p:nvSpPr>
          <p:cNvPr id="18" name="Rounded Rectangle 17">
            <a:extLst>
              <a:ext uri="{FF2B5EF4-FFF2-40B4-BE49-F238E27FC236}">
                <a16:creationId xmlns:a16="http://schemas.microsoft.com/office/drawing/2014/main" id="{47FA6E30-ED6E-B044-83B6-BAE8652AC8BC}"/>
              </a:ext>
            </a:extLst>
          </p:cNvPr>
          <p:cNvSpPr/>
          <p:nvPr/>
        </p:nvSpPr>
        <p:spPr bwMode="auto">
          <a:xfrm>
            <a:off x="7141182" y="5190773"/>
            <a:ext cx="245561" cy="731512"/>
          </a:xfrm>
          <a:prstGeom prst="roundRect">
            <a:avLst/>
          </a:prstGeom>
          <a:solidFill>
            <a:schemeClr val="accent4">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a:lnSpc>
                <a:spcPct val="90000"/>
              </a:lnSpc>
            </a:pPr>
            <a:r>
              <a:rPr lang="en-US" sz="1200">
                <a:solidFill>
                  <a:schemeClr val="bg1"/>
                </a:solidFill>
              </a:rPr>
              <a:t>1</a:t>
            </a:r>
            <a:endParaRPr lang="en-US" sz="667">
              <a:solidFill>
                <a:schemeClr val="bg1"/>
              </a:solidFill>
            </a:endParaRPr>
          </a:p>
        </p:txBody>
      </p:sp>
      <p:sp>
        <p:nvSpPr>
          <p:cNvPr id="19" name="Rounded Rectangle 18">
            <a:extLst>
              <a:ext uri="{FF2B5EF4-FFF2-40B4-BE49-F238E27FC236}">
                <a16:creationId xmlns:a16="http://schemas.microsoft.com/office/drawing/2014/main" id="{FA441ECD-7206-E841-8514-3270CD12956E}"/>
              </a:ext>
            </a:extLst>
          </p:cNvPr>
          <p:cNvSpPr/>
          <p:nvPr/>
        </p:nvSpPr>
        <p:spPr bwMode="auto">
          <a:xfrm>
            <a:off x="7386745" y="5190773"/>
            <a:ext cx="245561" cy="731512"/>
          </a:xfrm>
          <a:prstGeom prst="roundRect">
            <a:avLst/>
          </a:prstGeom>
          <a:solidFill>
            <a:schemeClr val="accent4">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a:lnSpc>
                <a:spcPct val="90000"/>
              </a:lnSpc>
            </a:pPr>
            <a:r>
              <a:rPr lang="en-US" sz="1200">
                <a:solidFill>
                  <a:schemeClr val="bg1"/>
                </a:solidFill>
              </a:rPr>
              <a:t>2</a:t>
            </a:r>
            <a:endParaRPr lang="en-US" sz="667">
              <a:solidFill>
                <a:schemeClr val="bg1"/>
              </a:solidFill>
            </a:endParaRPr>
          </a:p>
        </p:txBody>
      </p:sp>
      <p:sp>
        <p:nvSpPr>
          <p:cNvPr id="20" name="Rounded Rectangle 19">
            <a:extLst>
              <a:ext uri="{FF2B5EF4-FFF2-40B4-BE49-F238E27FC236}">
                <a16:creationId xmlns:a16="http://schemas.microsoft.com/office/drawing/2014/main" id="{9E28F535-D35C-DA4C-BE22-CEA586323D1F}"/>
              </a:ext>
            </a:extLst>
          </p:cNvPr>
          <p:cNvSpPr/>
          <p:nvPr/>
        </p:nvSpPr>
        <p:spPr bwMode="auto">
          <a:xfrm>
            <a:off x="7630582" y="5190773"/>
            <a:ext cx="245561" cy="731512"/>
          </a:xfrm>
          <a:prstGeom prst="roundRect">
            <a:avLst/>
          </a:prstGeom>
          <a:solidFill>
            <a:schemeClr val="accent4">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a:lnSpc>
                <a:spcPct val="90000"/>
              </a:lnSpc>
            </a:pPr>
            <a:r>
              <a:rPr lang="en-US" sz="1200">
                <a:solidFill>
                  <a:schemeClr val="bg1"/>
                </a:solidFill>
              </a:rPr>
              <a:t>3</a:t>
            </a:r>
            <a:endParaRPr lang="en-US" sz="667">
              <a:solidFill>
                <a:schemeClr val="bg1"/>
              </a:solidFill>
            </a:endParaRPr>
          </a:p>
        </p:txBody>
      </p:sp>
      <p:sp>
        <p:nvSpPr>
          <p:cNvPr id="21" name="Rounded Rectangle 20">
            <a:extLst>
              <a:ext uri="{FF2B5EF4-FFF2-40B4-BE49-F238E27FC236}">
                <a16:creationId xmlns:a16="http://schemas.microsoft.com/office/drawing/2014/main" id="{0D4ECC49-8BA0-A741-9A28-C703EBFBDD1B}"/>
              </a:ext>
            </a:extLst>
          </p:cNvPr>
          <p:cNvSpPr/>
          <p:nvPr/>
        </p:nvSpPr>
        <p:spPr bwMode="auto">
          <a:xfrm>
            <a:off x="7876142" y="5190773"/>
            <a:ext cx="245561" cy="731512"/>
          </a:xfrm>
          <a:prstGeom prst="roundRect">
            <a:avLst/>
          </a:prstGeom>
          <a:solidFill>
            <a:schemeClr val="accent4">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a:lnSpc>
                <a:spcPct val="90000"/>
              </a:lnSpc>
            </a:pPr>
            <a:r>
              <a:rPr lang="en-US" sz="1200">
                <a:solidFill>
                  <a:schemeClr val="bg1"/>
                </a:solidFill>
              </a:rPr>
              <a:t>4</a:t>
            </a:r>
            <a:endParaRPr lang="en-US" sz="667">
              <a:solidFill>
                <a:schemeClr val="bg1"/>
              </a:solidFill>
            </a:endParaRPr>
          </a:p>
        </p:txBody>
      </p:sp>
      <p:sp>
        <p:nvSpPr>
          <p:cNvPr id="23" name="TextBox 22">
            <a:extLst>
              <a:ext uri="{FF2B5EF4-FFF2-40B4-BE49-F238E27FC236}">
                <a16:creationId xmlns:a16="http://schemas.microsoft.com/office/drawing/2014/main" id="{12826ED7-971A-0542-8F03-CFC79AD3A7D9}"/>
              </a:ext>
            </a:extLst>
          </p:cNvPr>
          <p:cNvSpPr txBox="1"/>
          <p:nvPr/>
        </p:nvSpPr>
        <p:spPr>
          <a:xfrm>
            <a:off x="6830748" y="5877624"/>
            <a:ext cx="752194" cy="300210"/>
          </a:xfrm>
          <a:prstGeom prst="rect">
            <a:avLst/>
          </a:prstGeom>
          <a:noFill/>
        </p:spPr>
        <p:txBody>
          <a:bodyPr wrap="none" rtlCol="0">
            <a:spAutoFit/>
          </a:bodyPr>
          <a:lstStyle/>
          <a:p>
            <a:r>
              <a:rPr lang="en-US" sz="1351">
                <a:solidFill>
                  <a:schemeClr val="accent1">
                    <a:lumMod val="25000"/>
                  </a:schemeClr>
                </a:solidFill>
              </a:rPr>
              <a:t>Topic B</a:t>
            </a:r>
          </a:p>
        </p:txBody>
      </p:sp>
      <p:sp>
        <p:nvSpPr>
          <p:cNvPr id="24" name="Round Diagonal Corner Rectangle 23">
            <a:extLst>
              <a:ext uri="{FF2B5EF4-FFF2-40B4-BE49-F238E27FC236}">
                <a16:creationId xmlns:a16="http://schemas.microsoft.com/office/drawing/2014/main" id="{B51515A3-DE86-0C41-94F2-272E7EFBEF47}"/>
              </a:ext>
            </a:extLst>
          </p:cNvPr>
          <p:cNvSpPr/>
          <p:nvPr/>
        </p:nvSpPr>
        <p:spPr>
          <a:xfrm>
            <a:off x="2582705" y="2365489"/>
            <a:ext cx="1403928" cy="464472"/>
          </a:xfrm>
          <a:prstGeom prst="round2Diag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377" eaLnBrk="1" fontAlgn="auto" hangingPunct="1">
              <a:spcBef>
                <a:spcPts val="0"/>
              </a:spcBef>
              <a:spcAft>
                <a:spcPts val="0"/>
              </a:spcAft>
            </a:pPr>
            <a:r>
              <a:rPr lang="en-US" sz="1200">
                <a:solidFill>
                  <a:prstClr val="white"/>
                </a:solidFill>
                <a:latin typeface="Arial"/>
              </a:rPr>
              <a:t>Source Connector A</a:t>
            </a:r>
          </a:p>
        </p:txBody>
      </p:sp>
      <p:sp>
        <p:nvSpPr>
          <p:cNvPr id="25" name="Round Diagonal Corner Rectangle 24">
            <a:extLst>
              <a:ext uri="{FF2B5EF4-FFF2-40B4-BE49-F238E27FC236}">
                <a16:creationId xmlns:a16="http://schemas.microsoft.com/office/drawing/2014/main" id="{B7220F01-37B9-F24E-8F9A-DFED4A922D96}"/>
              </a:ext>
            </a:extLst>
          </p:cNvPr>
          <p:cNvSpPr/>
          <p:nvPr/>
        </p:nvSpPr>
        <p:spPr>
          <a:xfrm>
            <a:off x="7876141" y="2329161"/>
            <a:ext cx="1403928" cy="464472"/>
          </a:xfrm>
          <a:prstGeom prst="round2DiagRect">
            <a:avLst/>
          </a:prstGeom>
          <a:solidFill>
            <a:srgbClr val="8DBB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377" eaLnBrk="1" fontAlgn="auto" hangingPunct="1">
              <a:spcBef>
                <a:spcPts val="0"/>
              </a:spcBef>
              <a:spcAft>
                <a:spcPts val="0"/>
              </a:spcAft>
            </a:pPr>
            <a:r>
              <a:rPr lang="en-US" sz="1333">
                <a:solidFill>
                  <a:prstClr val="white"/>
                </a:solidFill>
                <a:latin typeface="Arial"/>
              </a:rPr>
              <a:t>Source Connector B</a:t>
            </a:r>
          </a:p>
        </p:txBody>
      </p:sp>
      <p:sp>
        <p:nvSpPr>
          <p:cNvPr id="26" name="Rectangle 25">
            <a:extLst>
              <a:ext uri="{FF2B5EF4-FFF2-40B4-BE49-F238E27FC236}">
                <a16:creationId xmlns:a16="http://schemas.microsoft.com/office/drawing/2014/main" id="{8F893688-1F5E-D640-BAB4-50A53CA9A816}"/>
              </a:ext>
            </a:extLst>
          </p:cNvPr>
          <p:cNvSpPr/>
          <p:nvPr/>
        </p:nvSpPr>
        <p:spPr>
          <a:xfrm>
            <a:off x="269456" y="2322859"/>
            <a:ext cx="1219200" cy="1219200"/>
          </a:xfrm>
          <a:prstGeom prst="rect">
            <a:avLst/>
          </a:prstGeom>
          <a:noFill/>
          <a:ln w="127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333">
                <a:solidFill>
                  <a:srgbClr val="0000FF"/>
                </a:solidFill>
                <a:latin typeface="Arial"/>
              </a:rPr>
              <a:t>External System</a:t>
            </a:r>
          </a:p>
          <a:p>
            <a:pPr algn="ctr" defTabSz="914377" eaLnBrk="1" fontAlgn="auto" hangingPunct="1">
              <a:spcBef>
                <a:spcPts val="0"/>
              </a:spcBef>
              <a:spcAft>
                <a:spcPts val="0"/>
              </a:spcAft>
            </a:pPr>
            <a:r>
              <a:rPr lang="en-US" sz="1333">
                <a:solidFill>
                  <a:srgbClr val="0000FF"/>
                </a:solidFill>
                <a:latin typeface="Arial"/>
              </a:rPr>
              <a:t>Source</a:t>
            </a:r>
          </a:p>
        </p:txBody>
      </p:sp>
      <p:sp>
        <p:nvSpPr>
          <p:cNvPr id="27" name="Rectangle 26">
            <a:extLst>
              <a:ext uri="{FF2B5EF4-FFF2-40B4-BE49-F238E27FC236}">
                <a16:creationId xmlns:a16="http://schemas.microsoft.com/office/drawing/2014/main" id="{B9BE430E-8085-1240-9E25-26A44B6ACCDF}"/>
              </a:ext>
            </a:extLst>
          </p:cNvPr>
          <p:cNvSpPr/>
          <p:nvPr/>
        </p:nvSpPr>
        <p:spPr>
          <a:xfrm>
            <a:off x="10601555" y="2252859"/>
            <a:ext cx="1219200" cy="1219200"/>
          </a:xfrm>
          <a:prstGeom prst="rect">
            <a:avLst/>
          </a:prstGeom>
          <a:noFill/>
          <a:ln w="127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333">
                <a:solidFill>
                  <a:srgbClr val="0000FF"/>
                </a:solidFill>
                <a:latin typeface="Arial"/>
              </a:rPr>
              <a:t>External System</a:t>
            </a:r>
          </a:p>
          <a:p>
            <a:pPr algn="ctr" defTabSz="914377" eaLnBrk="1" fontAlgn="auto" hangingPunct="1">
              <a:spcBef>
                <a:spcPts val="0"/>
              </a:spcBef>
              <a:spcAft>
                <a:spcPts val="0"/>
              </a:spcAft>
            </a:pPr>
            <a:r>
              <a:rPr lang="en-US" sz="1333">
                <a:solidFill>
                  <a:srgbClr val="0000FF"/>
                </a:solidFill>
                <a:latin typeface="Arial"/>
              </a:rPr>
              <a:t>Target</a:t>
            </a:r>
          </a:p>
        </p:txBody>
      </p:sp>
      <p:sp>
        <p:nvSpPr>
          <p:cNvPr id="28" name="Round Diagonal Corner Rectangle 27">
            <a:extLst>
              <a:ext uri="{FF2B5EF4-FFF2-40B4-BE49-F238E27FC236}">
                <a16:creationId xmlns:a16="http://schemas.microsoft.com/office/drawing/2014/main" id="{B95D470F-384C-804F-A0CC-5C11B0855FD5}"/>
              </a:ext>
            </a:extLst>
          </p:cNvPr>
          <p:cNvSpPr/>
          <p:nvPr/>
        </p:nvSpPr>
        <p:spPr>
          <a:xfrm>
            <a:off x="5285027" y="2467987"/>
            <a:ext cx="1403928" cy="464472"/>
          </a:xfrm>
          <a:prstGeom prst="round2Diag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377" eaLnBrk="1" fontAlgn="auto" hangingPunct="1">
              <a:spcBef>
                <a:spcPts val="0"/>
              </a:spcBef>
              <a:spcAft>
                <a:spcPts val="0"/>
              </a:spcAft>
            </a:pPr>
            <a:r>
              <a:rPr lang="en-US" sz="1200">
                <a:solidFill>
                  <a:prstClr val="white"/>
                </a:solidFill>
                <a:latin typeface="Arial"/>
              </a:rPr>
              <a:t>Sink Connector A</a:t>
            </a:r>
          </a:p>
        </p:txBody>
      </p:sp>
      <p:sp>
        <p:nvSpPr>
          <p:cNvPr id="29" name="Round Diagonal Corner Rectangle 28">
            <a:extLst>
              <a:ext uri="{FF2B5EF4-FFF2-40B4-BE49-F238E27FC236}">
                <a16:creationId xmlns:a16="http://schemas.microsoft.com/office/drawing/2014/main" id="{4CECCAF3-5D86-774A-91C3-3412969601B2}"/>
              </a:ext>
            </a:extLst>
          </p:cNvPr>
          <p:cNvSpPr/>
          <p:nvPr/>
        </p:nvSpPr>
        <p:spPr>
          <a:xfrm>
            <a:off x="2608059" y="3563568"/>
            <a:ext cx="1403928" cy="464472"/>
          </a:xfrm>
          <a:prstGeom prst="round2DiagRect">
            <a:avLst/>
          </a:prstGeom>
          <a:solidFill>
            <a:srgbClr val="8DBB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377" eaLnBrk="1" fontAlgn="auto" hangingPunct="1">
              <a:spcBef>
                <a:spcPts val="0"/>
              </a:spcBef>
              <a:spcAft>
                <a:spcPts val="0"/>
              </a:spcAft>
            </a:pPr>
            <a:r>
              <a:rPr lang="en-US" sz="1333">
                <a:solidFill>
                  <a:prstClr val="white"/>
                </a:solidFill>
                <a:latin typeface="Arial"/>
              </a:rPr>
              <a:t>Sink Connector B</a:t>
            </a:r>
          </a:p>
        </p:txBody>
      </p:sp>
      <p:sp>
        <p:nvSpPr>
          <p:cNvPr id="30" name="Rectangle 29">
            <a:extLst>
              <a:ext uri="{FF2B5EF4-FFF2-40B4-BE49-F238E27FC236}">
                <a16:creationId xmlns:a16="http://schemas.microsoft.com/office/drawing/2014/main" id="{893E5B09-726D-184E-BF24-C58146F5DDAA}"/>
              </a:ext>
            </a:extLst>
          </p:cNvPr>
          <p:cNvSpPr/>
          <p:nvPr/>
        </p:nvSpPr>
        <p:spPr>
          <a:xfrm>
            <a:off x="456364" y="3269674"/>
            <a:ext cx="925779" cy="4096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sp>
        <p:nvSpPr>
          <p:cNvPr id="31" name="Rectangle 30">
            <a:extLst>
              <a:ext uri="{FF2B5EF4-FFF2-40B4-BE49-F238E27FC236}">
                <a16:creationId xmlns:a16="http://schemas.microsoft.com/office/drawing/2014/main" id="{E7128FD0-90AD-634D-8CB1-F033C575C32F}"/>
              </a:ext>
            </a:extLst>
          </p:cNvPr>
          <p:cNvSpPr/>
          <p:nvPr/>
        </p:nvSpPr>
        <p:spPr>
          <a:xfrm>
            <a:off x="10748265" y="2185641"/>
            <a:ext cx="925779" cy="1798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cxnSp>
        <p:nvCxnSpPr>
          <p:cNvPr id="33" name="Elbow Connector 32">
            <a:extLst>
              <a:ext uri="{FF2B5EF4-FFF2-40B4-BE49-F238E27FC236}">
                <a16:creationId xmlns:a16="http://schemas.microsoft.com/office/drawing/2014/main" id="{019E5A32-21E0-3346-87C1-73EDC6D53CFA}"/>
              </a:ext>
            </a:extLst>
          </p:cNvPr>
          <p:cNvCxnSpPr>
            <a:cxnSpLocks/>
            <a:stCxn id="30" idx="2"/>
            <a:endCxn id="45" idx="2"/>
          </p:cNvCxnSpPr>
          <p:nvPr/>
        </p:nvCxnSpPr>
        <p:spPr>
          <a:xfrm rot="5400000" flipH="1" flipV="1">
            <a:off x="1521411" y="2617985"/>
            <a:ext cx="459135" cy="1663452"/>
          </a:xfrm>
          <a:prstGeom prst="bentConnector4">
            <a:avLst>
              <a:gd name="adj1" fmla="val -66386"/>
              <a:gd name="adj2" fmla="val 63914"/>
            </a:avLst>
          </a:prstGeom>
          <a:ln w="12700">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9" name="Elbow Connector 38">
            <a:extLst>
              <a:ext uri="{FF2B5EF4-FFF2-40B4-BE49-F238E27FC236}">
                <a16:creationId xmlns:a16="http://schemas.microsoft.com/office/drawing/2014/main" id="{5E4A5FB0-E2B9-D643-AFA8-E867A671C940}"/>
              </a:ext>
            </a:extLst>
          </p:cNvPr>
          <p:cNvCxnSpPr>
            <a:cxnSpLocks/>
            <a:stCxn id="46" idx="0"/>
            <a:endCxn id="31" idx="0"/>
          </p:cNvCxnSpPr>
          <p:nvPr/>
        </p:nvCxnSpPr>
        <p:spPr>
          <a:xfrm flipV="1">
            <a:off x="9280070" y="2185640"/>
            <a:ext cx="1931085" cy="1089752"/>
          </a:xfrm>
          <a:prstGeom prst="bentConnector4">
            <a:avLst>
              <a:gd name="adj1" fmla="val 38015"/>
              <a:gd name="adj2" fmla="val 127970"/>
            </a:avLst>
          </a:prstGeom>
          <a:ln w="12700">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sp>
        <p:nvSpPr>
          <p:cNvPr id="45" name="Round Diagonal Corner Rectangle 44">
            <a:extLst>
              <a:ext uri="{FF2B5EF4-FFF2-40B4-BE49-F238E27FC236}">
                <a16:creationId xmlns:a16="http://schemas.microsoft.com/office/drawing/2014/main" id="{55DD09EA-2BE1-9644-BD84-2253DB7F1FC3}"/>
              </a:ext>
            </a:extLst>
          </p:cNvPr>
          <p:cNvSpPr/>
          <p:nvPr/>
        </p:nvSpPr>
        <p:spPr>
          <a:xfrm>
            <a:off x="2582705" y="2987907"/>
            <a:ext cx="1403928" cy="464472"/>
          </a:xfrm>
          <a:prstGeom prst="round2Diag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377" eaLnBrk="1" fontAlgn="auto" hangingPunct="1">
              <a:spcBef>
                <a:spcPts val="0"/>
              </a:spcBef>
              <a:spcAft>
                <a:spcPts val="0"/>
              </a:spcAft>
            </a:pPr>
            <a:r>
              <a:rPr lang="en-US" sz="1200">
                <a:solidFill>
                  <a:prstClr val="white"/>
                </a:solidFill>
                <a:latin typeface="Arial"/>
              </a:rPr>
              <a:t>Task for A</a:t>
            </a:r>
          </a:p>
        </p:txBody>
      </p:sp>
      <p:sp>
        <p:nvSpPr>
          <p:cNvPr id="46" name="Round Diagonal Corner Rectangle 45">
            <a:extLst>
              <a:ext uri="{FF2B5EF4-FFF2-40B4-BE49-F238E27FC236}">
                <a16:creationId xmlns:a16="http://schemas.microsoft.com/office/drawing/2014/main" id="{55EA3E91-B17B-B142-81E7-E1A66CE57F14}"/>
              </a:ext>
            </a:extLst>
          </p:cNvPr>
          <p:cNvSpPr/>
          <p:nvPr/>
        </p:nvSpPr>
        <p:spPr>
          <a:xfrm>
            <a:off x="7876141" y="3043156"/>
            <a:ext cx="1403928" cy="464472"/>
          </a:xfrm>
          <a:prstGeom prst="round2Diag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377" eaLnBrk="1" fontAlgn="auto" hangingPunct="1">
              <a:spcBef>
                <a:spcPts val="0"/>
              </a:spcBef>
              <a:spcAft>
                <a:spcPts val="0"/>
              </a:spcAft>
            </a:pPr>
            <a:r>
              <a:rPr lang="en-US" sz="1200">
                <a:solidFill>
                  <a:prstClr val="white"/>
                </a:solidFill>
                <a:latin typeface="Arial"/>
              </a:rPr>
              <a:t>Task for A</a:t>
            </a:r>
          </a:p>
        </p:txBody>
      </p:sp>
      <p:sp>
        <p:nvSpPr>
          <p:cNvPr id="47" name="Round Diagonal Corner Rectangle 46">
            <a:extLst>
              <a:ext uri="{FF2B5EF4-FFF2-40B4-BE49-F238E27FC236}">
                <a16:creationId xmlns:a16="http://schemas.microsoft.com/office/drawing/2014/main" id="{72019652-3F39-6944-830F-1B0F37042AEA}"/>
              </a:ext>
            </a:extLst>
          </p:cNvPr>
          <p:cNvSpPr/>
          <p:nvPr/>
        </p:nvSpPr>
        <p:spPr>
          <a:xfrm>
            <a:off x="5252204" y="3146951"/>
            <a:ext cx="1403928" cy="464472"/>
          </a:xfrm>
          <a:prstGeom prst="round2DiagRect">
            <a:avLst/>
          </a:prstGeom>
          <a:solidFill>
            <a:srgbClr val="8DBB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377" eaLnBrk="1" fontAlgn="auto" hangingPunct="1">
              <a:spcBef>
                <a:spcPts val="0"/>
              </a:spcBef>
              <a:spcAft>
                <a:spcPts val="0"/>
              </a:spcAft>
            </a:pPr>
            <a:r>
              <a:rPr lang="en-US" sz="1333">
                <a:solidFill>
                  <a:prstClr val="white"/>
                </a:solidFill>
                <a:latin typeface="Arial"/>
              </a:rPr>
              <a:t>Task for  B</a:t>
            </a:r>
          </a:p>
        </p:txBody>
      </p:sp>
      <p:cxnSp>
        <p:nvCxnSpPr>
          <p:cNvPr id="51" name="Elbow Connector 50">
            <a:extLst>
              <a:ext uri="{FF2B5EF4-FFF2-40B4-BE49-F238E27FC236}">
                <a16:creationId xmlns:a16="http://schemas.microsoft.com/office/drawing/2014/main" id="{A54C384C-4369-1441-8E6C-C30CCAEF9E5F}"/>
              </a:ext>
            </a:extLst>
          </p:cNvPr>
          <p:cNvCxnSpPr>
            <a:cxnSpLocks/>
            <a:stCxn id="45" idx="0"/>
            <a:endCxn id="13" idx="0"/>
          </p:cNvCxnSpPr>
          <p:nvPr/>
        </p:nvCxnSpPr>
        <p:spPr>
          <a:xfrm>
            <a:off x="3986633" y="3220143"/>
            <a:ext cx="452008" cy="1970631"/>
          </a:xfrm>
          <a:prstGeom prst="bentConnector2">
            <a:avLst/>
          </a:prstGeom>
          <a:ln w="12700">
            <a:solidFill>
              <a:srgbClr val="0000FF"/>
            </a:solidFill>
            <a:prstDash val="sysDash"/>
            <a:tailEnd type="triangle"/>
          </a:ln>
          <a:effectLst/>
        </p:spPr>
        <p:style>
          <a:lnRef idx="2">
            <a:schemeClr val="accent1"/>
          </a:lnRef>
          <a:fillRef idx="0">
            <a:schemeClr val="accent1"/>
          </a:fillRef>
          <a:effectRef idx="1">
            <a:schemeClr val="accent1"/>
          </a:effectRef>
          <a:fontRef idx="minor">
            <a:schemeClr val="tx1"/>
          </a:fontRef>
        </p:style>
      </p:cxnSp>
      <p:cxnSp>
        <p:nvCxnSpPr>
          <p:cNvPr id="60" name="Elbow Connector 59">
            <a:extLst>
              <a:ext uri="{FF2B5EF4-FFF2-40B4-BE49-F238E27FC236}">
                <a16:creationId xmlns:a16="http://schemas.microsoft.com/office/drawing/2014/main" id="{4BC3C5B0-BCF5-E241-AB02-C9399274EFDA}"/>
              </a:ext>
            </a:extLst>
          </p:cNvPr>
          <p:cNvCxnSpPr>
            <a:cxnSpLocks/>
            <a:endCxn id="46" idx="2"/>
          </p:cNvCxnSpPr>
          <p:nvPr/>
        </p:nvCxnSpPr>
        <p:spPr>
          <a:xfrm rot="5400000" flipH="1" flipV="1">
            <a:off x="6847785" y="3691569"/>
            <a:ext cx="1444531" cy="612180"/>
          </a:xfrm>
          <a:prstGeom prst="bentConnector2">
            <a:avLst/>
          </a:prstGeom>
          <a:ln w="12700">
            <a:solidFill>
              <a:srgbClr val="0000FF"/>
            </a:solidFill>
            <a:prstDash val="sysDash"/>
            <a:tailEnd type="triangle"/>
          </a:ln>
          <a:effectLst/>
        </p:spPr>
        <p:style>
          <a:lnRef idx="2">
            <a:schemeClr val="accent1"/>
          </a:lnRef>
          <a:fillRef idx="0">
            <a:schemeClr val="accent1"/>
          </a:fillRef>
          <a:effectRef idx="1">
            <a:schemeClr val="accent1"/>
          </a:effectRef>
          <a:fontRef idx="minor">
            <a:schemeClr val="tx1"/>
          </a:fontRef>
        </p:style>
      </p:cxnSp>
      <p:cxnSp>
        <p:nvCxnSpPr>
          <p:cNvPr id="65" name="Elbow Connector 64">
            <a:extLst>
              <a:ext uri="{FF2B5EF4-FFF2-40B4-BE49-F238E27FC236}">
                <a16:creationId xmlns:a16="http://schemas.microsoft.com/office/drawing/2014/main" id="{C3875BA9-CB69-6447-B6A7-E2AC90DD0A50}"/>
              </a:ext>
            </a:extLst>
          </p:cNvPr>
          <p:cNvCxnSpPr>
            <a:cxnSpLocks/>
            <a:stCxn id="12" idx="0"/>
          </p:cNvCxnSpPr>
          <p:nvPr/>
        </p:nvCxnSpPr>
        <p:spPr>
          <a:xfrm rot="5400000" flipH="1" flipV="1">
            <a:off x="5516304" y="3411469"/>
            <a:ext cx="470849" cy="3087764"/>
          </a:xfrm>
          <a:prstGeom prst="bentConnector2">
            <a:avLst/>
          </a:prstGeom>
          <a:ln w="12700">
            <a:solidFill>
              <a:srgbClr val="0000FF"/>
            </a:solidFill>
            <a:prstDash val="sysDash"/>
            <a:tailEnd type="non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426352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C8F43B-A3DB-314C-8C68-1FC46B45F534}"/>
              </a:ext>
            </a:extLst>
          </p:cNvPr>
          <p:cNvSpPr>
            <a:spLocks noGrp="1"/>
          </p:cNvSpPr>
          <p:nvPr>
            <p:ph type="title"/>
          </p:nvPr>
        </p:nvSpPr>
        <p:spPr/>
        <p:txBody>
          <a:bodyPr/>
          <a:lstStyle/>
          <a:p>
            <a:r>
              <a:rPr lang="en-US" dirty="0"/>
              <a:t>Kafka Connect</a:t>
            </a:r>
          </a:p>
        </p:txBody>
      </p:sp>
      <p:sp>
        <p:nvSpPr>
          <p:cNvPr id="3" name="Slide Number Placeholder 2">
            <a:extLst>
              <a:ext uri="{FF2B5EF4-FFF2-40B4-BE49-F238E27FC236}">
                <a16:creationId xmlns:a16="http://schemas.microsoft.com/office/drawing/2014/main" id="{0FCFDAE1-B7D0-8844-928F-BBE4FDC7CFB9}"/>
              </a:ext>
            </a:extLst>
          </p:cNvPr>
          <p:cNvSpPr>
            <a:spLocks noGrp="1"/>
          </p:cNvSpPr>
          <p:nvPr>
            <p:ph type="sldNum" sz="quarter" idx="10"/>
          </p:nvPr>
        </p:nvSpPr>
        <p:spPr>
          <a:xfrm>
            <a:off x="8537575" y="4822825"/>
            <a:ext cx="400050" cy="274638"/>
          </a:xfrm>
          <a:prstGeom prst="rect">
            <a:avLst/>
          </a:prstGeom>
        </p:spPr>
        <p:txBody>
          <a:bodyPr vert="horz" wrap="square" lIns="91438" tIns="45719" rIns="91438" bIns="45719" numCol="1" anchor="ctr" anchorCtr="0" compatLnSpc="1">
            <a:prstTxWarp prst="textNoShape">
              <a:avLst/>
            </a:prstTxWarp>
          </a:bodyPr>
          <a:lstStyle>
            <a:defPPr>
              <a:defRPr lang="en-US"/>
            </a:defPPr>
            <a:lvl1pPr marL="0" algn="r" defTabSz="685800" rtl="0" eaLnBrk="1" latinLnBrk="0" hangingPunct="1">
              <a:defRPr sz="900" kern="1200">
                <a:solidFill>
                  <a:schemeClr val="accent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2F63A97E-D605-DC42-8452-C14CD1FA87FA}" type="slidenum">
              <a:rPr lang="en-US" smtClean="0">
                <a:solidFill>
                  <a:srgbClr val="5AAAFA"/>
                </a:solidFill>
              </a:rPr>
              <a:pPr/>
              <a:t>37</a:t>
            </a:fld>
            <a:endParaRPr lang="en-US"/>
          </a:p>
        </p:txBody>
      </p:sp>
      <p:sp>
        <p:nvSpPr>
          <p:cNvPr id="5" name="Rounded Rectangle 4">
            <a:extLst>
              <a:ext uri="{FF2B5EF4-FFF2-40B4-BE49-F238E27FC236}">
                <a16:creationId xmlns:a16="http://schemas.microsoft.com/office/drawing/2014/main" id="{C2BDBCFE-2439-4646-881E-9373DD5F5230}"/>
              </a:ext>
            </a:extLst>
          </p:cNvPr>
          <p:cNvSpPr/>
          <p:nvPr/>
        </p:nvSpPr>
        <p:spPr>
          <a:xfrm>
            <a:off x="1976618" y="1845527"/>
            <a:ext cx="1805694" cy="1086932"/>
          </a:xfrm>
          <a:prstGeom prst="roundRect">
            <a:avLst>
              <a:gd name="adj" fmla="val 7576"/>
            </a:avLst>
          </a:prstGeom>
          <a:solidFill>
            <a:schemeClr val="bg1">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eaLnBrk="1" fontAlgn="auto" hangingPunct="1">
              <a:spcBef>
                <a:spcPts val="0"/>
              </a:spcBef>
              <a:spcAft>
                <a:spcPts val="0"/>
              </a:spcAft>
            </a:pPr>
            <a:r>
              <a:rPr lang="en-US" sz="1333" b="1">
                <a:solidFill>
                  <a:prstClr val="white"/>
                </a:solidFill>
                <a:latin typeface="Arial"/>
              </a:rPr>
              <a:t>Producer-1</a:t>
            </a:r>
          </a:p>
        </p:txBody>
      </p:sp>
      <p:sp>
        <p:nvSpPr>
          <p:cNvPr id="7" name="Rounded Rectangle 6">
            <a:extLst>
              <a:ext uri="{FF2B5EF4-FFF2-40B4-BE49-F238E27FC236}">
                <a16:creationId xmlns:a16="http://schemas.microsoft.com/office/drawing/2014/main" id="{2981F4BC-E352-164D-881F-B2632FE72F44}"/>
              </a:ext>
            </a:extLst>
          </p:cNvPr>
          <p:cNvSpPr/>
          <p:nvPr/>
        </p:nvSpPr>
        <p:spPr>
          <a:xfrm>
            <a:off x="5687016" y="1845527"/>
            <a:ext cx="2287463" cy="1086932"/>
          </a:xfrm>
          <a:prstGeom prst="roundRect">
            <a:avLst>
              <a:gd name="adj" fmla="val 7576"/>
            </a:avLst>
          </a:prstGeom>
          <a:solidFill>
            <a:schemeClr val="bg1">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eaLnBrk="1" fontAlgn="auto" hangingPunct="1">
              <a:spcBef>
                <a:spcPts val="0"/>
              </a:spcBef>
              <a:spcAft>
                <a:spcPts val="0"/>
              </a:spcAft>
            </a:pPr>
            <a:r>
              <a:rPr lang="en-US" sz="1333" b="1">
                <a:solidFill>
                  <a:prstClr val="white"/>
                </a:solidFill>
                <a:latin typeface="Arial"/>
              </a:rPr>
              <a:t>Consumer-2</a:t>
            </a:r>
          </a:p>
        </p:txBody>
      </p:sp>
      <p:sp>
        <p:nvSpPr>
          <p:cNvPr id="8" name="Rounded Rectangle 7">
            <a:extLst>
              <a:ext uri="{FF2B5EF4-FFF2-40B4-BE49-F238E27FC236}">
                <a16:creationId xmlns:a16="http://schemas.microsoft.com/office/drawing/2014/main" id="{DE74F663-3A77-D849-BB96-CE5521FDDE71}"/>
              </a:ext>
            </a:extLst>
          </p:cNvPr>
          <p:cNvSpPr/>
          <p:nvPr/>
        </p:nvSpPr>
        <p:spPr bwMode="auto">
          <a:xfrm>
            <a:off x="3106269" y="4820660"/>
            <a:ext cx="245561" cy="731512"/>
          </a:xfrm>
          <a:prstGeom prst="roundRect">
            <a:avLst/>
          </a:prstGeom>
          <a:solidFill>
            <a:schemeClr val="accent4">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a:lnSpc>
                <a:spcPct val="90000"/>
              </a:lnSpc>
            </a:pPr>
            <a:r>
              <a:rPr lang="en-US" sz="1200">
                <a:solidFill>
                  <a:schemeClr val="bg1"/>
                </a:solidFill>
              </a:rPr>
              <a:t>0</a:t>
            </a:r>
            <a:endParaRPr lang="en-US" sz="667">
              <a:solidFill>
                <a:schemeClr val="bg1"/>
              </a:solidFill>
            </a:endParaRPr>
          </a:p>
        </p:txBody>
      </p:sp>
      <p:sp>
        <p:nvSpPr>
          <p:cNvPr id="9" name="Rounded Rectangle 8">
            <a:extLst>
              <a:ext uri="{FF2B5EF4-FFF2-40B4-BE49-F238E27FC236}">
                <a16:creationId xmlns:a16="http://schemas.microsoft.com/office/drawing/2014/main" id="{0E545EDA-B64D-7549-A6DD-5EC66BC068E4}"/>
              </a:ext>
            </a:extLst>
          </p:cNvPr>
          <p:cNvSpPr/>
          <p:nvPr/>
        </p:nvSpPr>
        <p:spPr bwMode="auto">
          <a:xfrm>
            <a:off x="3350105" y="4820660"/>
            <a:ext cx="245561" cy="731512"/>
          </a:xfrm>
          <a:prstGeom prst="roundRect">
            <a:avLst/>
          </a:prstGeom>
          <a:solidFill>
            <a:schemeClr val="accent4">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a:lnSpc>
                <a:spcPct val="90000"/>
              </a:lnSpc>
            </a:pPr>
            <a:r>
              <a:rPr lang="en-US" sz="1200">
                <a:solidFill>
                  <a:schemeClr val="bg1"/>
                </a:solidFill>
              </a:rPr>
              <a:t>1</a:t>
            </a:r>
            <a:endParaRPr lang="en-US" sz="667">
              <a:solidFill>
                <a:schemeClr val="bg1"/>
              </a:solidFill>
            </a:endParaRPr>
          </a:p>
        </p:txBody>
      </p:sp>
      <p:sp>
        <p:nvSpPr>
          <p:cNvPr id="10" name="Rounded Rectangle 9">
            <a:extLst>
              <a:ext uri="{FF2B5EF4-FFF2-40B4-BE49-F238E27FC236}">
                <a16:creationId xmlns:a16="http://schemas.microsoft.com/office/drawing/2014/main" id="{398CEC48-B2A8-FA49-AF93-FD522907E8C9}"/>
              </a:ext>
            </a:extLst>
          </p:cNvPr>
          <p:cNvSpPr/>
          <p:nvPr/>
        </p:nvSpPr>
        <p:spPr bwMode="auto">
          <a:xfrm>
            <a:off x="3595668" y="4820660"/>
            <a:ext cx="245561" cy="731512"/>
          </a:xfrm>
          <a:prstGeom prst="roundRect">
            <a:avLst/>
          </a:prstGeom>
          <a:solidFill>
            <a:schemeClr val="accent4">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a:lnSpc>
                <a:spcPct val="90000"/>
              </a:lnSpc>
            </a:pPr>
            <a:r>
              <a:rPr lang="en-US" sz="1200">
                <a:solidFill>
                  <a:schemeClr val="bg1"/>
                </a:solidFill>
              </a:rPr>
              <a:t>2</a:t>
            </a:r>
            <a:endParaRPr lang="en-US" sz="667">
              <a:solidFill>
                <a:schemeClr val="bg1"/>
              </a:solidFill>
            </a:endParaRPr>
          </a:p>
        </p:txBody>
      </p:sp>
      <p:sp>
        <p:nvSpPr>
          <p:cNvPr id="11" name="Rounded Rectangle 10">
            <a:extLst>
              <a:ext uri="{FF2B5EF4-FFF2-40B4-BE49-F238E27FC236}">
                <a16:creationId xmlns:a16="http://schemas.microsoft.com/office/drawing/2014/main" id="{45CEE6F1-A065-A74C-AD3A-23641F37E42C}"/>
              </a:ext>
            </a:extLst>
          </p:cNvPr>
          <p:cNvSpPr/>
          <p:nvPr/>
        </p:nvSpPr>
        <p:spPr bwMode="auto">
          <a:xfrm>
            <a:off x="3839505" y="4820660"/>
            <a:ext cx="245561" cy="731512"/>
          </a:xfrm>
          <a:prstGeom prst="roundRect">
            <a:avLst/>
          </a:prstGeom>
          <a:solidFill>
            <a:schemeClr val="accent4">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a:lnSpc>
                <a:spcPct val="90000"/>
              </a:lnSpc>
            </a:pPr>
            <a:r>
              <a:rPr lang="en-US" sz="1200">
                <a:solidFill>
                  <a:schemeClr val="bg1"/>
                </a:solidFill>
              </a:rPr>
              <a:t>3</a:t>
            </a:r>
            <a:endParaRPr lang="en-US" sz="667">
              <a:solidFill>
                <a:schemeClr val="bg1"/>
              </a:solidFill>
            </a:endParaRPr>
          </a:p>
        </p:txBody>
      </p:sp>
      <p:sp>
        <p:nvSpPr>
          <p:cNvPr id="12" name="Rounded Rectangle 11">
            <a:extLst>
              <a:ext uri="{FF2B5EF4-FFF2-40B4-BE49-F238E27FC236}">
                <a16:creationId xmlns:a16="http://schemas.microsoft.com/office/drawing/2014/main" id="{47D4FAF3-6CEF-FF48-B7D1-39F720BCDCE2}"/>
              </a:ext>
            </a:extLst>
          </p:cNvPr>
          <p:cNvSpPr/>
          <p:nvPr/>
        </p:nvSpPr>
        <p:spPr bwMode="auto">
          <a:xfrm>
            <a:off x="4085065" y="4820660"/>
            <a:ext cx="245561" cy="731512"/>
          </a:xfrm>
          <a:prstGeom prst="roundRect">
            <a:avLst/>
          </a:prstGeom>
          <a:solidFill>
            <a:schemeClr val="accent4">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a:lnSpc>
                <a:spcPct val="90000"/>
              </a:lnSpc>
            </a:pPr>
            <a:r>
              <a:rPr lang="en-US" sz="1200">
                <a:solidFill>
                  <a:schemeClr val="bg1"/>
                </a:solidFill>
              </a:rPr>
              <a:t>4</a:t>
            </a:r>
            <a:endParaRPr lang="en-US" sz="667">
              <a:solidFill>
                <a:schemeClr val="bg1"/>
              </a:solidFill>
            </a:endParaRPr>
          </a:p>
        </p:txBody>
      </p:sp>
      <p:sp>
        <p:nvSpPr>
          <p:cNvPr id="13" name="Rounded Rectangle 12">
            <a:extLst>
              <a:ext uri="{FF2B5EF4-FFF2-40B4-BE49-F238E27FC236}">
                <a16:creationId xmlns:a16="http://schemas.microsoft.com/office/drawing/2014/main" id="{B097DCE8-F8B9-9C48-B603-A51CE4832B59}"/>
              </a:ext>
            </a:extLst>
          </p:cNvPr>
          <p:cNvSpPr/>
          <p:nvPr/>
        </p:nvSpPr>
        <p:spPr bwMode="auto">
          <a:xfrm>
            <a:off x="4315861" y="4820660"/>
            <a:ext cx="245561" cy="731512"/>
          </a:xfrm>
          <a:prstGeom prst="roundRect">
            <a:avLst/>
          </a:prstGeom>
          <a:solidFill>
            <a:schemeClr val="accent4">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a:lnSpc>
                <a:spcPct val="90000"/>
              </a:lnSpc>
            </a:pPr>
            <a:r>
              <a:rPr lang="en-US" sz="1200">
                <a:solidFill>
                  <a:schemeClr val="bg1"/>
                </a:solidFill>
              </a:rPr>
              <a:t>5</a:t>
            </a:r>
            <a:endParaRPr lang="en-US" sz="667">
              <a:solidFill>
                <a:schemeClr val="bg1"/>
              </a:solidFill>
            </a:endParaRPr>
          </a:p>
        </p:txBody>
      </p:sp>
      <p:sp>
        <p:nvSpPr>
          <p:cNvPr id="14" name="AutoShape 4">
            <a:extLst>
              <a:ext uri="{FF2B5EF4-FFF2-40B4-BE49-F238E27FC236}">
                <a16:creationId xmlns:a16="http://schemas.microsoft.com/office/drawing/2014/main" id="{F0C7E708-D535-D342-9A1D-A1A8A8A9D327}"/>
              </a:ext>
            </a:extLst>
          </p:cNvPr>
          <p:cNvSpPr>
            <a:spLocks noChangeArrowheads="1"/>
          </p:cNvSpPr>
          <p:nvPr/>
        </p:nvSpPr>
        <p:spPr bwMode="auto">
          <a:xfrm>
            <a:off x="2238603" y="4247148"/>
            <a:ext cx="6143397" cy="1999810"/>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a:endParaRPr lang="en-US" sz="1333"/>
          </a:p>
        </p:txBody>
      </p:sp>
      <p:sp>
        <p:nvSpPr>
          <p:cNvPr id="15" name="TextBox 14">
            <a:extLst>
              <a:ext uri="{FF2B5EF4-FFF2-40B4-BE49-F238E27FC236}">
                <a16:creationId xmlns:a16="http://schemas.microsoft.com/office/drawing/2014/main" id="{8EB7503D-9CF1-704B-A325-AF092CAE23FE}"/>
              </a:ext>
            </a:extLst>
          </p:cNvPr>
          <p:cNvSpPr txBox="1"/>
          <p:nvPr/>
        </p:nvSpPr>
        <p:spPr>
          <a:xfrm>
            <a:off x="3039672" y="5507511"/>
            <a:ext cx="1031051" cy="300210"/>
          </a:xfrm>
          <a:prstGeom prst="rect">
            <a:avLst/>
          </a:prstGeom>
          <a:noFill/>
        </p:spPr>
        <p:txBody>
          <a:bodyPr wrap="none" rtlCol="0">
            <a:spAutoFit/>
          </a:bodyPr>
          <a:lstStyle/>
          <a:p>
            <a:r>
              <a:rPr lang="en-US" sz="1351">
                <a:solidFill>
                  <a:schemeClr val="accent1">
                    <a:lumMod val="25000"/>
                  </a:schemeClr>
                </a:solidFill>
              </a:rPr>
              <a:t>telemetries</a:t>
            </a:r>
          </a:p>
        </p:txBody>
      </p:sp>
      <p:pic>
        <p:nvPicPr>
          <p:cNvPr id="16" name="Picture 15">
            <a:extLst>
              <a:ext uri="{FF2B5EF4-FFF2-40B4-BE49-F238E27FC236}">
                <a16:creationId xmlns:a16="http://schemas.microsoft.com/office/drawing/2014/main" id="{B65621C4-1644-A549-B97E-9B8CF24658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43881" y="4903776"/>
            <a:ext cx="523019" cy="690721"/>
          </a:xfrm>
          <a:prstGeom prst="rect">
            <a:avLst/>
          </a:prstGeom>
        </p:spPr>
      </p:pic>
      <p:sp>
        <p:nvSpPr>
          <p:cNvPr id="17" name="Rounded Rectangle 16">
            <a:extLst>
              <a:ext uri="{FF2B5EF4-FFF2-40B4-BE49-F238E27FC236}">
                <a16:creationId xmlns:a16="http://schemas.microsoft.com/office/drawing/2014/main" id="{0226945B-60DC-3A4C-8C4F-3EC503534C1E}"/>
              </a:ext>
            </a:extLst>
          </p:cNvPr>
          <p:cNvSpPr/>
          <p:nvPr/>
        </p:nvSpPr>
        <p:spPr bwMode="auto">
          <a:xfrm>
            <a:off x="6897346" y="4798895"/>
            <a:ext cx="245561" cy="731512"/>
          </a:xfrm>
          <a:prstGeom prst="roundRect">
            <a:avLst/>
          </a:prstGeom>
          <a:solidFill>
            <a:schemeClr val="accent4">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a:lnSpc>
                <a:spcPct val="90000"/>
              </a:lnSpc>
            </a:pPr>
            <a:r>
              <a:rPr lang="en-US" sz="1200">
                <a:solidFill>
                  <a:schemeClr val="bg1"/>
                </a:solidFill>
              </a:rPr>
              <a:t>0</a:t>
            </a:r>
            <a:endParaRPr lang="en-US" sz="667">
              <a:solidFill>
                <a:schemeClr val="bg1"/>
              </a:solidFill>
            </a:endParaRPr>
          </a:p>
        </p:txBody>
      </p:sp>
      <p:sp>
        <p:nvSpPr>
          <p:cNvPr id="18" name="Rounded Rectangle 17">
            <a:extLst>
              <a:ext uri="{FF2B5EF4-FFF2-40B4-BE49-F238E27FC236}">
                <a16:creationId xmlns:a16="http://schemas.microsoft.com/office/drawing/2014/main" id="{47FA6E30-ED6E-B044-83B6-BAE8652AC8BC}"/>
              </a:ext>
            </a:extLst>
          </p:cNvPr>
          <p:cNvSpPr/>
          <p:nvPr/>
        </p:nvSpPr>
        <p:spPr bwMode="auto">
          <a:xfrm>
            <a:off x="7141182" y="4798895"/>
            <a:ext cx="245561" cy="731512"/>
          </a:xfrm>
          <a:prstGeom prst="roundRect">
            <a:avLst/>
          </a:prstGeom>
          <a:solidFill>
            <a:schemeClr val="accent4">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a:lnSpc>
                <a:spcPct val="90000"/>
              </a:lnSpc>
            </a:pPr>
            <a:r>
              <a:rPr lang="en-US" sz="1200">
                <a:solidFill>
                  <a:schemeClr val="bg1"/>
                </a:solidFill>
              </a:rPr>
              <a:t>1</a:t>
            </a:r>
            <a:endParaRPr lang="en-US" sz="667">
              <a:solidFill>
                <a:schemeClr val="bg1"/>
              </a:solidFill>
            </a:endParaRPr>
          </a:p>
        </p:txBody>
      </p:sp>
      <p:sp>
        <p:nvSpPr>
          <p:cNvPr id="19" name="Rounded Rectangle 18">
            <a:extLst>
              <a:ext uri="{FF2B5EF4-FFF2-40B4-BE49-F238E27FC236}">
                <a16:creationId xmlns:a16="http://schemas.microsoft.com/office/drawing/2014/main" id="{FA441ECD-7206-E841-8514-3270CD12956E}"/>
              </a:ext>
            </a:extLst>
          </p:cNvPr>
          <p:cNvSpPr/>
          <p:nvPr/>
        </p:nvSpPr>
        <p:spPr bwMode="auto">
          <a:xfrm>
            <a:off x="7386745" y="4798895"/>
            <a:ext cx="245561" cy="731512"/>
          </a:xfrm>
          <a:prstGeom prst="roundRect">
            <a:avLst/>
          </a:prstGeom>
          <a:solidFill>
            <a:schemeClr val="accent4">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a:lnSpc>
                <a:spcPct val="90000"/>
              </a:lnSpc>
            </a:pPr>
            <a:r>
              <a:rPr lang="en-US" sz="1200">
                <a:solidFill>
                  <a:schemeClr val="bg1"/>
                </a:solidFill>
              </a:rPr>
              <a:t>2</a:t>
            </a:r>
            <a:endParaRPr lang="en-US" sz="667">
              <a:solidFill>
                <a:schemeClr val="bg1"/>
              </a:solidFill>
            </a:endParaRPr>
          </a:p>
        </p:txBody>
      </p:sp>
      <p:sp>
        <p:nvSpPr>
          <p:cNvPr id="20" name="Rounded Rectangle 19">
            <a:extLst>
              <a:ext uri="{FF2B5EF4-FFF2-40B4-BE49-F238E27FC236}">
                <a16:creationId xmlns:a16="http://schemas.microsoft.com/office/drawing/2014/main" id="{9E28F535-D35C-DA4C-BE22-CEA586323D1F}"/>
              </a:ext>
            </a:extLst>
          </p:cNvPr>
          <p:cNvSpPr/>
          <p:nvPr/>
        </p:nvSpPr>
        <p:spPr bwMode="auto">
          <a:xfrm>
            <a:off x="7630582" y="4798895"/>
            <a:ext cx="245561" cy="731512"/>
          </a:xfrm>
          <a:prstGeom prst="roundRect">
            <a:avLst/>
          </a:prstGeom>
          <a:solidFill>
            <a:schemeClr val="accent4">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a:lnSpc>
                <a:spcPct val="90000"/>
              </a:lnSpc>
            </a:pPr>
            <a:r>
              <a:rPr lang="en-US" sz="1200">
                <a:solidFill>
                  <a:schemeClr val="bg1"/>
                </a:solidFill>
              </a:rPr>
              <a:t>3</a:t>
            </a:r>
            <a:endParaRPr lang="en-US" sz="667">
              <a:solidFill>
                <a:schemeClr val="bg1"/>
              </a:solidFill>
            </a:endParaRPr>
          </a:p>
        </p:txBody>
      </p:sp>
      <p:sp>
        <p:nvSpPr>
          <p:cNvPr id="21" name="Rounded Rectangle 20">
            <a:extLst>
              <a:ext uri="{FF2B5EF4-FFF2-40B4-BE49-F238E27FC236}">
                <a16:creationId xmlns:a16="http://schemas.microsoft.com/office/drawing/2014/main" id="{0D4ECC49-8BA0-A741-9A28-C703EBFBDD1B}"/>
              </a:ext>
            </a:extLst>
          </p:cNvPr>
          <p:cNvSpPr/>
          <p:nvPr/>
        </p:nvSpPr>
        <p:spPr bwMode="auto">
          <a:xfrm>
            <a:off x="7876142" y="4798895"/>
            <a:ext cx="245561" cy="731512"/>
          </a:xfrm>
          <a:prstGeom prst="roundRect">
            <a:avLst/>
          </a:prstGeom>
          <a:solidFill>
            <a:schemeClr val="accent4">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a:lnSpc>
                <a:spcPct val="90000"/>
              </a:lnSpc>
            </a:pPr>
            <a:r>
              <a:rPr lang="en-US" sz="1200">
                <a:solidFill>
                  <a:schemeClr val="bg1"/>
                </a:solidFill>
              </a:rPr>
              <a:t>4</a:t>
            </a:r>
            <a:endParaRPr lang="en-US" sz="667">
              <a:solidFill>
                <a:schemeClr val="bg1"/>
              </a:solidFill>
            </a:endParaRPr>
          </a:p>
        </p:txBody>
      </p:sp>
      <p:sp>
        <p:nvSpPr>
          <p:cNvPr id="23" name="TextBox 22">
            <a:extLst>
              <a:ext uri="{FF2B5EF4-FFF2-40B4-BE49-F238E27FC236}">
                <a16:creationId xmlns:a16="http://schemas.microsoft.com/office/drawing/2014/main" id="{12826ED7-971A-0542-8F03-CFC79AD3A7D9}"/>
              </a:ext>
            </a:extLst>
          </p:cNvPr>
          <p:cNvSpPr txBox="1"/>
          <p:nvPr/>
        </p:nvSpPr>
        <p:spPr>
          <a:xfrm>
            <a:off x="6830748" y="5485746"/>
            <a:ext cx="1393395" cy="715965"/>
          </a:xfrm>
          <a:prstGeom prst="rect">
            <a:avLst/>
          </a:prstGeom>
          <a:noFill/>
        </p:spPr>
        <p:txBody>
          <a:bodyPr wrap="none" rtlCol="0">
            <a:spAutoFit/>
          </a:bodyPr>
          <a:lstStyle/>
          <a:p>
            <a:r>
              <a:rPr lang="en-US" sz="1351">
                <a:solidFill>
                  <a:schemeClr val="accent1">
                    <a:lumMod val="25000"/>
                  </a:schemeClr>
                </a:solidFill>
              </a:rPr>
              <a:t>Connect-offsets</a:t>
            </a:r>
          </a:p>
          <a:p>
            <a:r>
              <a:rPr lang="en-US" sz="1351">
                <a:solidFill>
                  <a:schemeClr val="accent1">
                    <a:lumMod val="25000"/>
                  </a:schemeClr>
                </a:solidFill>
              </a:rPr>
              <a:t>Connect-status</a:t>
            </a:r>
          </a:p>
          <a:p>
            <a:r>
              <a:rPr lang="en-US" sz="1351">
                <a:solidFill>
                  <a:schemeClr val="accent1">
                    <a:lumMod val="25000"/>
                  </a:schemeClr>
                </a:solidFill>
              </a:rPr>
              <a:t>Connect-config</a:t>
            </a:r>
          </a:p>
        </p:txBody>
      </p:sp>
      <p:sp>
        <p:nvSpPr>
          <p:cNvPr id="24" name="Round Diagonal Corner Rectangle 23">
            <a:extLst>
              <a:ext uri="{FF2B5EF4-FFF2-40B4-BE49-F238E27FC236}">
                <a16:creationId xmlns:a16="http://schemas.microsoft.com/office/drawing/2014/main" id="{B51515A3-DE86-0C41-94F2-272E7EFBEF47}"/>
              </a:ext>
            </a:extLst>
          </p:cNvPr>
          <p:cNvSpPr/>
          <p:nvPr/>
        </p:nvSpPr>
        <p:spPr>
          <a:xfrm>
            <a:off x="2158191" y="2003515"/>
            <a:ext cx="1403928" cy="464472"/>
          </a:xfrm>
          <a:prstGeom prst="round2Diag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377" eaLnBrk="1" fontAlgn="auto" hangingPunct="1">
              <a:spcBef>
                <a:spcPts val="0"/>
              </a:spcBef>
              <a:spcAft>
                <a:spcPts val="0"/>
              </a:spcAft>
            </a:pPr>
            <a:r>
              <a:rPr lang="en-US" sz="1200">
                <a:solidFill>
                  <a:prstClr val="white"/>
                </a:solidFill>
                <a:latin typeface="Arial"/>
              </a:rPr>
              <a:t>Mongo source connector / task</a:t>
            </a:r>
          </a:p>
        </p:txBody>
      </p:sp>
      <p:sp>
        <p:nvSpPr>
          <p:cNvPr id="28" name="Round Diagonal Corner Rectangle 27">
            <a:extLst>
              <a:ext uri="{FF2B5EF4-FFF2-40B4-BE49-F238E27FC236}">
                <a16:creationId xmlns:a16="http://schemas.microsoft.com/office/drawing/2014/main" id="{B95D470F-384C-804F-A0CC-5C11B0855FD5}"/>
              </a:ext>
            </a:extLst>
          </p:cNvPr>
          <p:cNvSpPr/>
          <p:nvPr/>
        </p:nvSpPr>
        <p:spPr>
          <a:xfrm>
            <a:off x="6078045" y="2032545"/>
            <a:ext cx="1403928" cy="464472"/>
          </a:xfrm>
          <a:prstGeom prst="round2Diag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377" eaLnBrk="1" fontAlgn="auto" hangingPunct="1">
              <a:spcBef>
                <a:spcPts val="0"/>
              </a:spcBef>
              <a:spcAft>
                <a:spcPts val="0"/>
              </a:spcAft>
            </a:pPr>
            <a:r>
              <a:rPr lang="en-US" sz="1200">
                <a:solidFill>
                  <a:prstClr val="white"/>
                </a:solidFill>
                <a:latin typeface="Arial"/>
              </a:rPr>
              <a:t>File Sink Connector / task</a:t>
            </a:r>
          </a:p>
        </p:txBody>
      </p:sp>
      <p:sp>
        <p:nvSpPr>
          <p:cNvPr id="30" name="Rectangle 29">
            <a:extLst>
              <a:ext uri="{FF2B5EF4-FFF2-40B4-BE49-F238E27FC236}">
                <a16:creationId xmlns:a16="http://schemas.microsoft.com/office/drawing/2014/main" id="{893E5B09-726D-184E-BF24-C58146F5DDAA}"/>
              </a:ext>
            </a:extLst>
          </p:cNvPr>
          <p:cNvSpPr/>
          <p:nvPr/>
        </p:nvSpPr>
        <p:spPr>
          <a:xfrm>
            <a:off x="456364" y="3269674"/>
            <a:ext cx="925779" cy="4096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sp>
        <p:nvSpPr>
          <p:cNvPr id="31" name="Rectangle 30">
            <a:extLst>
              <a:ext uri="{FF2B5EF4-FFF2-40B4-BE49-F238E27FC236}">
                <a16:creationId xmlns:a16="http://schemas.microsoft.com/office/drawing/2014/main" id="{E7128FD0-90AD-634D-8CB1-F033C575C32F}"/>
              </a:ext>
            </a:extLst>
          </p:cNvPr>
          <p:cNvSpPr/>
          <p:nvPr/>
        </p:nvSpPr>
        <p:spPr>
          <a:xfrm>
            <a:off x="10748265" y="2185641"/>
            <a:ext cx="925779" cy="1798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cxnSp>
        <p:nvCxnSpPr>
          <p:cNvPr id="33" name="Elbow Connector 32">
            <a:extLst>
              <a:ext uri="{FF2B5EF4-FFF2-40B4-BE49-F238E27FC236}">
                <a16:creationId xmlns:a16="http://schemas.microsoft.com/office/drawing/2014/main" id="{019E5A32-21E0-3346-87C1-73EDC6D53CFA}"/>
              </a:ext>
            </a:extLst>
          </p:cNvPr>
          <p:cNvCxnSpPr>
            <a:cxnSpLocks/>
            <a:stCxn id="40" idx="2"/>
            <a:endCxn id="24" idx="2"/>
          </p:cNvCxnSpPr>
          <p:nvPr/>
        </p:nvCxnSpPr>
        <p:spPr>
          <a:xfrm rot="16200000" flipH="1">
            <a:off x="1357808" y="1435368"/>
            <a:ext cx="209328" cy="1391438"/>
          </a:xfrm>
          <a:prstGeom prst="bentConnector2">
            <a:avLst/>
          </a:prstGeom>
          <a:ln w="12700">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1" name="Elbow Connector 50">
            <a:extLst>
              <a:ext uri="{FF2B5EF4-FFF2-40B4-BE49-F238E27FC236}">
                <a16:creationId xmlns:a16="http://schemas.microsoft.com/office/drawing/2014/main" id="{A54C384C-4369-1441-8E6C-C30CCAEF9E5F}"/>
              </a:ext>
            </a:extLst>
          </p:cNvPr>
          <p:cNvCxnSpPr>
            <a:cxnSpLocks/>
            <a:stCxn id="24" idx="0"/>
            <a:endCxn id="13" idx="0"/>
          </p:cNvCxnSpPr>
          <p:nvPr/>
        </p:nvCxnSpPr>
        <p:spPr>
          <a:xfrm>
            <a:off x="3562119" y="2235751"/>
            <a:ext cx="876523" cy="2584909"/>
          </a:xfrm>
          <a:prstGeom prst="bentConnector2">
            <a:avLst/>
          </a:prstGeom>
          <a:ln w="12700">
            <a:solidFill>
              <a:srgbClr val="0000FF"/>
            </a:solidFill>
            <a:prstDash val="sysDash"/>
            <a:tailEnd type="triangle"/>
          </a:ln>
          <a:effectLst/>
        </p:spPr>
        <p:style>
          <a:lnRef idx="2">
            <a:schemeClr val="accent1"/>
          </a:lnRef>
          <a:fillRef idx="0">
            <a:schemeClr val="accent1"/>
          </a:fillRef>
          <a:effectRef idx="1">
            <a:schemeClr val="accent1"/>
          </a:effectRef>
          <a:fontRef idx="minor">
            <a:schemeClr val="tx1"/>
          </a:fontRef>
        </p:style>
      </p:cxnSp>
      <p:cxnSp>
        <p:nvCxnSpPr>
          <p:cNvPr id="65" name="Elbow Connector 64">
            <a:extLst>
              <a:ext uri="{FF2B5EF4-FFF2-40B4-BE49-F238E27FC236}">
                <a16:creationId xmlns:a16="http://schemas.microsoft.com/office/drawing/2014/main" id="{C3875BA9-CB69-6447-B6A7-E2AC90DD0A50}"/>
              </a:ext>
            </a:extLst>
          </p:cNvPr>
          <p:cNvCxnSpPr>
            <a:cxnSpLocks/>
            <a:stCxn id="12" idx="0"/>
            <a:endCxn id="28" idx="1"/>
          </p:cNvCxnSpPr>
          <p:nvPr/>
        </p:nvCxnSpPr>
        <p:spPr>
          <a:xfrm rot="5400000" flipH="1" flipV="1">
            <a:off x="4332106" y="2372758"/>
            <a:ext cx="2323643" cy="2572163"/>
          </a:xfrm>
          <a:prstGeom prst="bentConnector3">
            <a:avLst>
              <a:gd name="adj1" fmla="val 50000"/>
            </a:avLst>
          </a:prstGeom>
          <a:ln w="12700">
            <a:solidFill>
              <a:srgbClr val="0000FF"/>
            </a:solidFill>
            <a:prstDash val="sysDash"/>
            <a:tailEnd type="none"/>
          </a:ln>
          <a:effectLst/>
        </p:spPr>
        <p:style>
          <a:lnRef idx="2">
            <a:schemeClr val="accent1"/>
          </a:lnRef>
          <a:fillRef idx="0">
            <a:schemeClr val="accent1"/>
          </a:fillRef>
          <a:effectRef idx="1">
            <a:schemeClr val="accent1"/>
          </a:effectRef>
          <a:fontRef idx="minor">
            <a:schemeClr val="tx1"/>
          </a:fontRef>
        </p:style>
      </p:cxnSp>
      <p:pic>
        <p:nvPicPr>
          <p:cNvPr id="40" name="Picture 39">
            <a:extLst>
              <a:ext uri="{FF2B5EF4-FFF2-40B4-BE49-F238E27FC236}">
                <a16:creationId xmlns:a16="http://schemas.microsoft.com/office/drawing/2014/main" id="{3F95DF25-F257-9E4D-AE3F-0564A14CF528}"/>
              </a:ext>
            </a:extLst>
          </p:cNvPr>
          <p:cNvPicPr>
            <a:picLocks noChangeAspect="1"/>
          </p:cNvPicPr>
          <p:nvPr/>
        </p:nvPicPr>
        <p:blipFill>
          <a:blip r:embed="rId4"/>
          <a:stretch>
            <a:fillRect/>
          </a:stretch>
        </p:blipFill>
        <p:spPr>
          <a:xfrm>
            <a:off x="168791" y="1664631"/>
            <a:ext cx="1195924" cy="361792"/>
          </a:xfrm>
          <a:prstGeom prst="rect">
            <a:avLst/>
          </a:prstGeom>
        </p:spPr>
      </p:pic>
      <p:sp>
        <p:nvSpPr>
          <p:cNvPr id="48" name="Rounded Rectangle 47">
            <a:extLst>
              <a:ext uri="{FF2B5EF4-FFF2-40B4-BE49-F238E27FC236}">
                <a16:creationId xmlns:a16="http://schemas.microsoft.com/office/drawing/2014/main" id="{E64295F1-CD72-3B4E-80FF-ED0694550DE6}"/>
              </a:ext>
            </a:extLst>
          </p:cNvPr>
          <p:cNvSpPr/>
          <p:nvPr/>
        </p:nvSpPr>
        <p:spPr>
          <a:xfrm>
            <a:off x="1967398" y="3035524"/>
            <a:ext cx="1805694" cy="524773"/>
          </a:xfrm>
          <a:prstGeom prst="roundRect">
            <a:avLst>
              <a:gd name="adj" fmla="val 7576"/>
            </a:avLst>
          </a:prstGeom>
          <a:solidFill>
            <a:schemeClr val="bg1">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eaLnBrk="1" fontAlgn="auto" hangingPunct="1">
              <a:spcBef>
                <a:spcPts val="0"/>
              </a:spcBef>
              <a:spcAft>
                <a:spcPts val="0"/>
              </a:spcAft>
            </a:pPr>
            <a:r>
              <a:rPr lang="en-US" sz="1333" b="1">
                <a:solidFill>
                  <a:prstClr val="white"/>
                </a:solidFill>
                <a:latin typeface="Arial"/>
              </a:rPr>
              <a:t>Worker</a:t>
            </a:r>
          </a:p>
        </p:txBody>
      </p:sp>
      <p:pic>
        <p:nvPicPr>
          <p:cNvPr id="50" name="Picture 49">
            <a:extLst>
              <a:ext uri="{FF2B5EF4-FFF2-40B4-BE49-F238E27FC236}">
                <a16:creationId xmlns:a16="http://schemas.microsoft.com/office/drawing/2014/main" id="{2E07E6B9-915D-F642-A873-DF5776B89D6A}"/>
              </a:ext>
            </a:extLst>
          </p:cNvPr>
          <p:cNvPicPr>
            <a:picLocks noChangeAspect="1"/>
          </p:cNvPicPr>
          <p:nvPr/>
        </p:nvPicPr>
        <p:blipFill>
          <a:blip r:embed="rId5"/>
          <a:stretch>
            <a:fillRect/>
          </a:stretch>
        </p:blipFill>
        <p:spPr>
          <a:xfrm>
            <a:off x="1609294" y="3603839"/>
            <a:ext cx="432806" cy="248008"/>
          </a:xfrm>
          <a:prstGeom prst="rect">
            <a:avLst/>
          </a:prstGeom>
        </p:spPr>
      </p:pic>
      <p:sp>
        <p:nvSpPr>
          <p:cNvPr id="52" name="AutoShape 4">
            <a:extLst>
              <a:ext uri="{FF2B5EF4-FFF2-40B4-BE49-F238E27FC236}">
                <a16:creationId xmlns:a16="http://schemas.microsoft.com/office/drawing/2014/main" id="{A8B2DF4D-D59B-9F4A-BE9C-443B066D4321}"/>
              </a:ext>
            </a:extLst>
          </p:cNvPr>
          <p:cNvSpPr>
            <a:spLocks noChangeArrowheads="1"/>
          </p:cNvSpPr>
          <p:nvPr/>
        </p:nvSpPr>
        <p:spPr bwMode="auto">
          <a:xfrm>
            <a:off x="1686837" y="1425793"/>
            <a:ext cx="6537306" cy="2382118"/>
          </a:xfrm>
          <a:prstGeom prst="roundRect">
            <a:avLst>
              <a:gd name="adj" fmla="val 7117"/>
            </a:avLst>
          </a:prstGeom>
          <a:noFill/>
          <a:ln w="12700">
            <a:solidFill>
              <a:srgbClr val="5596E6">
                <a:lumMod val="50000"/>
              </a:srgbClr>
            </a:solidFill>
            <a:prstDash val="dash"/>
            <a:round/>
            <a:headEnd/>
            <a:tailEnd/>
          </a:ln>
        </p:spPr>
        <p:txBody>
          <a:bodyPr lIns="0" tIns="0" rIns="0" bIns="0" anchor="t" anchorCtr="1"/>
          <a:lstStyle/>
          <a:p>
            <a:pPr algn="ctr" defTabSz="1219170" eaLnBrk="1" fontAlgn="auto" hangingPunct="1">
              <a:spcBef>
                <a:spcPts val="0"/>
              </a:spcBef>
              <a:spcAft>
                <a:spcPts val="0"/>
              </a:spcAft>
              <a:defRPr/>
            </a:pPr>
            <a:r>
              <a:rPr lang="en-US" sz="1333" kern="0">
                <a:solidFill>
                  <a:srgbClr val="6D7777"/>
                </a:solidFill>
              </a:rPr>
              <a:t>Connect-cluster</a:t>
            </a:r>
          </a:p>
        </p:txBody>
      </p:sp>
      <p:sp>
        <p:nvSpPr>
          <p:cNvPr id="53" name="TextBox 52">
            <a:extLst>
              <a:ext uri="{FF2B5EF4-FFF2-40B4-BE49-F238E27FC236}">
                <a16:creationId xmlns:a16="http://schemas.microsoft.com/office/drawing/2014/main" id="{9A44F3F5-1DA4-EC40-9C91-C09B372199CA}"/>
              </a:ext>
            </a:extLst>
          </p:cNvPr>
          <p:cNvSpPr txBox="1"/>
          <p:nvPr/>
        </p:nvSpPr>
        <p:spPr>
          <a:xfrm>
            <a:off x="185557" y="2306468"/>
            <a:ext cx="1031051" cy="508088"/>
          </a:xfrm>
          <a:prstGeom prst="rect">
            <a:avLst/>
          </a:prstGeom>
          <a:noFill/>
        </p:spPr>
        <p:txBody>
          <a:bodyPr wrap="none" rtlCol="0">
            <a:spAutoFit/>
          </a:bodyPr>
          <a:lstStyle/>
          <a:p>
            <a:r>
              <a:rPr lang="en-US" sz="1351">
                <a:solidFill>
                  <a:schemeClr val="accent1">
                    <a:lumMod val="25000"/>
                  </a:schemeClr>
                </a:solidFill>
              </a:rPr>
              <a:t>Collection</a:t>
            </a:r>
          </a:p>
          <a:p>
            <a:r>
              <a:rPr lang="en-US" sz="1351">
                <a:solidFill>
                  <a:schemeClr val="accent1">
                    <a:lumMod val="25000"/>
                  </a:schemeClr>
                </a:solidFill>
              </a:rPr>
              <a:t>telemetries</a:t>
            </a:r>
          </a:p>
        </p:txBody>
      </p:sp>
      <p:cxnSp>
        <p:nvCxnSpPr>
          <p:cNvPr id="54" name="Elbow Connector 53">
            <a:extLst>
              <a:ext uri="{FF2B5EF4-FFF2-40B4-BE49-F238E27FC236}">
                <a16:creationId xmlns:a16="http://schemas.microsoft.com/office/drawing/2014/main" id="{D0D88D10-C846-6C48-834F-8B78D3B45DB7}"/>
              </a:ext>
            </a:extLst>
          </p:cNvPr>
          <p:cNvCxnSpPr>
            <a:cxnSpLocks/>
            <a:stCxn id="20" idx="0"/>
          </p:cNvCxnSpPr>
          <p:nvPr/>
        </p:nvCxnSpPr>
        <p:spPr>
          <a:xfrm rot="16200000" flipV="1">
            <a:off x="6102992" y="3148523"/>
            <a:ext cx="2301876" cy="998867"/>
          </a:xfrm>
          <a:prstGeom prst="bentConnector3">
            <a:avLst>
              <a:gd name="adj1" fmla="val 50000"/>
            </a:avLst>
          </a:prstGeom>
          <a:ln w="12700">
            <a:solidFill>
              <a:srgbClr val="0000FF"/>
            </a:solidFill>
            <a:prstDash val="sysDash"/>
            <a:tailEnd type="none"/>
          </a:ln>
          <a:effectLst/>
        </p:spPr>
        <p:style>
          <a:lnRef idx="2">
            <a:schemeClr val="accent1"/>
          </a:lnRef>
          <a:fillRef idx="0">
            <a:schemeClr val="accent1"/>
          </a:fillRef>
          <a:effectRef idx="1">
            <a:schemeClr val="accent1"/>
          </a:effectRef>
          <a:fontRef idx="minor">
            <a:schemeClr val="tx1"/>
          </a:fontRef>
        </p:style>
      </p:cxnSp>
      <p:sp>
        <p:nvSpPr>
          <p:cNvPr id="56" name="Folded Corner 55">
            <a:extLst>
              <a:ext uri="{FF2B5EF4-FFF2-40B4-BE49-F238E27FC236}">
                <a16:creationId xmlns:a16="http://schemas.microsoft.com/office/drawing/2014/main" id="{773272B0-C01B-6442-932A-458D91F6A2C9}"/>
              </a:ext>
            </a:extLst>
          </p:cNvPr>
          <p:cNvSpPr/>
          <p:nvPr/>
        </p:nvSpPr>
        <p:spPr>
          <a:xfrm>
            <a:off x="9879183" y="2039817"/>
            <a:ext cx="619418" cy="914400"/>
          </a:xfrm>
          <a:prstGeom prst="foldedCorner">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9" name="Elbow Connector 58">
            <a:extLst>
              <a:ext uri="{FF2B5EF4-FFF2-40B4-BE49-F238E27FC236}">
                <a16:creationId xmlns:a16="http://schemas.microsoft.com/office/drawing/2014/main" id="{DB6FBFF0-EA45-594F-9768-4FC4FA13757C}"/>
              </a:ext>
            </a:extLst>
          </p:cNvPr>
          <p:cNvCxnSpPr>
            <a:cxnSpLocks/>
            <a:stCxn id="28" idx="0"/>
            <a:endCxn id="56" idx="0"/>
          </p:cNvCxnSpPr>
          <p:nvPr/>
        </p:nvCxnSpPr>
        <p:spPr>
          <a:xfrm flipV="1">
            <a:off x="7481973" y="2039817"/>
            <a:ext cx="2706919" cy="224964"/>
          </a:xfrm>
          <a:prstGeom prst="bentConnector4">
            <a:avLst>
              <a:gd name="adj1" fmla="val 44279"/>
              <a:gd name="adj2" fmla="val 204849"/>
            </a:avLst>
          </a:prstGeom>
          <a:ln w="12700">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9529454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D0824B-9D29-3747-BFBA-533EF2DF6980}"/>
              </a:ext>
            </a:extLst>
          </p:cNvPr>
          <p:cNvSpPr>
            <a:spLocks noGrp="1"/>
          </p:cNvSpPr>
          <p:nvPr>
            <p:ph type="title"/>
          </p:nvPr>
        </p:nvSpPr>
        <p:spPr/>
        <p:txBody>
          <a:bodyPr/>
          <a:lstStyle/>
          <a:p>
            <a:r>
              <a:rPr lang="en-US" dirty="0"/>
              <a:t>Data Replication Environment</a:t>
            </a:r>
          </a:p>
        </p:txBody>
      </p:sp>
      <p:sp>
        <p:nvSpPr>
          <p:cNvPr id="4" name="Slide Number Placeholder 3">
            <a:extLst>
              <a:ext uri="{FF2B5EF4-FFF2-40B4-BE49-F238E27FC236}">
                <a16:creationId xmlns:a16="http://schemas.microsoft.com/office/drawing/2014/main" id="{223BEDBE-0C1E-504D-8318-92C91D8D607F}"/>
              </a:ext>
            </a:extLst>
          </p:cNvPr>
          <p:cNvSpPr>
            <a:spLocks noGrp="1"/>
          </p:cNvSpPr>
          <p:nvPr>
            <p:ph type="sldNum" sz="quarter" idx="12"/>
          </p:nvPr>
        </p:nvSpPr>
        <p:spPr/>
        <p:txBody>
          <a:bodyPr/>
          <a:lstStyle/>
          <a:p>
            <a:fld id="{E9549862-13E2-C34D-815E-8545BD36FC59}" type="slidenum">
              <a:rPr lang="en-US" smtClean="0">
                <a:solidFill>
                  <a:srgbClr val="6D7777"/>
                </a:solidFill>
              </a:rPr>
              <a:pPr/>
              <a:t>38</a:t>
            </a:fld>
            <a:endParaRPr lang="en-US">
              <a:solidFill>
                <a:srgbClr val="6D7777"/>
              </a:solidFill>
            </a:endParaRPr>
          </a:p>
        </p:txBody>
      </p:sp>
      <p:sp>
        <p:nvSpPr>
          <p:cNvPr id="5" name="Rectangle 4">
            <a:extLst>
              <a:ext uri="{FF2B5EF4-FFF2-40B4-BE49-F238E27FC236}">
                <a16:creationId xmlns:a16="http://schemas.microsoft.com/office/drawing/2014/main" id="{A0F8AA87-8AA4-D045-B050-ED7AC92CDFC1}"/>
              </a:ext>
            </a:extLst>
          </p:cNvPr>
          <p:cNvSpPr/>
          <p:nvPr/>
        </p:nvSpPr>
        <p:spPr>
          <a:xfrm>
            <a:off x="397882" y="1431257"/>
            <a:ext cx="5344610" cy="3995485"/>
          </a:xfrm>
          <a:prstGeom prst="rect">
            <a:avLst/>
          </a:prstGeom>
          <a:noFill/>
          <a:ln>
            <a:solidFill>
              <a:srgbClr val="0000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lang="en-US" sz="1000" b="1">
                <a:solidFill>
                  <a:srgbClr val="0000FF"/>
                </a:solidFill>
                <a:latin typeface="Arial"/>
              </a:rPr>
              <a:t>On-Premise Environment</a:t>
            </a:r>
            <a:endParaRPr kumimoji="0" lang="en-US" sz="1000" b="1" i="0" u="none" strike="noStrike" kern="1200" cap="none" spc="0" normalizeH="0" baseline="0" noProof="0">
              <a:ln>
                <a:noFill/>
              </a:ln>
              <a:solidFill>
                <a:srgbClr val="0000FF"/>
              </a:solidFill>
              <a:effectLst/>
              <a:uLnTx/>
              <a:uFillTx/>
              <a:latin typeface="Arial"/>
              <a:ea typeface="+mn-ea"/>
              <a:cs typeface="+mn-cs"/>
            </a:endParaRPr>
          </a:p>
        </p:txBody>
      </p:sp>
      <p:sp>
        <p:nvSpPr>
          <p:cNvPr id="6" name="Rectangle 5">
            <a:extLst>
              <a:ext uri="{FF2B5EF4-FFF2-40B4-BE49-F238E27FC236}">
                <a16:creationId xmlns:a16="http://schemas.microsoft.com/office/drawing/2014/main" id="{90B1E0CB-CD1E-D14F-9238-763E6AF8FC20}"/>
              </a:ext>
            </a:extLst>
          </p:cNvPr>
          <p:cNvSpPr/>
          <p:nvPr/>
        </p:nvSpPr>
        <p:spPr>
          <a:xfrm>
            <a:off x="6280404" y="1431257"/>
            <a:ext cx="5513713" cy="3995485"/>
          </a:xfrm>
          <a:prstGeom prst="rect">
            <a:avLst/>
          </a:prstGeom>
          <a:noFill/>
          <a:ln>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1" i="0" u="none" strike="noStrike" kern="1200" cap="none" spc="0" normalizeH="0" baseline="0" noProof="0">
                <a:ln>
                  <a:noFill/>
                </a:ln>
                <a:solidFill>
                  <a:srgbClr val="00B050"/>
                </a:solidFill>
                <a:effectLst/>
                <a:uLnTx/>
                <a:uFillTx/>
                <a:latin typeface="Arial"/>
                <a:ea typeface="+mn-ea"/>
                <a:cs typeface="+mn-cs"/>
              </a:rPr>
              <a:t>IBM Cloud</a:t>
            </a:r>
          </a:p>
        </p:txBody>
      </p:sp>
      <p:sp>
        <p:nvSpPr>
          <p:cNvPr id="8" name="Rounded Rectangle 7">
            <a:extLst>
              <a:ext uri="{FF2B5EF4-FFF2-40B4-BE49-F238E27FC236}">
                <a16:creationId xmlns:a16="http://schemas.microsoft.com/office/drawing/2014/main" id="{AF5BE487-0468-A243-9C73-9209F84D654B}"/>
              </a:ext>
            </a:extLst>
          </p:cNvPr>
          <p:cNvSpPr/>
          <p:nvPr/>
        </p:nvSpPr>
        <p:spPr bwMode="auto">
          <a:xfrm>
            <a:off x="7396798"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0</a:t>
            </a:r>
            <a:endParaRPr lang="en-US" sz="500">
              <a:solidFill>
                <a:schemeClr val="bg1"/>
              </a:solidFill>
            </a:endParaRPr>
          </a:p>
        </p:txBody>
      </p:sp>
      <p:sp>
        <p:nvSpPr>
          <p:cNvPr id="9" name="Rounded Rectangle 8">
            <a:extLst>
              <a:ext uri="{FF2B5EF4-FFF2-40B4-BE49-F238E27FC236}">
                <a16:creationId xmlns:a16="http://schemas.microsoft.com/office/drawing/2014/main" id="{D5E58477-E1E3-594C-AF48-F4CA8530EABE}"/>
              </a:ext>
            </a:extLst>
          </p:cNvPr>
          <p:cNvSpPr/>
          <p:nvPr/>
        </p:nvSpPr>
        <p:spPr bwMode="auto">
          <a:xfrm>
            <a:off x="7579675"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1</a:t>
            </a:r>
            <a:endParaRPr lang="en-US" sz="500">
              <a:solidFill>
                <a:schemeClr val="bg1"/>
              </a:solidFill>
            </a:endParaRPr>
          </a:p>
        </p:txBody>
      </p:sp>
      <p:sp>
        <p:nvSpPr>
          <p:cNvPr id="10" name="Rounded Rectangle 9">
            <a:extLst>
              <a:ext uri="{FF2B5EF4-FFF2-40B4-BE49-F238E27FC236}">
                <a16:creationId xmlns:a16="http://schemas.microsoft.com/office/drawing/2014/main" id="{F7310BC1-71B2-BD47-95DA-A5A9F09D389B}"/>
              </a:ext>
            </a:extLst>
          </p:cNvPr>
          <p:cNvSpPr/>
          <p:nvPr/>
        </p:nvSpPr>
        <p:spPr bwMode="auto">
          <a:xfrm>
            <a:off x="7763847"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2</a:t>
            </a:r>
            <a:endParaRPr lang="en-US" sz="500">
              <a:solidFill>
                <a:schemeClr val="bg1"/>
              </a:solidFill>
            </a:endParaRPr>
          </a:p>
        </p:txBody>
      </p:sp>
      <p:sp>
        <p:nvSpPr>
          <p:cNvPr id="11" name="Rounded Rectangle 10">
            <a:extLst>
              <a:ext uri="{FF2B5EF4-FFF2-40B4-BE49-F238E27FC236}">
                <a16:creationId xmlns:a16="http://schemas.microsoft.com/office/drawing/2014/main" id="{B6291CC4-0B45-D044-90E7-3543E7A968CF}"/>
              </a:ext>
            </a:extLst>
          </p:cNvPr>
          <p:cNvSpPr/>
          <p:nvPr/>
        </p:nvSpPr>
        <p:spPr bwMode="auto">
          <a:xfrm>
            <a:off x="7946725"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3</a:t>
            </a:r>
            <a:endParaRPr lang="en-US" sz="500">
              <a:solidFill>
                <a:schemeClr val="bg1"/>
              </a:solidFill>
            </a:endParaRPr>
          </a:p>
        </p:txBody>
      </p:sp>
      <p:sp>
        <p:nvSpPr>
          <p:cNvPr id="12" name="Rounded Rectangle 11">
            <a:extLst>
              <a:ext uri="{FF2B5EF4-FFF2-40B4-BE49-F238E27FC236}">
                <a16:creationId xmlns:a16="http://schemas.microsoft.com/office/drawing/2014/main" id="{94EF47BB-26F6-B343-B071-171636EE579D}"/>
              </a:ext>
            </a:extLst>
          </p:cNvPr>
          <p:cNvSpPr/>
          <p:nvPr/>
        </p:nvSpPr>
        <p:spPr bwMode="auto">
          <a:xfrm>
            <a:off x="8130895"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4</a:t>
            </a:r>
            <a:endParaRPr lang="en-US" sz="500">
              <a:solidFill>
                <a:schemeClr val="bg1"/>
              </a:solidFill>
            </a:endParaRPr>
          </a:p>
        </p:txBody>
      </p:sp>
      <p:sp>
        <p:nvSpPr>
          <p:cNvPr id="13" name="Rounded Rectangle 12">
            <a:extLst>
              <a:ext uri="{FF2B5EF4-FFF2-40B4-BE49-F238E27FC236}">
                <a16:creationId xmlns:a16="http://schemas.microsoft.com/office/drawing/2014/main" id="{00BCA8E7-112B-094B-8994-52A4B5E872FB}"/>
              </a:ext>
            </a:extLst>
          </p:cNvPr>
          <p:cNvSpPr/>
          <p:nvPr/>
        </p:nvSpPr>
        <p:spPr bwMode="auto">
          <a:xfrm>
            <a:off x="8303992"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5</a:t>
            </a:r>
            <a:endParaRPr lang="en-US" sz="500">
              <a:solidFill>
                <a:schemeClr val="bg1"/>
              </a:solidFill>
            </a:endParaRPr>
          </a:p>
        </p:txBody>
      </p:sp>
      <p:sp>
        <p:nvSpPr>
          <p:cNvPr id="14" name="AutoShape 4">
            <a:extLst>
              <a:ext uri="{FF2B5EF4-FFF2-40B4-BE49-F238E27FC236}">
                <a16:creationId xmlns:a16="http://schemas.microsoft.com/office/drawing/2014/main" id="{419F5FD2-9DE2-F445-A68B-0CAD344E39B6}"/>
              </a:ext>
            </a:extLst>
          </p:cNvPr>
          <p:cNvSpPr>
            <a:spLocks noChangeArrowheads="1"/>
          </p:cNvSpPr>
          <p:nvPr/>
        </p:nvSpPr>
        <p:spPr bwMode="auto">
          <a:xfrm>
            <a:off x="6580674" y="1999642"/>
            <a:ext cx="4802537" cy="994569"/>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a:r>
              <a:rPr lang="en-US" sz="1000" dirty="0"/>
              <a:t>Kafka Cluster</a:t>
            </a:r>
          </a:p>
        </p:txBody>
      </p:sp>
      <p:pic>
        <p:nvPicPr>
          <p:cNvPr id="15" name="Picture 14">
            <a:extLst>
              <a:ext uri="{FF2B5EF4-FFF2-40B4-BE49-F238E27FC236}">
                <a16:creationId xmlns:a16="http://schemas.microsoft.com/office/drawing/2014/main" id="{4D675F2E-5ADD-244D-A2C8-DC471A256E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93889" y="2004313"/>
            <a:ext cx="254676" cy="336336"/>
          </a:xfrm>
          <a:prstGeom prst="rect">
            <a:avLst/>
          </a:prstGeom>
        </p:spPr>
      </p:pic>
      <p:sp>
        <p:nvSpPr>
          <p:cNvPr id="16" name="AutoShape 4">
            <a:extLst>
              <a:ext uri="{FF2B5EF4-FFF2-40B4-BE49-F238E27FC236}">
                <a16:creationId xmlns:a16="http://schemas.microsoft.com/office/drawing/2014/main" id="{8537465C-CC23-3A49-BF55-D3D5F0E218A8}"/>
              </a:ext>
            </a:extLst>
          </p:cNvPr>
          <p:cNvSpPr>
            <a:spLocks noChangeArrowheads="1"/>
          </p:cNvSpPr>
          <p:nvPr/>
        </p:nvSpPr>
        <p:spPr bwMode="auto">
          <a:xfrm>
            <a:off x="6567384" y="3212162"/>
            <a:ext cx="4815827" cy="1610850"/>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a:endParaRPr lang="en-US" sz="1000"/>
          </a:p>
        </p:txBody>
      </p:sp>
      <p:pic>
        <p:nvPicPr>
          <p:cNvPr id="17" name="Picture 16">
            <a:extLst>
              <a:ext uri="{FF2B5EF4-FFF2-40B4-BE49-F238E27FC236}">
                <a16:creationId xmlns:a16="http://schemas.microsoft.com/office/drawing/2014/main" id="{6ABC5224-3E3C-5747-867A-AC22EFA3C6D3}"/>
              </a:ext>
            </a:extLst>
          </p:cNvPr>
          <p:cNvPicPr>
            <a:picLocks noChangeAspect="1"/>
          </p:cNvPicPr>
          <p:nvPr/>
        </p:nvPicPr>
        <p:blipFill>
          <a:blip r:embed="rId3"/>
          <a:stretch>
            <a:fillRect/>
          </a:stretch>
        </p:blipFill>
        <p:spPr>
          <a:xfrm>
            <a:off x="6473602" y="4603646"/>
            <a:ext cx="300230" cy="274496"/>
          </a:xfrm>
          <a:prstGeom prst="rect">
            <a:avLst/>
          </a:prstGeom>
        </p:spPr>
      </p:pic>
      <p:sp>
        <p:nvSpPr>
          <p:cNvPr id="18" name="AutoShape 4">
            <a:extLst>
              <a:ext uri="{FF2B5EF4-FFF2-40B4-BE49-F238E27FC236}">
                <a16:creationId xmlns:a16="http://schemas.microsoft.com/office/drawing/2014/main" id="{211CB3E3-B829-2C4F-A3D6-B13BE7F48F22}"/>
              </a:ext>
            </a:extLst>
          </p:cNvPr>
          <p:cNvSpPr>
            <a:spLocks noChangeArrowheads="1"/>
          </p:cNvSpPr>
          <p:nvPr/>
        </p:nvSpPr>
        <p:spPr bwMode="auto">
          <a:xfrm>
            <a:off x="549295" y="1818150"/>
            <a:ext cx="4815827" cy="3309662"/>
          </a:xfrm>
          <a:prstGeom prst="roundRect">
            <a:avLst>
              <a:gd name="adj" fmla="val 3325"/>
            </a:avLst>
          </a:prstGeom>
          <a:noFill/>
          <a:ln w="12700">
            <a:solidFill>
              <a:schemeClr val="accent3"/>
            </a:solidFill>
            <a:prstDash val="dash"/>
            <a:round/>
            <a:headEnd/>
            <a:tailEnd/>
          </a:ln>
        </p:spPr>
        <p:txBody>
          <a:bodyPr lIns="0" tIns="0" rIns="0" bIns="0" anchor="b" anchorCtr="1"/>
          <a:lstStyle/>
          <a:p>
            <a:pPr algn="ctr"/>
            <a:endParaRPr lang="en-US" sz="1000"/>
          </a:p>
        </p:txBody>
      </p:sp>
      <p:pic>
        <p:nvPicPr>
          <p:cNvPr id="19" name="Picture 18">
            <a:extLst>
              <a:ext uri="{FF2B5EF4-FFF2-40B4-BE49-F238E27FC236}">
                <a16:creationId xmlns:a16="http://schemas.microsoft.com/office/drawing/2014/main" id="{7706F5A4-7139-564E-A4D8-D1D149150755}"/>
              </a:ext>
            </a:extLst>
          </p:cNvPr>
          <p:cNvPicPr>
            <a:picLocks noChangeAspect="1"/>
          </p:cNvPicPr>
          <p:nvPr/>
        </p:nvPicPr>
        <p:blipFill>
          <a:blip r:embed="rId3"/>
          <a:stretch>
            <a:fillRect/>
          </a:stretch>
        </p:blipFill>
        <p:spPr>
          <a:xfrm>
            <a:off x="475175" y="4878142"/>
            <a:ext cx="300230" cy="274496"/>
          </a:xfrm>
          <a:prstGeom prst="rect">
            <a:avLst/>
          </a:prstGeom>
        </p:spPr>
      </p:pic>
      <p:sp>
        <p:nvSpPr>
          <p:cNvPr id="28" name="Rounded Rectangle 27">
            <a:extLst>
              <a:ext uri="{FF2B5EF4-FFF2-40B4-BE49-F238E27FC236}">
                <a16:creationId xmlns:a16="http://schemas.microsoft.com/office/drawing/2014/main" id="{058E4018-54EF-C241-A10F-9BB485461EFF}"/>
              </a:ext>
            </a:extLst>
          </p:cNvPr>
          <p:cNvSpPr/>
          <p:nvPr/>
        </p:nvSpPr>
        <p:spPr bwMode="auto">
          <a:xfrm>
            <a:off x="1591529"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0</a:t>
            </a:r>
            <a:endParaRPr lang="en-US" sz="500">
              <a:solidFill>
                <a:schemeClr val="bg1"/>
              </a:solidFill>
            </a:endParaRPr>
          </a:p>
        </p:txBody>
      </p:sp>
      <p:sp>
        <p:nvSpPr>
          <p:cNvPr id="29" name="Rounded Rectangle 28">
            <a:extLst>
              <a:ext uri="{FF2B5EF4-FFF2-40B4-BE49-F238E27FC236}">
                <a16:creationId xmlns:a16="http://schemas.microsoft.com/office/drawing/2014/main" id="{2DEDB43F-6BDF-F347-95A5-F47AA2B1C71F}"/>
              </a:ext>
            </a:extLst>
          </p:cNvPr>
          <p:cNvSpPr/>
          <p:nvPr/>
        </p:nvSpPr>
        <p:spPr bwMode="auto">
          <a:xfrm>
            <a:off x="1774406"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1</a:t>
            </a:r>
            <a:endParaRPr lang="en-US" sz="500">
              <a:solidFill>
                <a:schemeClr val="bg1"/>
              </a:solidFill>
            </a:endParaRPr>
          </a:p>
        </p:txBody>
      </p:sp>
      <p:sp>
        <p:nvSpPr>
          <p:cNvPr id="30" name="Rounded Rectangle 29">
            <a:extLst>
              <a:ext uri="{FF2B5EF4-FFF2-40B4-BE49-F238E27FC236}">
                <a16:creationId xmlns:a16="http://schemas.microsoft.com/office/drawing/2014/main" id="{99244A3B-B483-4E43-A1E9-229B6A27DB31}"/>
              </a:ext>
            </a:extLst>
          </p:cNvPr>
          <p:cNvSpPr/>
          <p:nvPr/>
        </p:nvSpPr>
        <p:spPr bwMode="auto">
          <a:xfrm>
            <a:off x="1958578"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2</a:t>
            </a:r>
            <a:endParaRPr lang="en-US" sz="500">
              <a:solidFill>
                <a:schemeClr val="bg1"/>
              </a:solidFill>
            </a:endParaRPr>
          </a:p>
        </p:txBody>
      </p:sp>
      <p:sp>
        <p:nvSpPr>
          <p:cNvPr id="31" name="Rounded Rectangle 30">
            <a:extLst>
              <a:ext uri="{FF2B5EF4-FFF2-40B4-BE49-F238E27FC236}">
                <a16:creationId xmlns:a16="http://schemas.microsoft.com/office/drawing/2014/main" id="{2FC00369-550F-1D47-959E-8E43C24D3F4F}"/>
              </a:ext>
            </a:extLst>
          </p:cNvPr>
          <p:cNvSpPr/>
          <p:nvPr/>
        </p:nvSpPr>
        <p:spPr bwMode="auto">
          <a:xfrm>
            <a:off x="2141456"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3</a:t>
            </a:r>
            <a:endParaRPr lang="en-US" sz="500">
              <a:solidFill>
                <a:schemeClr val="bg1"/>
              </a:solidFill>
            </a:endParaRPr>
          </a:p>
        </p:txBody>
      </p:sp>
      <p:sp>
        <p:nvSpPr>
          <p:cNvPr id="32" name="Rounded Rectangle 31">
            <a:extLst>
              <a:ext uri="{FF2B5EF4-FFF2-40B4-BE49-F238E27FC236}">
                <a16:creationId xmlns:a16="http://schemas.microsoft.com/office/drawing/2014/main" id="{CEA02F82-9665-7243-AA5C-E8A8BC93F3C2}"/>
              </a:ext>
            </a:extLst>
          </p:cNvPr>
          <p:cNvSpPr/>
          <p:nvPr/>
        </p:nvSpPr>
        <p:spPr bwMode="auto">
          <a:xfrm>
            <a:off x="2325626"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4</a:t>
            </a:r>
            <a:endParaRPr lang="en-US" sz="500">
              <a:solidFill>
                <a:schemeClr val="bg1"/>
              </a:solidFill>
            </a:endParaRPr>
          </a:p>
        </p:txBody>
      </p:sp>
      <p:sp>
        <p:nvSpPr>
          <p:cNvPr id="33" name="Rounded Rectangle 32">
            <a:extLst>
              <a:ext uri="{FF2B5EF4-FFF2-40B4-BE49-F238E27FC236}">
                <a16:creationId xmlns:a16="http://schemas.microsoft.com/office/drawing/2014/main" id="{23355CB8-33EA-2344-9D2F-FD6C81E06FC2}"/>
              </a:ext>
            </a:extLst>
          </p:cNvPr>
          <p:cNvSpPr/>
          <p:nvPr/>
        </p:nvSpPr>
        <p:spPr bwMode="auto">
          <a:xfrm>
            <a:off x="2498723"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5</a:t>
            </a:r>
            <a:endParaRPr lang="en-US" sz="500">
              <a:solidFill>
                <a:schemeClr val="bg1"/>
              </a:solidFill>
            </a:endParaRPr>
          </a:p>
        </p:txBody>
      </p:sp>
      <p:sp>
        <p:nvSpPr>
          <p:cNvPr id="34" name="AutoShape 4">
            <a:extLst>
              <a:ext uri="{FF2B5EF4-FFF2-40B4-BE49-F238E27FC236}">
                <a16:creationId xmlns:a16="http://schemas.microsoft.com/office/drawing/2014/main" id="{B1D40963-EC1B-E049-A09B-96D331A21F58}"/>
              </a:ext>
            </a:extLst>
          </p:cNvPr>
          <p:cNvSpPr>
            <a:spLocks noChangeArrowheads="1"/>
          </p:cNvSpPr>
          <p:nvPr/>
        </p:nvSpPr>
        <p:spPr bwMode="auto">
          <a:xfrm>
            <a:off x="775405" y="2000330"/>
            <a:ext cx="4276272" cy="993882"/>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a:r>
              <a:rPr lang="en-US" sz="1000" dirty="0"/>
              <a:t>Kafka Cluster</a:t>
            </a:r>
          </a:p>
        </p:txBody>
      </p:sp>
      <p:pic>
        <p:nvPicPr>
          <p:cNvPr id="35" name="Picture 34">
            <a:extLst>
              <a:ext uri="{FF2B5EF4-FFF2-40B4-BE49-F238E27FC236}">
                <a16:creationId xmlns:a16="http://schemas.microsoft.com/office/drawing/2014/main" id="{1D8B2F33-5688-5F47-878C-B1AF712817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8620" y="2005000"/>
            <a:ext cx="254676" cy="336336"/>
          </a:xfrm>
          <a:prstGeom prst="rect">
            <a:avLst/>
          </a:prstGeom>
        </p:spPr>
      </p:pic>
      <p:sp>
        <p:nvSpPr>
          <p:cNvPr id="44" name="Rounded Rectangle 43">
            <a:extLst>
              <a:ext uri="{FF2B5EF4-FFF2-40B4-BE49-F238E27FC236}">
                <a16:creationId xmlns:a16="http://schemas.microsoft.com/office/drawing/2014/main" id="{9DC6F12F-844B-7944-BE45-FE6E7B02B6C3}"/>
              </a:ext>
            </a:extLst>
          </p:cNvPr>
          <p:cNvSpPr/>
          <p:nvPr/>
        </p:nvSpPr>
        <p:spPr>
          <a:xfrm>
            <a:off x="7144584" y="3563437"/>
            <a:ext cx="1542216" cy="315368"/>
          </a:xfrm>
          <a:prstGeom prst="roundRect">
            <a:avLst/>
          </a:prstGeom>
          <a:solidFill>
            <a:srgbClr val="00B05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a:ln>
                  <a:noFill/>
                </a:ln>
                <a:solidFill>
                  <a:prstClr val="white"/>
                </a:solidFill>
                <a:effectLst/>
                <a:uLnTx/>
                <a:uFillTx/>
                <a:latin typeface="Arial"/>
                <a:ea typeface="+mn-ea"/>
                <a:cs typeface="+mn-cs"/>
              </a:rPr>
              <a:t>Event driven µservice</a:t>
            </a:r>
          </a:p>
        </p:txBody>
      </p:sp>
      <p:sp>
        <p:nvSpPr>
          <p:cNvPr id="45" name="Rounded Rectangle 44">
            <a:extLst>
              <a:ext uri="{FF2B5EF4-FFF2-40B4-BE49-F238E27FC236}">
                <a16:creationId xmlns:a16="http://schemas.microsoft.com/office/drawing/2014/main" id="{034D0250-3CFC-6843-9DDB-30E02E9EBC18}"/>
              </a:ext>
            </a:extLst>
          </p:cNvPr>
          <p:cNvSpPr/>
          <p:nvPr/>
        </p:nvSpPr>
        <p:spPr>
          <a:xfrm>
            <a:off x="848919" y="3502593"/>
            <a:ext cx="1325873" cy="390630"/>
          </a:xfrm>
          <a:prstGeom prst="roundRect">
            <a:avLst/>
          </a:prstGeom>
          <a:solidFill>
            <a:schemeClr val="tx2">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a:ln>
                  <a:noFill/>
                </a:ln>
                <a:solidFill>
                  <a:prstClr val="white"/>
                </a:solidFill>
                <a:effectLst/>
                <a:uLnTx/>
                <a:uFillTx/>
                <a:latin typeface="Arial"/>
                <a:ea typeface="+mn-ea"/>
                <a:cs typeface="+mn-cs"/>
              </a:rPr>
              <a:t>Event driven µservice</a:t>
            </a:r>
          </a:p>
        </p:txBody>
      </p:sp>
      <p:sp>
        <p:nvSpPr>
          <p:cNvPr id="46" name="AutoShape 4">
            <a:extLst>
              <a:ext uri="{FF2B5EF4-FFF2-40B4-BE49-F238E27FC236}">
                <a16:creationId xmlns:a16="http://schemas.microsoft.com/office/drawing/2014/main" id="{490EA60F-E5B8-2A4C-8350-F638E3310E3C}"/>
              </a:ext>
            </a:extLst>
          </p:cNvPr>
          <p:cNvSpPr>
            <a:spLocks noChangeArrowheads="1"/>
          </p:cNvSpPr>
          <p:nvPr/>
        </p:nvSpPr>
        <p:spPr bwMode="auto">
          <a:xfrm>
            <a:off x="2678478" y="3373650"/>
            <a:ext cx="2416866" cy="993882"/>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a:r>
              <a:rPr lang="en-US" sz="1000" dirty="0"/>
              <a:t>Kafka Connect Cluster</a:t>
            </a:r>
          </a:p>
        </p:txBody>
      </p:sp>
      <p:sp>
        <p:nvSpPr>
          <p:cNvPr id="47" name="AutoShape 4">
            <a:extLst>
              <a:ext uri="{FF2B5EF4-FFF2-40B4-BE49-F238E27FC236}">
                <a16:creationId xmlns:a16="http://schemas.microsoft.com/office/drawing/2014/main" id="{46810D72-B6D9-3743-AE1C-B909754E1990}"/>
              </a:ext>
            </a:extLst>
          </p:cNvPr>
          <p:cNvSpPr>
            <a:spLocks noChangeArrowheads="1"/>
          </p:cNvSpPr>
          <p:nvPr/>
        </p:nvSpPr>
        <p:spPr bwMode="auto">
          <a:xfrm>
            <a:off x="8860735" y="3402458"/>
            <a:ext cx="2416866" cy="993882"/>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a:r>
              <a:rPr lang="en-US" sz="1000" dirty="0"/>
              <a:t>Kafka Connect Cluster</a:t>
            </a:r>
          </a:p>
        </p:txBody>
      </p:sp>
      <p:sp>
        <p:nvSpPr>
          <p:cNvPr id="48" name="Rounded Rectangle 47">
            <a:extLst>
              <a:ext uri="{FF2B5EF4-FFF2-40B4-BE49-F238E27FC236}">
                <a16:creationId xmlns:a16="http://schemas.microsoft.com/office/drawing/2014/main" id="{17410FBB-BDB0-264F-A2AE-0552BB96C620}"/>
              </a:ext>
            </a:extLst>
          </p:cNvPr>
          <p:cNvSpPr/>
          <p:nvPr/>
        </p:nvSpPr>
        <p:spPr>
          <a:xfrm>
            <a:off x="7063904" y="3697908"/>
            <a:ext cx="1542216" cy="315368"/>
          </a:xfrm>
          <a:prstGeom prst="roundRect">
            <a:avLst/>
          </a:prstGeom>
          <a:solidFill>
            <a:srgbClr val="00B05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a:ln>
                  <a:noFill/>
                </a:ln>
                <a:solidFill>
                  <a:prstClr val="white"/>
                </a:solidFill>
                <a:effectLst/>
                <a:uLnTx/>
                <a:uFillTx/>
                <a:latin typeface="Arial"/>
                <a:ea typeface="+mn-ea"/>
                <a:cs typeface="+mn-cs"/>
              </a:rPr>
              <a:t>Event driven µservice</a:t>
            </a:r>
          </a:p>
        </p:txBody>
      </p:sp>
      <p:sp>
        <p:nvSpPr>
          <p:cNvPr id="49" name="Rounded Rectangle 48">
            <a:extLst>
              <a:ext uri="{FF2B5EF4-FFF2-40B4-BE49-F238E27FC236}">
                <a16:creationId xmlns:a16="http://schemas.microsoft.com/office/drawing/2014/main" id="{0B0F9AEA-B6CC-084B-A827-8EC8E3F6D6A5}"/>
              </a:ext>
            </a:extLst>
          </p:cNvPr>
          <p:cNvSpPr/>
          <p:nvPr/>
        </p:nvSpPr>
        <p:spPr>
          <a:xfrm>
            <a:off x="6938398" y="3823411"/>
            <a:ext cx="1542216" cy="315368"/>
          </a:xfrm>
          <a:prstGeom prst="roundRect">
            <a:avLst/>
          </a:prstGeom>
          <a:solidFill>
            <a:srgbClr val="00B05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a:ln>
                  <a:noFill/>
                </a:ln>
                <a:solidFill>
                  <a:prstClr val="white"/>
                </a:solidFill>
                <a:effectLst/>
                <a:uLnTx/>
                <a:uFillTx/>
                <a:latin typeface="Arial"/>
                <a:ea typeface="+mn-ea"/>
                <a:cs typeface="+mn-cs"/>
              </a:rPr>
              <a:t>Event driven µservice</a:t>
            </a:r>
          </a:p>
        </p:txBody>
      </p:sp>
      <p:sp>
        <p:nvSpPr>
          <p:cNvPr id="50" name="Rounded Rectangle 49">
            <a:extLst>
              <a:ext uri="{FF2B5EF4-FFF2-40B4-BE49-F238E27FC236}">
                <a16:creationId xmlns:a16="http://schemas.microsoft.com/office/drawing/2014/main" id="{BE8DBD31-EE66-7142-9446-9497205FC72D}"/>
              </a:ext>
            </a:extLst>
          </p:cNvPr>
          <p:cNvSpPr/>
          <p:nvPr/>
        </p:nvSpPr>
        <p:spPr>
          <a:xfrm>
            <a:off x="714450" y="3619135"/>
            <a:ext cx="1325873" cy="390630"/>
          </a:xfrm>
          <a:prstGeom prst="roundRect">
            <a:avLst/>
          </a:prstGeom>
          <a:solidFill>
            <a:schemeClr val="tx2">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a:ln>
                  <a:noFill/>
                </a:ln>
                <a:solidFill>
                  <a:prstClr val="white"/>
                </a:solidFill>
                <a:effectLst/>
                <a:uLnTx/>
                <a:uFillTx/>
                <a:latin typeface="Arial"/>
                <a:ea typeface="+mn-ea"/>
                <a:cs typeface="+mn-cs"/>
              </a:rPr>
              <a:t>Event driven µservice</a:t>
            </a:r>
          </a:p>
        </p:txBody>
      </p:sp>
      <p:sp>
        <p:nvSpPr>
          <p:cNvPr id="51" name="Rounded Rectangle 50">
            <a:extLst>
              <a:ext uri="{FF2B5EF4-FFF2-40B4-BE49-F238E27FC236}">
                <a16:creationId xmlns:a16="http://schemas.microsoft.com/office/drawing/2014/main" id="{6A15D4F8-9899-8240-BB05-FA0F6F1A556B}"/>
              </a:ext>
            </a:extLst>
          </p:cNvPr>
          <p:cNvSpPr/>
          <p:nvPr/>
        </p:nvSpPr>
        <p:spPr>
          <a:xfrm>
            <a:off x="678595" y="3726711"/>
            <a:ext cx="1325873" cy="390630"/>
          </a:xfrm>
          <a:prstGeom prst="roundRect">
            <a:avLst/>
          </a:prstGeom>
          <a:solidFill>
            <a:schemeClr val="tx2">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a:ln>
                  <a:noFill/>
                </a:ln>
                <a:solidFill>
                  <a:prstClr val="white"/>
                </a:solidFill>
                <a:effectLst/>
                <a:uLnTx/>
                <a:uFillTx/>
                <a:latin typeface="Arial"/>
                <a:ea typeface="+mn-ea"/>
                <a:cs typeface="+mn-cs"/>
              </a:rPr>
              <a:t>Event driven µservice</a:t>
            </a:r>
          </a:p>
        </p:txBody>
      </p:sp>
      <p:sp>
        <p:nvSpPr>
          <p:cNvPr id="52" name="Cloud 51">
            <a:extLst>
              <a:ext uri="{FF2B5EF4-FFF2-40B4-BE49-F238E27FC236}">
                <a16:creationId xmlns:a16="http://schemas.microsoft.com/office/drawing/2014/main" id="{4695F1F6-1E1D-364B-B95A-5F6E3043E184}"/>
              </a:ext>
            </a:extLst>
          </p:cNvPr>
          <p:cNvSpPr/>
          <p:nvPr/>
        </p:nvSpPr>
        <p:spPr>
          <a:xfrm rot="16200000">
            <a:off x="5067740" y="3224016"/>
            <a:ext cx="1922727" cy="524935"/>
          </a:xfrm>
          <a:prstGeom prst="cloud">
            <a:avLst/>
          </a:prstGeom>
          <a:no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3" name="Picture 52">
            <a:extLst>
              <a:ext uri="{FF2B5EF4-FFF2-40B4-BE49-F238E27FC236}">
                <a16:creationId xmlns:a16="http://schemas.microsoft.com/office/drawing/2014/main" id="{30513291-02B3-0848-9C9A-6E2DFC68D9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2243" y="4075845"/>
            <a:ext cx="254676" cy="336336"/>
          </a:xfrm>
          <a:prstGeom prst="rect">
            <a:avLst/>
          </a:prstGeom>
        </p:spPr>
      </p:pic>
      <p:sp>
        <p:nvSpPr>
          <p:cNvPr id="54" name="Rounded Rectangle 53">
            <a:extLst>
              <a:ext uri="{FF2B5EF4-FFF2-40B4-BE49-F238E27FC236}">
                <a16:creationId xmlns:a16="http://schemas.microsoft.com/office/drawing/2014/main" id="{ADEA56B8-EA7B-7C47-98B9-6E4D7C4314C9}"/>
              </a:ext>
            </a:extLst>
          </p:cNvPr>
          <p:cNvSpPr/>
          <p:nvPr/>
        </p:nvSpPr>
        <p:spPr>
          <a:xfrm>
            <a:off x="3214822" y="3590465"/>
            <a:ext cx="1325873" cy="390630"/>
          </a:xfrm>
          <a:prstGeom prst="roundRect">
            <a:avLst/>
          </a:prstGeom>
          <a:solidFill>
            <a:schemeClr val="tx2">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a:ln>
                  <a:noFill/>
                </a:ln>
                <a:solidFill>
                  <a:prstClr val="white"/>
                </a:solidFill>
                <a:effectLst/>
                <a:uLnTx/>
                <a:uFillTx/>
                <a:latin typeface="Arial"/>
                <a:ea typeface="+mn-ea"/>
                <a:cs typeface="+mn-cs"/>
              </a:rPr>
              <a:t>Geo Replication</a:t>
            </a:r>
          </a:p>
        </p:txBody>
      </p:sp>
      <p:sp>
        <p:nvSpPr>
          <p:cNvPr id="55" name="Rounded Rectangle 54">
            <a:extLst>
              <a:ext uri="{FF2B5EF4-FFF2-40B4-BE49-F238E27FC236}">
                <a16:creationId xmlns:a16="http://schemas.microsoft.com/office/drawing/2014/main" id="{6EAE174D-9E69-4D45-8D5C-C67883EA7D2E}"/>
              </a:ext>
            </a:extLst>
          </p:cNvPr>
          <p:cNvSpPr/>
          <p:nvPr/>
        </p:nvSpPr>
        <p:spPr bwMode="auto">
          <a:xfrm>
            <a:off x="3712230"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0</a:t>
            </a:r>
            <a:endParaRPr lang="en-US" sz="500">
              <a:solidFill>
                <a:schemeClr val="bg1"/>
              </a:solidFill>
            </a:endParaRPr>
          </a:p>
        </p:txBody>
      </p:sp>
      <p:sp>
        <p:nvSpPr>
          <p:cNvPr id="56" name="Rounded Rectangle 55">
            <a:extLst>
              <a:ext uri="{FF2B5EF4-FFF2-40B4-BE49-F238E27FC236}">
                <a16:creationId xmlns:a16="http://schemas.microsoft.com/office/drawing/2014/main" id="{799ED219-2FB2-6142-9D30-65D090D5B279}"/>
              </a:ext>
            </a:extLst>
          </p:cNvPr>
          <p:cNvSpPr/>
          <p:nvPr/>
        </p:nvSpPr>
        <p:spPr bwMode="auto">
          <a:xfrm>
            <a:off x="3895107"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1</a:t>
            </a:r>
            <a:endParaRPr lang="en-US" sz="500">
              <a:solidFill>
                <a:schemeClr val="bg1"/>
              </a:solidFill>
            </a:endParaRPr>
          </a:p>
        </p:txBody>
      </p:sp>
      <p:sp>
        <p:nvSpPr>
          <p:cNvPr id="57" name="Rounded Rectangle 56">
            <a:extLst>
              <a:ext uri="{FF2B5EF4-FFF2-40B4-BE49-F238E27FC236}">
                <a16:creationId xmlns:a16="http://schemas.microsoft.com/office/drawing/2014/main" id="{373C36E1-0E38-004C-8110-842D416F0F2D}"/>
              </a:ext>
            </a:extLst>
          </p:cNvPr>
          <p:cNvSpPr/>
          <p:nvPr/>
        </p:nvSpPr>
        <p:spPr bwMode="auto">
          <a:xfrm>
            <a:off x="4079279"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2</a:t>
            </a:r>
            <a:endParaRPr lang="en-US" sz="500">
              <a:solidFill>
                <a:schemeClr val="bg1"/>
              </a:solidFill>
            </a:endParaRPr>
          </a:p>
        </p:txBody>
      </p:sp>
      <p:sp>
        <p:nvSpPr>
          <p:cNvPr id="58" name="Rounded Rectangle 57">
            <a:extLst>
              <a:ext uri="{FF2B5EF4-FFF2-40B4-BE49-F238E27FC236}">
                <a16:creationId xmlns:a16="http://schemas.microsoft.com/office/drawing/2014/main" id="{ED40ABB9-63BD-B045-862E-EC92B2DDC1FB}"/>
              </a:ext>
            </a:extLst>
          </p:cNvPr>
          <p:cNvSpPr/>
          <p:nvPr/>
        </p:nvSpPr>
        <p:spPr bwMode="auto">
          <a:xfrm>
            <a:off x="4262157"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3</a:t>
            </a:r>
            <a:endParaRPr lang="en-US" sz="500">
              <a:solidFill>
                <a:schemeClr val="bg1"/>
              </a:solidFill>
            </a:endParaRPr>
          </a:p>
        </p:txBody>
      </p:sp>
      <p:sp>
        <p:nvSpPr>
          <p:cNvPr id="59" name="Rounded Rectangle 58">
            <a:extLst>
              <a:ext uri="{FF2B5EF4-FFF2-40B4-BE49-F238E27FC236}">
                <a16:creationId xmlns:a16="http://schemas.microsoft.com/office/drawing/2014/main" id="{F1A07F94-0EA1-A749-BF31-3C845072462F}"/>
              </a:ext>
            </a:extLst>
          </p:cNvPr>
          <p:cNvSpPr/>
          <p:nvPr/>
        </p:nvSpPr>
        <p:spPr bwMode="auto">
          <a:xfrm>
            <a:off x="4446327"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4</a:t>
            </a:r>
            <a:endParaRPr lang="en-US" sz="500">
              <a:solidFill>
                <a:schemeClr val="bg1"/>
              </a:solidFill>
            </a:endParaRPr>
          </a:p>
        </p:txBody>
      </p:sp>
      <p:sp>
        <p:nvSpPr>
          <p:cNvPr id="60" name="Rounded Rectangle 59">
            <a:extLst>
              <a:ext uri="{FF2B5EF4-FFF2-40B4-BE49-F238E27FC236}">
                <a16:creationId xmlns:a16="http://schemas.microsoft.com/office/drawing/2014/main" id="{0DB214B8-674B-EB42-A2DD-5E360D33DD19}"/>
              </a:ext>
            </a:extLst>
          </p:cNvPr>
          <p:cNvSpPr/>
          <p:nvPr/>
        </p:nvSpPr>
        <p:spPr bwMode="auto">
          <a:xfrm>
            <a:off x="9774288" y="218994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0</a:t>
            </a:r>
            <a:endParaRPr lang="en-US" sz="500">
              <a:solidFill>
                <a:schemeClr val="bg1"/>
              </a:solidFill>
            </a:endParaRPr>
          </a:p>
        </p:txBody>
      </p:sp>
      <p:sp>
        <p:nvSpPr>
          <p:cNvPr id="61" name="Rounded Rectangle 60">
            <a:extLst>
              <a:ext uri="{FF2B5EF4-FFF2-40B4-BE49-F238E27FC236}">
                <a16:creationId xmlns:a16="http://schemas.microsoft.com/office/drawing/2014/main" id="{50A2F05B-0AD6-3640-9BFC-E7BF063BDDE4}"/>
              </a:ext>
            </a:extLst>
          </p:cNvPr>
          <p:cNvSpPr/>
          <p:nvPr/>
        </p:nvSpPr>
        <p:spPr bwMode="auto">
          <a:xfrm>
            <a:off x="9957165" y="218994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1</a:t>
            </a:r>
            <a:endParaRPr lang="en-US" sz="500">
              <a:solidFill>
                <a:schemeClr val="bg1"/>
              </a:solidFill>
            </a:endParaRPr>
          </a:p>
        </p:txBody>
      </p:sp>
      <p:sp>
        <p:nvSpPr>
          <p:cNvPr id="62" name="Rounded Rectangle 61">
            <a:extLst>
              <a:ext uri="{FF2B5EF4-FFF2-40B4-BE49-F238E27FC236}">
                <a16:creationId xmlns:a16="http://schemas.microsoft.com/office/drawing/2014/main" id="{F7436B78-4917-F94B-959F-B2323444A524}"/>
              </a:ext>
            </a:extLst>
          </p:cNvPr>
          <p:cNvSpPr/>
          <p:nvPr/>
        </p:nvSpPr>
        <p:spPr bwMode="auto">
          <a:xfrm>
            <a:off x="10141337" y="218994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2</a:t>
            </a:r>
            <a:endParaRPr lang="en-US" sz="500">
              <a:solidFill>
                <a:schemeClr val="bg1"/>
              </a:solidFill>
            </a:endParaRPr>
          </a:p>
        </p:txBody>
      </p:sp>
      <p:sp>
        <p:nvSpPr>
          <p:cNvPr id="63" name="Rounded Rectangle 62">
            <a:extLst>
              <a:ext uri="{FF2B5EF4-FFF2-40B4-BE49-F238E27FC236}">
                <a16:creationId xmlns:a16="http://schemas.microsoft.com/office/drawing/2014/main" id="{E146F13B-47D3-D249-B530-74502DA3A890}"/>
              </a:ext>
            </a:extLst>
          </p:cNvPr>
          <p:cNvSpPr/>
          <p:nvPr/>
        </p:nvSpPr>
        <p:spPr bwMode="auto">
          <a:xfrm>
            <a:off x="10324215" y="218994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3</a:t>
            </a:r>
            <a:endParaRPr lang="en-US" sz="500">
              <a:solidFill>
                <a:schemeClr val="bg1"/>
              </a:solidFill>
            </a:endParaRPr>
          </a:p>
        </p:txBody>
      </p:sp>
      <p:sp>
        <p:nvSpPr>
          <p:cNvPr id="64" name="Rounded Rectangle 63">
            <a:extLst>
              <a:ext uri="{FF2B5EF4-FFF2-40B4-BE49-F238E27FC236}">
                <a16:creationId xmlns:a16="http://schemas.microsoft.com/office/drawing/2014/main" id="{95247704-47C9-A949-B8B6-6FB98678E271}"/>
              </a:ext>
            </a:extLst>
          </p:cNvPr>
          <p:cNvSpPr/>
          <p:nvPr/>
        </p:nvSpPr>
        <p:spPr bwMode="auto">
          <a:xfrm>
            <a:off x="10508385" y="218994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4</a:t>
            </a:r>
            <a:endParaRPr lang="en-US" sz="500">
              <a:solidFill>
                <a:schemeClr val="bg1"/>
              </a:solidFill>
            </a:endParaRPr>
          </a:p>
        </p:txBody>
      </p:sp>
    </p:spTree>
    <p:extLst>
      <p:ext uri="{BB962C8B-B14F-4D97-AF65-F5344CB8AC3E}">
        <p14:creationId xmlns:p14="http://schemas.microsoft.com/office/powerpoint/2010/main" val="109576389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D0824B-9D29-3747-BFBA-533EF2DF6980}"/>
              </a:ext>
            </a:extLst>
          </p:cNvPr>
          <p:cNvSpPr>
            <a:spLocks noGrp="1"/>
          </p:cNvSpPr>
          <p:nvPr>
            <p:ph type="title"/>
          </p:nvPr>
        </p:nvSpPr>
        <p:spPr/>
        <p:txBody>
          <a:bodyPr/>
          <a:lstStyle/>
          <a:p>
            <a:r>
              <a:rPr lang="en-US" dirty="0"/>
              <a:t>Data Replication Environment – Lab 1</a:t>
            </a:r>
          </a:p>
        </p:txBody>
      </p:sp>
      <p:sp>
        <p:nvSpPr>
          <p:cNvPr id="4" name="Slide Number Placeholder 3">
            <a:extLst>
              <a:ext uri="{FF2B5EF4-FFF2-40B4-BE49-F238E27FC236}">
                <a16:creationId xmlns:a16="http://schemas.microsoft.com/office/drawing/2014/main" id="{223BEDBE-0C1E-504D-8318-92C91D8D607F}"/>
              </a:ext>
            </a:extLst>
          </p:cNvPr>
          <p:cNvSpPr>
            <a:spLocks noGrp="1"/>
          </p:cNvSpPr>
          <p:nvPr>
            <p:ph type="sldNum" sz="quarter" idx="12"/>
          </p:nvPr>
        </p:nvSpPr>
        <p:spPr/>
        <p:txBody>
          <a:bodyPr/>
          <a:lstStyle/>
          <a:p>
            <a:fld id="{E9549862-13E2-C34D-815E-8545BD36FC59}" type="slidenum">
              <a:rPr lang="en-US" smtClean="0">
                <a:solidFill>
                  <a:srgbClr val="6D7777"/>
                </a:solidFill>
              </a:rPr>
              <a:pPr/>
              <a:t>39</a:t>
            </a:fld>
            <a:endParaRPr lang="en-US">
              <a:solidFill>
                <a:srgbClr val="6D7777"/>
              </a:solidFill>
            </a:endParaRPr>
          </a:p>
        </p:txBody>
      </p:sp>
      <p:sp>
        <p:nvSpPr>
          <p:cNvPr id="5" name="Rectangle 4">
            <a:extLst>
              <a:ext uri="{FF2B5EF4-FFF2-40B4-BE49-F238E27FC236}">
                <a16:creationId xmlns:a16="http://schemas.microsoft.com/office/drawing/2014/main" id="{A0F8AA87-8AA4-D045-B050-ED7AC92CDFC1}"/>
              </a:ext>
            </a:extLst>
          </p:cNvPr>
          <p:cNvSpPr/>
          <p:nvPr/>
        </p:nvSpPr>
        <p:spPr>
          <a:xfrm>
            <a:off x="397882" y="1431257"/>
            <a:ext cx="5344610" cy="3995485"/>
          </a:xfrm>
          <a:prstGeom prst="rect">
            <a:avLst/>
          </a:prstGeom>
          <a:noFill/>
          <a:ln>
            <a:solidFill>
              <a:srgbClr val="0000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lang="en-US" sz="1000" b="1">
                <a:solidFill>
                  <a:srgbClr val="0000FF"/>
                </a:solidFill>
                <a:latin typeface="Arial"/>
              </a:rPr>
              <a:t>On-Premise Environment</a:t>
            </a:r>
            <a:endParaRPr kumimoji="0" lang="en-US" sz="1000" b="1" i="0" u="none" strike="noStrike" kern="1200" cap="none" spc="0" normalizeH="0" baseline="0" noProof="0">
              <a:ln>
                <a:noFill/>
              </a:ln>
              <a:solidFill>
                <a:srgbClr val="0000FF"/>
              </a:solidFill>
              <a:effectLst/>
              <a:uLnTx/>
              <a:uFillTx/>
              <a:latin typeface="Arial"/>
              <a:ea typeface="+mn-ea"/>
              <a:cs typeface="+mn-cs"/>
            </a:endParaRPr>
          </a:p>
        </p:txBody>
      </p:sp>
      <p:sp>
        <p:nvSpPr>
          <p:cNvPr id="6" name="Rectangle 5">
            <a:extLst>
              <a:ext uri="{FF2B5EF4-FFF2-40B4-BE49-F238E27FC236}">
                <a16:creationId xmlns:a16="http://schemas.microsoft.com/office/drawing/2014/main" id="{90B1E0CB-CD1E-D14F-9238-763E6AF8FC20}"/>
              </a:ext>
            </a:extLst>
          </p:cNvPr>
          <p:cNvSpPr/>
          <p:nvPr/>
        </p:nvSpPr>
        <p:spPr>
          <a:xfrm>
            <a:off x="6280404" y="1431257"/>
            <a:ext cx="4997197" cy="3995485"/>
          </a:xfrm>
          <a:prstGeom prst="rect">
            <a:avLst/>
          </a:prstGeom>
          <a:noFill/>
          <a:ln>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1" i="0" u="none" strike="noStrike" kern="1200" cap="none" spc="0" normalizeH="0" baseline="0" noProof="0">
                <a:ln>
                  <a:noFill/>
                </a:ln>
                <a:solidFill>
                  <a:srgbClr val="00B050"/>
                </a:solidFill>
                <a:effectLst/>
                <a:uLnTx/>
                <a:uFillTx/>
                <a:latin typeface="Arial"/>
                <a:ea typeface="+mn-ea"/>
                <a:cs typeface="+mn-cs"/>
              </a:rPr>
              <a:t>IBM Cloud</a:t>
            </a:r>
          </a:p>
        </p:txBody>
      </p:sp>
      <p:sp>
        <p:nvSpPr>
          <p:cNvPr id="8" name="Rounded Rectangle 7">
            <a:extLst>
              <a:ext uri="{FF2B5EF4-FFF2-40B4-BE49-F238E27FC236}">
                <a16:creationId xmlns:a16="http://schemas.microsoft.com/office/drawing/2014/main" id="{AF5BE487-0468-A243-9C73-9209F84D654B}"/>
              </a:ext>
            </a:extLst>
          </p:cNvPr>
          <p:cNvSpPr/>
          <p:nvPr/>
        </p:nvSpPr>
        <p:spPr bwMode="auto">
          <a:xfrm>
            <a:off x="7396798"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0</a:t>
            </a:r>
            <a:endParaRPr lang="en-US" sz="500">
              <a:solidFill>
                <a:schemeClr val="bg1"/>
              </a:solidFill>
            </a:endParaRPr>
          </a:p>
        </p:txBody>
      </p:sp>
      <p:sp>
        <p:nvSpPr>
          <p:cNvPr id="9" name="Rounded Rectangle 8">
            <a:extLst>
              <a:ext uri="{FF2B5EF4-FFF2-40B4-BE49-F238E27FC236}">
                <a16:creationId xmlns:a16="http://schemas.microsoft.com/office/drawing/2014/main" id="{D5E58477-E1E3-594C-AF48-F4CA8530EABE}"/>
              </a:ext>
            </a:extLst>
          </p:cNvPr>
          <p:cNvSpPr/>
          <p:nvPr/>
        </p:nvSpPr>
        <p:spPr bwMode="auto">
          <a:xfrm>
            <a:off x="7579675"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1</a:t>
            </a:r>
            <a:endParaRPr lang="en-US" sz="500">
              <a:solidFill>
                <a:schemeClr val="bg1"/>
              </a:solidFill>
            </a:endParaRPr>
          </a:p>
        </p:txBody>
      </p:sp>
      <p:sp>
        <p:nvSpPr>
          <p:cNvPr id="10" name="Rounded Rectangle 9">
            <a:extLst>
              <a:ext uri="{FF2B5EF4-FFF2-40B4-BE49-F238E27FC236}">
                <a16:creationId xmlns:a16="http://schemas.microsoft.com/office/drawing/2014/main" id="{F7310BC1-71B2-BD47-95DA-A5A9F09D389B}"/>
              </a:ext>
            </a:extLst>
          </p:cNvPr>
          <p:cNvSpPr/>
          <p:nvPr/>
        </p:nvSpPr>
        <p:spPr bwMode="auto">
          <a:xfrm>
            <a:off x="7763847"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2</a:t>
            </a:r>
            <a:endParaRPr lang="en-US" sz="500">
              <a:solidFill>
                <a:schemeClr val="bg1"/>
              </a:solidFill>
            </a:endParaRPr>
          </a:p>
        </p:txBody>
      </p:sp>
      <p:sp>
        <p:nvSpPr>
          <p:cNvPr id="11" name="Rounded Rectangle 10">
            <a:extLst>
              <a:ext uri="{FF2B5EF4-FFF2-40B4-BE49-F238E27FC236}">
                <a16:creationId xmlns:a16="http://schemas.microsoft.com/office/drawing/2014/main" id="{B6291CC4-0B45-D044-90E7-3543E7A968CF}"/>
              </a:ext>
            </a:extLst>
          </p:cNvPr>
          <p:cNvSpPr/>
          <p:nvPr/>
        </p:nvSpPr>
        <p:spPr bwMode="auto">
          <a:xfrm>
            <a:off x="7946725"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3</a:t>
            </a:r>
            <a:endParaRPr lang="en-US" sz="500">
              <a:solidFill>
                <a:schemeClr val="bg1"/>
              </a:solidFill>
            </a:endParaRPr>
          </a:p>
        </p:txBody>
      </p:sp>
      <p:sp>
        <p:nvSpPr>
          <p:cNvPr id="12" name="Rounded Rectangle 11">
            <a:extLst>
              <a:ext uri="{FF2B5EF4-FFF2-40B4-BE49-F238E27FC236}">
                <a16:creationId xmlns:a16="http://schemas.microsoft.com/office/drawing/2014/main" id="{94EF47BB-26F6-B343-B071-171636EE579D}"/>
              </a:ext>
            </a:extLst>
          </p:cNvPr>
          <p:cNvSpPr/>
          <p:nvPr/>
        </p:nvSpPr>
        <p:spPr bwMode="auto">
          <a:xfrm>
            <a:off x="8130895"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4</a:t>
            </a:r>
            <a:endParaRPr lang="en-US" sz="500">
              <a:solidFill>
                <a:schemeClr val="bg1"/>
              </a:solidFill>
            </a:endParaRPr>
          </a:p>
        </p:txBody>
      </p:sp>
      <p:sp>
        <p:nvSpPr>
          <p:cNvPr id="13" name="Rounded Rectangle 12">
            <a:extLst>
              <a:ext uri="{FF2B5EF4-FFF2-40B4-BE49-F238E27FC236}">
                <a16:creationId xmlns:a16="http://schemas.microsoft.com/office/drawing/2014/main" id="{00BCA8E7-112B-094B-8994-52A4B5E872FB}"/>
              </a:ext>
            </a:extLst>
          </p:cNvPr>
          <p:cNvSpPr/>
          <p:nvPr/>
        </p:nvSpPr>
        <p:spPr bwMode="auto">
          <a:xfrm>
            <a:off x="8303992"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5</a:t>
            </a:r>
            <a:endParaRPr lang="en-US" sz="500">
              <a:solidFill>
                <a:schemeClr val="bg1"/>
              </a:solidFill>
            </a:endParaRPr>
          </a:p>
        </p:txBody>
      </p:sp>
      <p:sp>
        <p:nvSpPr>
          <p:cNvPr id="14" name="AutoShape 4">
            <a:extLst>
              <a:ext uri="{FF2B5EF4-FFF2-40B4-BE49-F238E27FC236}">
                <a16:creationId xmlns:a16="http://schemas.microsoft.com/office/drawing/2014/main" id="{419F5FD2-9DE2-F445-A68B-0CAD344E39B6}"/>
              </a:ext>
            </a:extLst>
          </p:cNvPr>
          <p:cNvSpPr>
            <a:spLocks noChangeArrowheads="1"/>
          </p:cNvSpPr>
          <p:nvPr/>
        </p:nvSpPr>
        <p:spPr bwMode="auto">
          <a:xfrm>
            <a:off x="6580675" y="1999642"/>
            <a:ext cx="4099470" cy="994569"/>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a:r>
              <a:rPr lang="en-US" sz="1000" dirty="0"/>
              <a:t>Event Streams Cluster</a:t>
            </a:r>
          </a:p>
        </p:txBody>
      </p:sp>
      <p:pic>
        <p:nvPicPr>
          <p:cNvPr id="15" name="Picture 14">
            <a:extLst>
              <a:ext uri="{FF2B5EF4-FFF2-40B4-BE49-F238E27FC236}">
                <a16:creationId xmlns:a16="http://schemas.microsoft.com/office/drawing/2014/main" id="{4D675F2E-5ADD-244D-A2C8-DC471A256E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93889" y="2004313"/>
            <a:ext cx="254676" cy="336336"/>
          </a:xfrm>
          <a:prstGeom prst="rect">
            <a:avLst/>
          </a:prstGeom>
        </p:spPr>
      </p:pic>
      <p:sp>
        <p:nvSpPr>
          <p:cNvPr id="18" name="AutoShape 4">
            <a:extLst>
              <a:ext uri="{FF2B5EF4-FFF2-40B4-BE49-F238E27FC236}">
                <a16:creationId xmlns:a16="http://schemas.microsoft.com/office/drawing/2014/main" id="{211CB3E3-B829-2C4F-A3D6-B13BE7F48F22}"/>
              </a:ext>
            </a:extLst>
          </p:cNvPr>
          <p:cNvSpPr>
            <a:spLocks noChangeArrowheads="1"/>
          </p:cNvSpPr>
          <p:nvPr/>
        </p:nvSpPr>
        <p:spPr bwMode="auto">
          <a:xfrm>
            <a:off x="549295" y="1818150"/>
            <a:ext cx="4815827" cy="3309662"/>
          </a:xfrm>
          <a:prstGeom prst="roundRect">
            <a:avLst>
              <a:gd name="adj" fmla="val 3325"/>
            </a:avLst>
          </a:prstGeom>
          <a:noFill/>
          <a:ln w="12700">
            <a:solidFill>
              <a:schemeClr val="accent3"/>
            </a:solidFill>
            <a:prstDash val="dash"/>
            <a:round/>
            <a:headEnd/>
            <a:tailEnd/>
          </a:ln>
        </p:spPr>
        <p:txBody>
          <a:bodyPr lIns="0" tIns="0" rIns="0" bIns="0" anchor="b" anchorCtr="1"/>
          <a:lstStyle/>
          <a:p>
            <a:pPr algn="ctr"/>
            <a:endParaRPr lang="en-US" sz="1000"/>
          </a:p>
        </p:txBody>
      </p:sp>
      <p:sp>
        <p:nvSpPr>
          <p:cNvPr id="28" name="Rounded Rectangle 27">
            <a:extLst>
              <a:ext uri="{FF2B5EF4-FFF2-40B4-BE49-F238E27FC236}">
                <a16:creationId xmlns:a16="http://schemas.microsoft.com/office/drawing/2014/main" id="{058E4018-54EF-C241-A10F-9BB485461EFF}"/>
              </a:ext>
            </a:extLst>
          </p:cNvPr>
          <p:cNvSpPr/>
          <p:nvPr/>
        </p:nvSpPr>
        <p:spPr bwMode="auto">
          <a:xfrm>
            <a:off x="1591529"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0</a:t>
            </a:r>
            <a:endParaRPr lang="en-US" sz="500">
              <a:solidFill>
                <a:schemeClr val="bg1"/>
              </a:solidFill>
            </a:endParaRPr>
          </a:p>
        </p:txBody>
      </p:sp>
      <p:sp>
        <p:nvSpPr>
          <p:cNvPr id="29" name="Rounded Rectangle 28">
            <a:extLst>
              <a:ext uri="{FF2B5EF4-FFF2-40B4-BE49-F238E27FC236}">
                <a16:creationId xmlns:a16="http://schemas.microsoft.com/office/drawing/2014/main" id="{2DEDB43F-6BDF-F347-95A5-F47AA2B1C71F}"/>
              </a:ext>
            </a:extLst>
          </p:cNvPr>
          <p:cNvSpPr/>
          <p:nvPr/>
        </p:nvSpPr>
        <p:spPr bwMode="auto">
          <a:xfrm>
            <a:off x="1774406"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1</a:t>
            </a:r>
            <a:endParaRPr lang="en-US" sz="500">
              <a:solidFill>
                <a:schemeClr val="bg1"/>
              </a:solidFill>
            </a:endParaRPr>
          </a:p>
        </p:txBody>
      </p:sp>
      <p:sp>
        <p:nvSpPr>
          <p:cNvPr id="30" name="Rounded Rectangle 29">
            <a:extLst>
              <a:ext uri="{FF2B5EF4-FFF2-40B4-BE49-F238E27FC236}">
                <a16:creationId xmlns:a16="http://schemas.microsoft.com/office/drawing/2014/main" id="{99244A3B-B483-4E43-A1E9-229B6A27DB31}"/>
              </a:ext>
            </a:extLst>
          </p:cNvPr>
          <p:cNvSpPr/>
          <p:nvPr/>
        </p:nvSpPr>
        <p:spPr bwMode="auto">
          <a:xfrm>
            <a:off x="1958578"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2</a:t>
            </a:r>
            <a:endParaRPr lang="en-US" sz="500">
              <a:solidFill>
                <a:schemeClr val="bg1"/>
              </a:solidFill>
            </a:endParaRPr>
          </a:p>
        </p:txBody>
      </p:sp>
      <p:sp>
        <p:nvSpPr>
          <p:cNvPr id="31" name="Rounded Rectangle 30">
            <a:extLst>
              <a:ext uri="{FF2B5EF4-FFF2-40B4-BE49-F238E27FC236}">
                <a16:creationId xmlns:a16="http://schemas.microsoft.com/office/drawing/2014/main" id="{2FC00369-550F-1D47-959E-8E43C24D3F4F}"/>
              </a:ext>
            </a:extLst>
          </p:cNvPr>
          <p:cNvSpPr/>
          <p:nvPr/>
        </p:nvSpPr>
        <p:spPr bwMode="auto">
          <a:xfrm>
            <a:off x="2141456"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3</a:t>
            </a:r>
            <a:endParaRPr lang="en-US" sz="500">
              <a:solidFill>
                <a:schemeClr val="bg1"/>
              </a:solidFill>
            </a:endParaRPr>
          </a:p>
        </p:txBody>
      </p:sp>
      <p:sp>
        <p:nvSpPr>
          <p:cNvPr id="32" name="Rounded Rectangle 31">
            <a:extLst>
              <a:ext uri="{FF2B5EF4-FFF2-40B4-BE49-F238E27FC236}">
                <a16:creationId xmlns:a16="http://schemas.microsoft.com/office/drawing/2014/main" id="{CEA02F82-9665-7243-AA5C-E8A8BC93F3C2}"/>
              </a:ext>
            </a:extLst>
          </p:cNvPr>
          <p:cNvSpPr/>
          <p:nvPr/>
        </p:nvSpPr>
        <p:spPr bwMode="auto">
          <a:xfrm>
            <a:off x="2325626"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4</a:t>
            </a:r>
            <a:endParaRPr lang="en-US" sz="500">
              <a:solidFill>
                <a:schemeClr val="bg1"/>
              </a:solidFill>
            </a:endParaRPr>
          </a:p>
        </p:txBody>
      </p:sp>
      <p:sp>
        <p:nvSpPr>
          <p:cNvPr id="33" name="Rounded Rectangle 32">
            <a:extLst>
              <a:ext uri="{FF2B5EF4-FFF2-40B4-BE49-F238E27FC236}">
                <a16:creationId xmlns:a16="http://schemas.microsoft.com/office/drawing/2014/main" id="{23355CB8-33EA-2344-9D2F-FD6C81E06FC2}"/>
              </a:ext>
            </a:extLst>
          </p:cNvPr>
          <p:cNvSpPr/>
          <p:nvPr/>
        </p:nvSpPr>
        <p:spPr bwMode="auto">
          <a:xfrm>
            <a:off x="2498723"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5</a:t>
            </a:r>
            <a:endParaRPr lang="en-US" sz="500">
              <a:solidFill>
                <a:schemeClr val="bg1"/>
              </a:solidFill>
            </a:endParaRPr>
          </a:p>
        </p:txBody>
      </p:sp>
      <p:sp>
        <p:nvSpPr>
          <p:cNvPr id="34" name="AutoShape 4">
            <a:extLst>
              <a:ext uri="{FF2B5EF4-FFF2-40B4-BE49-F238E27FC236}">
                <a16:creationId xmlns:a16="http://schemas.microsoft.com/office/drawing/2014/main" id="{B1D40963-EC1B-E049-A09B-96D331A21F58}"/>
              </a:ext>
            </a:extLst>
          </p:cNvPr>
          <p:cNvSpPr>
            <a:spLocks noChangeArrowheads="1"/>
          </p:cNvSpPr>
          <p:nvPr/>
        </p:nvSpPr>
        <p:spPr bwMode="auto">
          <a:xfrm>
            <a:off x="797528" y="2022321"/>
            <a:ext cx="4276272" cy="993882"/>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a:r>
              <a:rPr lang="en-US" sz="1000" dirty="0"/>
              <a:t>Kafka Cluster</a:t>
            </a:r>
          </a:p>
        </p:txBody>
      </p:sp>
      <p:sp>
        <p:nvSpPr>
          <p:cNvPr id="45" name="Rounded Rectangle 44">
            <a:extLst>
              <a:ext uri="{FF2B5EF4-FFF2-40B4-BE49-F238E27FC236}">
                <a16:creationId xmlns:a16="http://schemas.microsoft.com/office/drawing/2014/main" id="{034D0250-3CFC-6843-9DDB-30E02E9EBC18}"/>
              </a:ext>
            </a:extLst>
          </p:cNvPr>
          <p:cNvSpPr/>
          <p:nvPr/>
        </p:nvSpPr>
        <p:spPr>
          <a:xfrm>
            <a:off x="848919" y="3502593"/>
            <a:ext cx="1325873" cy="390630"/>
          </a:xfrm>
          <a:prstGeom prst="roundRect">
            <a:avLst/>
          </a:prstGeom>
          <a:solidFill>
            <a:schemeClr val="tx2">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lang="en-US" sz="1000" dirty="0">
                <a:solidFill>
                  <a:prstClr val="white"/>
                </a:solidFill>
                <a:latin typeface="Arial"/>
              </a:rPr>
              <a:t>kafka</a:t>
            </a:r>
            <a:r>
              <a:rPr kumimoji="0" lang="en-US" sz="1000" b="0" i="0" u="none" strike="noStrike" kern="1200" cap="none" spc="0" normalizeH="0" baseline="0" noProof="0" dirty="0">
                <a:ln>
                  <a:noFill/>
                </a:ln>
                <a:solidFill>
                  <a:prstClr val="white"/>
                </a:solidFill>
                <a:effectLst/>
                <a:uLnTx/>
                <a:uFillTx/>
                <a:latin typeface="Arial"/>
                <a:ea typeface="+mn-ea"/>
                <a:cs typeface="+mn-cs"/>
              </a:rPr>
              <a:t>-console-consumer.sh</a:t>
            </a:r>
          </a:p>
        </p:txBody>
      </p:sp>
      <p:sp>
        <p:nvSpPr>
          <p:cNvPr id="46" name="AutoShape 4">
            <a:extLst>
              <a:ext uri="{FF2B5EF4-FFF2-40B4-BE49-F238E27FC236}">
                <a16:creationId xmlns:a16="http://schemas.microsoft.com/office/drawing/2014/main" id="{490EA60F-E5B8-2A4C-8350-F638E3310E3C}"/>
              </a:ext>
            </a:extLst>
          </p:cNvPr>
          <p:cNvSpPr>
            <a:spLocks noChangeArrowheads="1"/>
          </p:cNvSpPr>
          <p:nvPr/>
        </p:nvSpPr>
        <p:spPr bwMode="auto">
          <a:xfrm>
            <a:off x="2678478" y="3373650"/>
            <a:ext cx="2416866" cy="993882"/>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a:r>
              <a:rPr lang="en-US" sz="1000" dirty="0"/>
              <a:t>Kafka Connect Cluster</a:t>
            </a:r>
          </a:p>
        </p:txBody>
      </p:sp>
      <p:sp>
        <p:nvSpPr>
          <p:cNvPr id="52" name="Cloud 51">
            <a:extLst>
              <a:ext uri="{FF2B5EF4-FFF2-40B4-BE49-F238E27FC236}">
                <a16:creationId xmlns:a16="http://schemas.microsoft.com/office/drawing/2014/main" id="{4695F1F6-1E1D-364B-B95A-5F6E3043E184}"/>
              </a:ext>
            </a:extLst>
          </p:cNvPr>
          <p:cNvSpPr/>
          <p:nvPr/>
        </p:nvSpPr>
        <p:spPr>
          <a:xfrm rot="16200000">
            <a:off x="5067740" y="3224016"/>
            <a:ext cx="1922727" cy="524935"/>
          </a:xfrm>
          <a:prstGeom prst="cloud">
            <a:avLst/>
          </a:prstGeom>
          <a:no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6897ECA9-F27F-1B4B-A567-00FA2BA8DB10}"/>
              </a:ext>
            </a:extLst>
          </p:cNvPr>
          <p:cNvPicPr>
            <a:picLocks noChangeAspect="1"/>
          </p:cNvPicPr>
          <p:nvPr/>
        </p:nvPicPr>
        <p:blipFill>
          <a:blip r:embed="rId3"/>
          <a:stretch>
            <a:fillRect/>
          </a:stretch>
        </p:blipFill>
        <p:spPr>
          <a:xfrm>
            <a:off x="681817" y="2585617"/>
            <a:ext cx="501650" cy="495300"/>
          </a:xfrm>
          <a:prstGeom prst="rect">
            <a:avLst/>
          </a:prstGeom>
        </p:spPr>
      </p:pic>
      <p:pic>
        <p:nvPicPr>
          <p:cNvPr id="37" name="Picture 36">
            <a:extLst>
              <a:ext uri="{FF2B5EF4-FFF2-40B4-BE49-F238E27FC236}">
                <a16:creationId xmlns:a16="http://schemas.microsoft.com/office/drawing/2014/main" id="{6D8F6862-7739-D946-A521-B5976D86EED8}"/>
              </a:ext>
            </a:extLst>
          </p:cNvPr>
          <p:cNvPicPr>
            <a:picLocks noChangeAspect="1"/>
          </p:cNvPicPr>
          <p:nvPr/>
        </p:nvPicPr>
        <p:blipFill>
          <a:blip r:embed="rId3"/>
          <a:stretch>
            <a:fillRect/>
          </a:stretch>
        </p:blipFill>
        <p:spPr>
          <a:xfrm>
            <a:off x="2609227" y="3921351"/>
            <a:ext cx="501650" cy="495300"/>
          </a:xfrm>
          <a:prstGeom prst="rect">
            <a:avLst/>
          </a:prstGeom>
        </p:spPr>
      </p:pic>
      <p:sp>
        <p:nvSpPr>
          <p:cNvPr id="38" name="Rounded Rectangle 37">
            <a:extLst>
              <a:ext uri="{FF2B5EF4-FFF2-40B4-BE49-F238E27FC236}">
                <a16:creationId xmlns:a16="http://schemas.microsoft.com/office/drawing/2014/main" id="{B8888133-CCF3-0944-9B5C-B88A02187A65}"/>
              </a:ext>
            </a:extLst>
          </p:cNvPr>
          <p:cNvSpPr/>
          <p:nvPr/>
        </p:nvSpPr>
        <p:spPr>
          <a:xfrm>
            <a:off x="3284812" y="3563437"/>
            <a:ext cx="1325873" cy="390630"/>
          </a:xfrm>
          <a:prstGeom prst="roundRect">
            <a:avLst/>
          </a:prstGeom>
          <a:solidFill>
            <a:srgbClr val="7030A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lang="en-US" sz="1000">
                <a:solidFill>
                  <a:prstClr val="white"/>
                </a:solidFill>
                <a:latin typeface="Arial"/>
              </a:rPr>
              <a:t>Mirror Maker 2.0</a:t>
            </a:r>
            <a:endParaRPr kumimoji="0" lang="en-US" sz="1000" b="0" i="0" u="none" strike="noStrike" kern="1200" cap="none" spc="0" normalizeH="0" baseline="0" noProof="0">
              <a:ln>
                <a:noFill/>
              </a:ln>
              <a:solidFill>
                <a:prstClr val="white"/>
              </a:solidFill>
              <a:effectLst/>
              <a:uLnTx/>
              <a:uFillTx/>
              <a:latin typeface="Arial"/>
              <a:ea typeface="+mn-ea"/>
              <a:cs typeface="+mn-cs"/>
            </a:endParaRPr>
          </a:p>
        </p:txBody>
      </p:sp>
      <p:sp>
        <p:nvSpPr>
          <p:cNvPr id="7" name="TextBox 6">
            <a:extLst>
              <a:ext uri="{FF2B5EF4-FFF2-40B4-BE49-F238E27FC236}">
                <a16:creationId xmlns:a16="http://schemas.microsoft.com/office/drawing/2014/main" id="{9C49EA51-B835-094C-91A0-D088AFF81C4B}"/>
              </a:ext>
            </a:extLst>
          </p:cNvPr>
          <p:cNvSpPr txBox="1"/>
          <p:nvPr/>
        </p:nvSpPr>
        <p:spPr>
          <a:xfrm>
            <a:off x="4351160" y="1968473"/>
            <a:ext cx="710451" cy="338554"/>
          </a:xfrm>
          <a:prstGeom prst="rect">
            <a:avLst/>
          </a:prstGeom>
          <a:noFill/>
        </p:spPr>
        <p:txBody>
          <a:bodyPr wrap="none" rtlCol="0">
            <a:spAutoFit/>
          </a:bodyPr>
          <a:lstStyle/>
          <a:p>
            <a:r>
              <a:rPr lang="en-US" sz="1600" dirty="0"/>
              <a:t>target</a:t>
            </a:r>
          </a:p>
        </p:txBody>
      </p:sp>
      <p:sp>
        <p:nvSpPr>
          <p:cNvPr id="39" name="TextBox 38">
            <a:extLst>
              <a:ext uri="{FF2B5EF4-FFF2-40B4-BE49-F238E27FC236}">
                <a16:creationId xmlns:a16="http://schemas.microsoft.com/office/drawing/2014/main" id="{E43F178F-4B90-3F45-964F-1FF716720D0E}"/>
              </a:ext>
            </a:extLst>
          </p:cNvPr>
          <p:cNvSpPr txBox="1"/>
          <p:nvPr/>
        </p:nvSpPr>
        <p:spPr>
          <a:xfrm>
            <a:off x="9400103" y="2682516"/>
            <a:ext cx="800219" cy="338554"/>
          </a:xfrm>
          <a:prstGeom prst="rect">
            <a:avLst/>
          </a:prstGeom>
          <a:noFill/>
        </p:spPr>
        <p:txBody>
          <a:bodyPr wrap="none" rtlCol="0">
            <a:spAutoFit/>
          </a:bodyPr>
          <a:lstStyle/>
          <a:p>
            <a:r>
              <a:rPr lang="en-US" sz="1600" dirty="0"/>
              <a:t>source</a:t>
            </a:r>
          </a:p>
        </p:txBody>
      </p:sp>
      <p:cxnSp>
        <p:nvCxnSpPr>
          <p:cNvPr id="21" name="Elbow Connector 20">
            <a:extLst>
              <a:ext uri="{FF2B5EF4-FFF2-40B4-BE49-F238E27FC236}">
                <a16:creationId xmlns:a16="http://schemas.microsoft.com/office/drawing/2014/main" id="{1FA5726D-2767-B849-85A3-7CAA002588F7}"/>
              </a:ext>
            </a:extLst>
          </p:cNvPr>
          <p:cNvCxnSpPr>
            <a:cxnSpLocks/>
            <a:stCxn id="11" idx="0"/>
            <a:endCxn id="38" idx="3"/>
          </p:cNvCxnSpPr>
          <p:nvPr/>
        </p:nvCxnSpPr>
        <p:spPr>
          <a:xfrm rot="16200000" flipH="1" flipV="1">
            <a:off x="5535091" y="1255032"/>
            <a:ext cx="1579313" cy="3428126"/>
          </a:xfrm>
          <a:prstGeom prst="bentConnector4">
            <a:avLst>
              <a:gd name="adj1" fmla="val -20323"/>
              <a:gd name="adj2" fmla="val 58618"/>
            </a:avLst>
          </a:prstGeom>
          <a:ln w="15875">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3" name="Elbow Connector 52">
            <a:extLst>
              <a:ext uri="{FF2B5EF4-FFF2-40B4-BE49-F238E27FC236}">
                <a16:creationId xmlns:a16="http://schemas.microsoft.com/office/drawing/2014/main" id="{0DC1C79B-85E9-B246-88E9-908878ECC75B}"/>
              </a:ext>
            </a:extLst>
          </p:cNvPr>
          <p:cNvCxnSpPr>
            <a:cxnSpLocks/>
            <a:stCxn id="38" idx="1"/>
            <a:endCxn id="33" idx="2"/>
          </p:cNvCxnSpPr>
          <p:nvPr/>
        </p:nvCxnSpPr>
        <p:spPr>
          <a:xfrm rot="10800000">
            <a:off x="2590810" y="2728760"/>
            <a:ext cx="694003" cy="1029992"/>
          </a:xfrm>
          <a:prstGeom prst="bentConnector2">
            <a:avLst/>
          </a:prstGeom>
          <a:ln w="15875">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49" name="Rounded Rectangle 48">
            <a:extLst>
              <a:ext uri="{FF2B5EF4-FFF2-40B4-BE49-F238E27FC236}">
                <a16:creationId xmlns:a16="http://schemas.microsoft.com/office/drawing/2014/main" id="{0B0F9AEA-B6CC-084B-A827-8EC8E3F6D6A5}"/>
              </a:ext>
            </a:extLst>
          </p:cNvPr>
          <p:cNvSpPr/>
          <p:nvPr/>
        </p:nvSpPr>
        <p:spPr>
          <a:xfrm>
            <a:off x="2981802" y="4540758"/>
            <a:ext cx="1625214" cy="495300"/>
          </a:xfrm>
          <a:prstGeom prst="roundRect">
            <a:avLst/>
          </a:prstGeom>
          <a:solidFill>
            <a:srgbClr val="00B05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lang="en-US" sz="1000" dirty="0">
                <a:solidFill>
                  <a:prstClr val="white"/>
                </a:solidFill>
                <a:latin typeface="Arial"/>
              </a:rPr>
              <a:t>products producer python</a:t>
            </a:r>
            <a:endParaRPr kumimoji="0" lang="en-US" sz="1000" b="0" i="0" u="none" strike="noStrike" kern="1200" cap="none" spc="0" normalizeH="0" baseline="0" noProof="0" dirty="0">
              <a:ln>
                <a:noFill/>
              </a:ln>
              <a:solidFill>
                <a:prstClr val="white"/>
              </a:solidFill>
              <a:effectLst/>
              <a:uLnTx/>
              <a:uFillTx/>
              <a:latin typeface="Arial"/>
              <a:ea typeface="+mn-ea"/>
              <a:cs typeface="+mn-cs"/>
            </a:endParaRPr>
          </a:p>
        </p:txBody>
      </p:sp>
      <p:cxnSp>
        <p:nvCxnSpPr>
          <p:cNvPr id="22" name="Elbow Connector 21">
            <a:extLst>
              <a:ext uri="{FF2B5EF4-FFF2-40B4-BE49-F238E27FC236}">
                <a16:creationId xmlns:a16="http://schemas.microsoft.com/office/drawing/2014/main" id="{44F8EE2A-5BE0-E545-925C-5D70891B4DA5}"/>
              </a:ext>
            </a:extLst>
          </p:cNvPr>
          <p:cNvCxnSpPr>
            <a:stCxn id="32" idx="2"/>
            <a:endCxn id="45" idx="0"/>
          </p:cNvCxnSpPr>
          <p:nvPr/>
        </p:nvCxnSpPr>
        <p:spPr>
          <a:xfrm rot="5400000">
            <a:off x="1577868" y="2662748"/>
            <a:ext cx="773833" cy="905856"/>
          </a:xfrm>
          <a:prstGeom prst="bentConnector3">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4" name="Elbow Connector 23">
            <a:extLst>
              <a:ext uri="{FF2B5EF4-FFF2-40B4-BE49-F238E27FC236}">
                <a16:creationId xmlns:a16="http://schemas.microsoft.com/office/drawing/2014/main" id="{C6D643C2-3EE4-B147-B10E-BCE4D3790797}"/>
              </a:ext>
            </a:extLst>
          </p:cNvPr>
          <p:cNvCxnSpPr>
            <a:cxnSpLocks/>
            <a:stCxn id="49" idx="3"/>
            <a:endCxn id="13" idx="2"/>
          </p:cNvCxnSpPr>
          <p:nvPr/>
        </p:nvCxnSpPr>
        <p:spPr>
          <a:xfrm flipV="1">
            <a:off x="4607016" y="2728073"/>
            <a:ext cx="3789062" cy="2060335"/>
          </a:xfrm>
          <a:prstGeom prst="bentConnector2">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36" name="Oval 35">
            <a:extLst>
              <a:ext uri="{FF2B5EF4-FFF2-40B4-BE49-F238E27FC236}">
                <a16:creationId xmlns:a16="http://schemas.microsoft.com/office/drawing/2014/main" id="{94F4997F-6F2C-BF48-BA63-5430E040A88D}"/>
              </a:ext>
            </a:extLst>
          </p:cNvPr>
          <p:cNvSpPr/>
          <p:nvPr/>
        </p:nvSpPr>
        <p:spPr>
          <a:xfrm>
            <a:off x="4559492" y="3230449"/>
            <a:ext cx="430306" cy="410802"/>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68" name="Oval 67">
            <a:extLst>
              <a:ext uri="{FF2B5EF4-FFF2-40B4-BE49-F238E27FC236}">
                <a16:creationId xmlns:a16="http://schemas.microsoft.com/office/drawing/2014/main" id="{A8CECD8E-6C3B-D34E-8F6D-8ADB376443E9}"/>
              </a:ext>
            </a:extLst>
          </p:cNvPr>
          <p:cNvSpPr/>
          <p:nvPr/>
        </p:nvSpPr>
        <p:spPr>
          <a:xfrm>
            <a:off x="4445666" y="4834440"/>
            <a:ext cx="430306" cy="410802"/>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69" name="Oval 68">
            <a:extLst>
              <a:ext uri="{FF2B5EF4-FFF2-40B4-BE49-F238E27FC236}">
                <a16:creationId xmlns:a16="http://schemas.microsoft.com/office/drawing/2014/main" id="{B943FE36-C19E-8A4F-8D1E-178093750F9B}"/>
              </a:ext>
            </a:extLst>
          </p:cNvPr>
          <p:cNvSpPr/>
          <p:nvPr/>
        </p:nvSpPr>
        <p:spPr>
          <a:xfrm>
            <a:off x="579549" y="3782569"/>
            <a:ext cx="430306" cy="410802"/>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17" name="TextBox 16">
            <a:extLst>
              <a:ext uri="{FF2B5EF4-FFF2-40B4-BE49-F238E27FC236}">
                <a16:creationId xmlns:a16="http://schemas.microsoft.com/office/drawing/2014/main" id="{1A0874EA-0F31-A94D-A496-B7D42FBB31A3}"/>
              </a:ext>
            </a:extLst>
          </p:cNvPr>
          <p:cNvSpPr txBox="1"/>
          <p:nvPr/>
        </p:nvSpPr>
        <p:spPr>
          <a:xfrm>
            <a:off x="8492454" y="2183916"/>
            <a:ext cx="732893" cy="246221"/>
          </a:xfrm>
          <a:prstGeom prst="rect">
            <a:avLst/>
          </a:prstGeom>
          <a:noFill/>
        </p:spPr>
        <p:txBody>
          <a:bodyPr wrap="none" rtlCol="0">
            <a:spAutoFit/>
          </a:bodyPr>
          <a:lstStyle/>
          <a:p>
            <a:r>
              <a:rPr lang="en-US" sz="1000" b="1" dirty="0"/>
              <a:t>products</a:t>
            </a:r>
          </a:p>
        </p:txBody>
      </p:sp>
      <p:sp>
        <p:nvSpPr>
          <p:cNvPr id="44" name="TextBox 43">
            <a:extLst>
              <a:ext uri="{FF2B5EF4-FFF2-40B4-BE49-F238E27FC236}">
                <a16:creationId xmlns:a16="http://schemas.microsoft.com/office/drawing/2014/main" id="{E60BBBCD-AD4E-A94D-A062-4C15C724E8D6}"/>
              </a:ext>
            </a:extLst>
          </p:cNvPr>
          <p:cNvSpPr txBox="1"/>
          <p:nvPr/>
        </p:nvSpPr>
        <p:spPr>
          <a:xfrm>
            <a:off x="2676048" y="2207535"/>
            <a:ext cx="1058303" cy="246221"/>
          </a:xfrm>
          <a:prstGeom prst="rect">
            <a:avLst/>
          </a:prstGeom>
          <a:noFill/>
        </p:spPr>
        <p:txBody>
          <a:bodyPr wrap="none" rtlCol="0">
            <a:spAutoFit/>
          </a:bodyPr>
          <a:lstStyle/>
          <a:p>
            <a:r>
              <a:rPr lang="en-US" sz="1000" b="1" dirty="0"/>
              <a:t>es-ic.products</a:t>
            </a:r>
          </a:p>
        </p:txBody>
      </p:sp>
      <p:pic>
        <p:nvPicPr>
          <p:cNvPr id="40" name="Picture 39" descr="A picture containing sign, clock&#10;&#10;Description automatically generated">
            <a:extLst>
              <a:ext uri="{FF2B5EF4-FFF2-40B4-BE49-F238E27FC236}">
                <a16:creationId xmlns:a16="http://schemas.microsoft.com/office/drawing/2014/main" id="{1E4438C6-EE36-414D-82E3-FF0A6CC17CCA}"/>
              </a:ext>
            </a:extLst>
          </p:cNvPr>
          <p:cNvPicPr>
            <a:picLocks noChangeAspect="1"/>
          </p:cNvPicPr>
          <p:nvPr/>
        </p:nvPicPr>
        <p:blipFill>
          <a:blip r:embed="rId4"/>
          <a:stretch>
            <a:fillRect/>
          </a:stretch>
        </p:blipFill>
        <p:spPr>
          <a:xfrm>
            <a:off x="10790628" y="1506354"/>
            <a:ext cx="397442" cy="351885"/>
          </a:xfrm>
          <a:prstGeom prst="rect">
            <a:avLst/>
          </a:prstGeom>
        </p:spPr>
      </p:pic>
    </p:spTree>
    <p:extLst>
      <p:ext uri="{BB962C8B-B14F-4D97-AF65-F5344CB8AC3E}">
        <p14:creationId xmlns:p14="http://schemas.microsoft.com/office/powerpoint/2010/main" val="4616331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0788" y="60120"/>
            <a:ext cx="10886813" cy="615570"/>
          </a:xfrm>
        </p:spPr>
        <p:txBody>
          <a:bodyPr/>
          <a:lstStyle/>
          <a:p>
            <a:pPr algn="l"/>
            <a:r>
              <a:rPr lang="en-US" dirty="0"/>
              <a:t>Why Event Driven Architecture: app today</a:t>
            </a:r>
          </a:p>
        </p:txBody>
      </p:sp>
      <p:sp>
        <p:nvSpPr>
          <p:cNvPr id="4" name="Slide Number Placeholder 3"/>
          <p:cNvSpPr>
            <a:spLocks noGrp="1"/>
          </p:cNvSpPr>
          <p:nvPr>
            <p:ph type="sldNum" sz="quarter" idx="4294967295"/>
          </p:nvPr>
        </p:nvSpPr>
        <p:spPr/>
        <p:txBody>
          <a:bodyPr/>
          <a:lstStyle/>
          <a:p>
            <a:pPr defTabSz="911231" eaLnBrk="1" fontAlgn="auto" hangingPunct="1">
              <a:spcBef>
                <a:spcPts val="0"/>
              </a:spcBef>
              <a:spcAft>
                <a:spcPts val="0"/>
              </a:spcAft>
              <a:defRPr/>
            </a:pPr>
            <a:fld id="{3AD35F64-7BFE-4AA6-B41F-771B1133FB22}"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4</a:t>
            </a:fld>
            <a:endParaRPr lang="en-US" altLang="en-US" dirty="0">
              <a:solidFill>
                <a:srgbClr val="FFFFFF"/>
              </a:solidFill>
              <a:latin typeface="Arial"/>
              <a:ea typeface="ＭＳ Ｐゴシック" charset="0"/>
              <a:cs typeface="Arial"/>
              <a:sym typeface="Helvetica" charset="0"/>
            </a:endParaRPr>
          </a:p>
        </p:txBody>
      </p:sp>
      <p:sp>
        <p:nvSpPr>
          <p:cNvPr id="5" name="Rectangle 4"/>
          <p:cNvSpPr/>
          <p:nvPr/>
        </p:nvSpPr>
        <p:spPr>
          <a:xfrm>
            <a:off x="1224477" y="2789323"/>
            <a:ext cx="1714500" cy="8740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Browsers</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4477" y="1784377"/>
            <a:ext cx="1714500" cy="762000"/>
          </a:xfrm>
          <a:prstGeom prst="rect">
            <a:avLst/>
          </a:prstGeom>
        </p:spPr>
      </p:pic>
      <p:sp>
        <p:nvSpPr>
          <p:cNvPr id="7" name="Rectangle 6"/>
          <p:cNvSpPr/>
          <p:nvPr/>
        </p:nvSpPr>
        <p:spPr>
          <a:xfrm>
            <a:off x="1224477" y="4022377"/>
            <a:ext cx="895267" cy="5566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Server Pages</a:t>
            </a:r>
          </a:p>
        </p:txBody>
      </p:sp>
      <p:sp>
        <p:nvSpPr>
          <p:cNvPr id="8" name="Rectangle 7"/>
          <p:cNvSpPr/>
          <p:nvPr/>
        </p:nvSpPr>
        <p:spPr>
          <a:xfrm>
            <a:off x="2350653" y="4022377"/>
            <a:ext cx="895267" cy="5566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BFF</a:t>
            </a:r>
          </a:p>
        </p:txBody>
      </p:sp>
      <p:sp>
        <p:nvSpPr>
          <p:cNvPr id="9" name="Rectangle 8"/>
          <p:cNvSpPr/>
          <p:nvPr/>
        </p:nvSpPr>
        <p:spPr>
          <a:xfrm>
            <a:off x="2061851" y="3385069"/>
            <a:ext cx="877126" cy="278330"/>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SPA</a:t>
            </a:r>
          </a:p>
        </p:txBody>
      </p:sp>
      <p:sp>
        <p:nvSpPr>
          <p:cNvPr id="10" name="Rectangle 9"/>
          <p:cNvSpPr/>
          <p:nvPr/>
        </p:nvSpPr>
        <p:spPr>
          <a:xfrm>
            <a:off x="4272477" y="4022377"/>
            <a:ext cx="1128510" cy="5566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Shared APIs</a:t>
            </a:r>
          </a:p>
        </p:txBody>
      </p:sp>
      <p:sp>
        <p:nvSpPr>
          <p:cNvPr id="11" name="Rectangle 10"/>
          <p:cNvSpPr/>
          <p:nvPr/>
        </p:nvSpPr>
        <p:spPr>
          <a:xfrm>
            <a:off x="5745090" y="4022377"/>
            <a:ext cx="1124784" cy="5566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7030A0"/>
                </a:solidFill>
              </a:rPr>
              <a:t>Channel Specific APIs</a:t>
            </a:r>
          </a:p>
        </p:txBody>
      </p:sp>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07642" y="1264006"/>
            <a:ext cx="493345" cy="797462"/>
          </a:xfrm>
          <a:prstGeom prst="rect">
            <a:avLst/>
          </a:prstGeom>
        </p:spPr>
      </p:pic>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45090" y="1281447"/>
            <a:ext cx="577161" cy="686749"/>
          </a:xfrm>
          <a:prstGeom prst="rect">
            <a:avLst/>
          </a:prstGeom>
        </p:spPr>
      </p:pic>
      <p:sp>
        <p:nvSpPr>
          <p:cNvPr id="15" name="Rectangle 14"/>
          <p:cNvSpPr/>
          <p:nvPr/>
        </p:nvSpPr>
        <p:spPr>
          <a:xfrm>
            <a:off x="1224477" y="5074334"/>
            <a:ext cx="4809193" cy="5566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7030A0"/>
                </a:solidFill>
              </a:rPr>
              <a:t>Backend Web APIs</a:t>
            </a:r>
          </a:p>
        </p:txBody>
      </p:sp>
      <p:sp>
        <p:nvSpPr>
          <p:cNvPr id="16" name="Rectangle 15"/>
          <p:cNvSpPr/>
          <p:nvPr/>
        </p:nvSpPr>
        <p:spPr>
          <a:xfrm>
            <a:off x="4907641" y="2187701"/>
            <a:ext cx="1414609" cy="358676"/>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Mobile Apps</a:t>
            </a:r>
          </a:p>
        </p:txBody>
      </p:sp>
      <p:sp>
        <p:nvSpPr>
          <p:cNvPr id="17" name="Rectangle 16"/>
          <p:cNvSpPr/>
          <p:nvPr/>
        </p:nvSpPr>
        <p:spPr>
          <a:xfrm>
            <a:off x="7328228" y="2232879"/>
            <a:ext cx="1414609" cy="358676"/>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B2B</a:t>
            </a:r>
          </a:p>
        </p:txBody>
      </p:sp>
      <p:sp>
        <p:nvSpPr>
          <p:cNvPr id="18" name="Rectangle 17"/>
          <p:cNvSpPr/>
          <p:nvPr/>
        </p:nvSpPr>
        <p:spPr>
          <a:xfrm>
            <a:off x="7539520" y="4022377"/>
            <a:ext cx="992023" cy="5566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7030A0"/>
                </a:solidFill>
              </a:rPr>
              <a:t>Partner APIs</a:t>
            </a:r>
          </a:p>
        </p:txBody>
      </p:sp>
      <p:sp>
        <p:nvSpPr>
          <p:cNvPr id="19" name="Rectangle 18"/>
          <p:cNvSpPr/>
          <p:nvPr/>
        </p:nvSpPr>
        <p:spPr>
          <a:xfrm>
            <a:off x="6417252" y="5074334"/>
            <a:ext cx="2484357" cy="5566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7030A0"/>
                </a:solidFill>
              </a:rPr>
              <a:t>Backend Processing</a:t>
            </a:r>
          </a:p>
        </p:txBody>
      </p:sp>
      <p:cxnSp>
        <p:nvCxnSpPr>
          <p:cNvPr id="21" name="Elbow Connector 20"/>
          <p:cNvCxnSpPr>
            <a:stCxn id="16" idx="2"/>
            <a:endCxn id="12" idx="0"/>
          </p:cNvCxnSpPr>
          <p:nvPr/>
        </p:nvCxnSpPr>
        <p:spPr>
          <a:xfrm rot="16200000" flipH="1">
            <a:off x="5658715" y="2502607"/>
            <a:ext cx="699527" cy="787065"/>
          </a:xfrm>
          <a:prstGeom prst="bentConnector3">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Elbow Connector 21"/>
          <p:cNvCxnSpPr>
            <a:stCxn id="17" idx="2"/>
            <a:endCxn id="18" idx="0"/>
          </p:cNvCxnSpPr>
          <p:nvPr/>
        </p:nvCxnSpPr>
        <p:spPr>
          <a:xfrm rot="5400000">
            <a:off x="7320122" y="3306966"/>
            <a:ext cx="1430822" cy="1"/>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Elbow Connector 24"/>
          <p:cNvCxnSpPr>
            <a:stCxn id="16" idx="2"/>
            <a:endCxn id="10" idx="0"/>
          </p:cNvCxnSpPr>
          <p:nvPr/>
        </p:nvCxnSpPr>
        <p:spPr>
          <a:xfrm rot="5400000">
            <a:off x="4487839" y="2895270"/>
            <a:ext cx="1476000" cy="778214"/>
          </a:xfrm>
          <a:prstGeom prst="bentConnector3">
            <a:avLst>
              <a:gd name="adj1" fmla="val 23449"/>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Elbow Connector 28"/>
          <p:cNvCxnSpPr>
            <a:endCxn id="8" idx="0"/>
          </p:cNvCxnSpPr>
          <p:nvPr/>
        </p:nvCxnSpPr>
        <p:spPr>
          <a:xfrm rot="16200000" flipH="1">
            <a:off x="2451578" y="3675668"/>
            <a:ext cx="358978" cy="334440"/>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Elbow Connector 31"/>
          <p:cNvCxnSpPr>
            <a:stCxn id="5" idx="2"/>
            <a:endCxn id="7" idx="0"/>
          </p:cNvCxnSpPr>
          <p:nvPr/>
        </p:nvCxnSpPr>
        <p:spPr>
          <a:xfrm rot="5400000">
            <a:off x="1697430" y="3638080"/>
            <a:ext cx="358978" cy="409616"/>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Elbow Connector 34"/>
          <p:cNvCxnSpPr>
            <a:stCxn id="7" idx="2"/>
            <a:endCxn id="15" idx="0"/>
          </p:cNvCxnSpPr>
          <p:nvPr/>
        </p:nvCxnSpPr>
        <p:spPr>
          <a:xfrm rot="16200000" flipH="1">
            <a:off x="2402944" y="3848203"/>
            <a:ext cx="495297" cy="1956963"/>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Elbow Connector 37"/>
          <p:cNvCxnSpPr>
            <a:stCxn id="8" idx="3"/>
            <a:endCxn id="15" idx="0"/>
          </p:cNvCxnSpPr>
          <p:nvPr/>
        </p:nvCxnSpPr>
        <p:spPr>
          <a:xfrm>
            <a:off x="3245920" y="4300707"/>
            <a:ext cx="383154" cy="773627"/>
          </a:xfrm>
          <a:prstGeom prst="bentConnector2">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4272478" y="3245904"/>
            <a:ext cx="4259066" cy="5566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API Gateway</a:t>
            </a:r>
          </a:p>
        </p:txBody>
      </p:sp>
      <p:cxnSp>
        <p:nvCxnSpPr>
          <p:cNvPr id="42" name="Elbow Connector 41"/>
          <p:cNvCxnSpPr>
            <a:stCxn id="10" idx="2"/>
          </p:cNvCxnSpPr>
          <p:nvPr/>
        </p:nvCxnSpPr>
        <p:spPr>
          <a:xfrm rot="5400000">
            <a:off x="4566724" y="4849045"/>
            <a:ext cx="540016" cy="1"/>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Elbow Connector 43"/>
          <p:cNvCxnSpPr>
            <a:stCxn id="11" idx="2"/>
            <a:endCxn id="15" idx="0"/>
          </p:cNvCxnSpPr>
          <p:nvPr/>
        </p:nvCxnSpPr>
        <p:spPr>
          <a:xfrm rot="5400000">
            <a:off x="4720630" y="3487481"/>
            <a:ext cx="495297" cy="2678408"/>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Elbow Connector 47"/>
          <p:cNvCxnSpPr>
            <a:stCxn id="19" idx="1"/>
            <a:endCxn id="15" idx="3"/>
          </p:cNvCxnSpPr>
          <p:nvPr/>
        </p:nvCxnSpPr>
        <p:spPr>
          <a:xfrm rot="10800000">
            <a:off x="6033670" y="5352664"/>
            <a:ext cx="383582" cy="12700"/>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52" name="Elbow Connector 51"/>
          <p:cNvCxnSpPr>
            <a:stCxn id="18" idx="2"/>
            <a:endCxn id="15" idx="0"/>
          </p:cNvCxnSpPr>
          <p:nvPr/>
        </p:nvCxnSpPr>
        <p:spPr>
          <a:xfrm rot="5400000">
            <a:off x="5584655" y="2623456"/>
            <a:ext cx="495297" cy="4406458"/>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785265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D0824B-9D29-3747-BFBA-533EF2DF6980}"/>
              </a:ext>
            </a:extLst>
          </p:cNvPr>
          <p:cNvSpPr>
            <a:spLocks noGrp="1"/>
          </p:cNvSpPr>
          <p:nvPr>
            <p:ph type="title"/>
          </p:nvPr>
        </p:nvSpPr>
        <p:spPr/>
        <p:txBody>
          <a:bodyPr/>
          <a:lstStyle/>
          <a:p>
            <a:r>
              <a:rPr lang="en-US" dirty="0"/>
              <a:t>Data Replication Environment – Lab 2</a:t>
            </a:r>
          </a:p>
        </p:txBody>
      </p:sp>
      <p:sp>
        <p:nvSpPr>
          <p:cNvPr id="4" name="Slide Number Placeholder 3">
            <a:extLst>
              <a:ext uri="{FF2B5EF4-FFF2-40B4-BE49-F238E27FC236}">
                <a16:creationId xmlns:a16="http://schemas.microsoft.com/office/drawing/2014/main" id="{223BEDBE-0C1E-504D-8318-92C91D8D607F}"/>
              </a:ext>
            </a:extLst>
          </p:cNvPr>
          <p:cNvSpPr>
            <a:spLocks noGrp="1"/>
          </p:cNvSpPr>
          <p:nvPr>
            <p:ph type="sldNum" sz="quarter" idx="12"/>
          </p:nvPr>
        </p:nvSpPr>
        <p:spPr/>
        <p:txBody>
          <a:bodyPr/>
          <a:lstStyle/>
          <a:p>
            <a:fld id="{E9549862-13E2-C34D-815E-8545BD36FC59}" type="slidenum">
              <a:rPr lang="en-US" smtClean="0">
                <a:solidFill>
                  <a:srgbClr val="6D7777"/>
                </a:solidFill>
              </a:rPr>
              <a:pPr/>
              <a:t>40</a:t>
            </a:fld>
            <a:endParaRPr lang="en-US">
              <a:solidFill>
                <a:srgbClr val="6D7777"/>
              </a:solidFill>
            </a:endParaRPr>
          </a:p>
        </p:txBody>
      </p:sp>
      <p:sp>
        <p:nvSpPr>
          <p:cNvPr id="5" name="Rectangle 4">
            <a:extLst>
              <a:ext uri="{FF2B5EF4-FFF2-40B4-BE49-F238E27FC236}">
                <a16:creationId xmlns:a16="http://schemas.microsoft.com/office/drawing/2014/main" id="{A0F8AA87-8AA4-D045-B050-ED7AC92CDFC1}"/>
              </a:ext>
            </a:extLst>
          </p:cNvPr>
          <p:cNvSpPr/>
          <p:nvPr/>
        </p:nvSpPr>
        <p:spPr>
          <a:xfrm>
            <a:off x="397882" y="1431257"/>
            <a:ext cx="5344610" cy="3995485"/>
          </a:xfrm>
          <a:prstGeom prst="rect">
            <a:avLst/>
          </a:prstGeom>
          <a:noFill/>
          <a:ln>
            <a:solidFill>
              <a:srgbClr val="0000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lang="en-US" sz="1000" b="1">
                <a:solidFill>
                  <a:srgbClr val="0000FF"/>
                </a:solidFill>
                <a:latin typeface="Arial"/>
              </a:rPr>
              <a:t>On-Premise Environment</a:t>
            </a:r>
            <a:endParaRPr kumimoji="0" lang="en-US" sz="1000" b="1" i="0" u="none" strike="noStrike" kern="1200" cap="none" spc="0" normalizeH="0" baseline="0" noProof="0">
              <a:ln>
                <a:noFill/>
              </a:ln>
              <a:solidFill>
                <a:srgbClr val="0000FF"/>
              </a:solidFill>
              <a:effectLst/>
              <a:uLnTx/>
              <a:uFillTx/>
              <a:latin typeface="Arial"/>
              <a:ea typeface="+mn-ea"/>
              <a:cs typeface="+mn-cs"/>
            </a:endParaRPr>
          </a:p>
        </p:txBody>
      </p:sp>
      <p:sp>
        <p:nvSpPr>
          <p:cNvPr id="6" name="Rectangle 5">
            <a:extLst>
              <a:ext uri="{FF2B5EF4-FFF2-40B4-BE49-F238E27FC236}">
                <a16:creationId xmlns:a16="http://schemas.microsoft.com/office/drawing/2014/main" id="{90B1E0CB-CD1E-D14F-9238-763E6AF8FC20}"/>
              </a:ext>
            </a:extLst>
          </p:cNvPr>
          <p:cNvSpPr/>
          <p:nvPr/>
        </p:nvSpPr>
        <p:spPr>
          <a:xfrm>
            <a:off x="6280404" y="1431257"/>
            <a:ext cx="4997197" cy="3995485"/>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lang="en-US" sz="1000" b="1" dirty="0">
                <a:solidFill>
                  <a:srgbClr val="FF0000"/>
                </a:solidFill>
                <a:latin typeface="Arial"/>
              </a:rPr>
              <a:t>OpenShift</a:t>
            </a:r>
            <a:endParaRPr kumimoji="0" lang="en-US" sz="1000" b="1" i="0" u="none" strike="noStrike" kern="1200" cap="none" spc="0" normalizeH="0" baseline="0" noProof="0" dirty="0">
              <a:ln>
                <a:noFill/>
              </a:ln>
              <a:solidFill>
                <a:srgbClr val="FF0000"/>
              </a:solidFill>
              <a:effectLst/>
              <a:uLnTx/>
              <a:uFillTx/>
              <a:latin typeface="Arial"/>
              <a:ea typeface="+mn-ea"/>
              <a:cs typeface="+mn-cs"/>
            </a:endParaRPr>
          </a:p>
        </p:txBody>
      </p:sp>
      <p:sp>
        <p:nvSpPr>
          <p:cNvPr id="8" name="Rounded Rectangle 7">
            <a:extLst>
              <a:ext uri="{FF2B5EF4-FFF2-40B4-BE49-F238E27FC236}">
                <a16:creationId xmlns:a16="http://schemas.microsoft.com/office/drawing/2014/main" id="{AF5BE487-0468-A243-9C73-9209F84D654B}"/>
              </a:ext>
            </a:extLst>
          </p:cNvPr>
          <p:cNvSpPr/>
          <p:nvPr/>
        </p:nvSpPr>
        <p:spPr bwMode="auto">
          <a:xfrm>
            <a:off x="7396798"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0</a:t>
            </a:r>
            <a:endParaRPr lang="en-US" sz="500">
              <a:solidFill>
                <a:schemeClr val="bg1"/>
              </a:solidFill>
            </a:endParaRPr>
          </a:p>
        </p:txBody>
      </p:sp>
      <p:sp>
        <p:nvSpPr>
          <p:cNvPr id="9" name="Rounded Rectangle 8">
            <a:extLst>
              <a:ext uri="{FF2B5EF4-FFF2-40B4-BE49-F238E27FC236}">
                <a16:creationId xmlns:a16="http://schemas.microsoft.com/office/drawing/2014/main" id="{D5E58477-E1E3-594C-AF48-F4CA8530EABE}"/>
              </a:ext>
            </a:extLst>
          </p:cNvPr>
          <p:cNvSpPr/>
          <p:nvPr/>
        </p:nvSpPr>
        <p:spPr bwMode="auto">
          <a:xfrm>
            <a:off x="7579675"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1</a:t>
            </a:r>
            <a:endParaRPr lang="en-US" sz="500">
              <a:solidFill>
                <a:schemeClr val="bg1"/>
              </a:solidFill>
            </a:endParaRPr>
          </a:p>
        </p:txBody>
      </p:sp>
      <p:sp>
        <p:nvSpPr>
          <p:cNvPr id="10" name="Rounded Rectangle 9">
            <a:extLst>
              <a:ext uri="{FF2B5EF4-FFF2-40B4-BE49-F238E27FC236}">
                <a16:creationId xmlns:a16="http://schemas.microsoft.com/office/drawing/2014/main" id="{F7310BC1-71B2-BD47-95DA-A5A9F09D389B}"/>
              </a:ext>
            </a:extLst>
          </p:cNvPr>
          <p:cNvSpPr/>
          <p:nvPr/>
        </p:nvSpPr>
        <p:spPr bwMode="auto">
          <a:xfrm>
            <a:off x="7763847"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2</a:t>
            </a:r>
            <a:endParaRPr lang="en-US" sz="500">
              <a:solidFill>
                <a:schemeClr val="bg1"/>
              </a:solidFill>
            </a:endParaRPr>
          </a:p>
        </p:txBody>
      </p:sp>
      <p:sp>
        <p:nvSpPr>
          <p:cNvPr id="11" name="Rounded Rectangle 10">
            <a:extLst>
              <a:ext uri="{FF2B5EF4-FFF2-40B4-BE49-F238E27FC236}">
                <a16:creationId xmlns:a16="http://schemas.microsoft.com/office/drawing/2014/main" id="{B6291CC4-0B45-D044-90E7-3543E7A968CF}"/>
              </a:ext>
            </a:extLst>
          </p:cNvPr>
          <p:cNvSpPr/>
          <p:nvPr/>
        </p:nvSpPr>
        <p:spPr bwMode="auto">
          <a:xfrm>
            <a:off x="7946725"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3</a:t>
            </a:r>
            <a:endParaRPr lang="en-US" sz="500">
              <a:solidFill>
                <a:schemeClr val="bg1"/>
              </a:solidFill>
            </a:endParaRPr>
          </a:p>
        </p:txBody>
      </p:sp>
      <p:sp>
        <p:nvSpPr>
          <p:cNvPr id="12" name="Rounded Rectangle 11">
            <a:extLst>
              <a:ext uri="{FF2B5EF4-FFF2-40B4-BE49-F238E27FC236}">
                <a16:creationId xmlns:a16="http://schemas.microsoft.com/office/drawing/2014/main" id="{94EF47BB-26F6-B343-B071-171636EE579D}"/>
              </a:ext>
            </a:extLst>
          </p:cNvPr>
          <p:cNvSpPr/>
          <p:nvPr/>
        </p:nvSpPr>
        <p:spPr bwMode="auto">
          <a:xfrm>
            <a:off x="8130895"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4</a:t>
            </a:r>
            <a:endParaRPr lang="en-US" sz="500">
              <a:solidFill>
                <a:schemeClr val="bg1"/>
              </a:solidFill>
            </a:endParaRPr>
          </a:p>
        </p:txBody>
      </p:sp>
      <p:sp>
        <p:nvSpPr>
          <p:cNvPr id="13" name="Rounded Rectangle 12">
            <a:extLst>
              <a:ext uri="{FF2B5EF4-FFF2-40B4-BE49-F238E27FC236}">
                <a16:creationId xmlns:a16="http://schemas.microsoft.com/office/drawing/2014/main" id="{00BCA8E7-112B-094B-8994-52A4B5E872FB}"/>
              </a:ext>
            </a:extLst>
          </p:cNvPr>
          <p:cNvSpPr/>
          <p:nvPr/>
        </p:nvSpPr>
        <p:spPr bwMode="auto">
          <a:xfrm>
            <a:off x="8303992"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5</a:t>
            </a:r>
            <a:endParaRPr lang="en-US" sz="500">
              <a:solidFill>
                <a:schemeClr val="bg1"/>
              </a:solidFill>
            </a:endParaRPr>
          </a:p>
        </p:txBody>
      </p:sp>
      <p:sp>
        <p:nvSpPr>
          <p:cNvPr id="14" name="AutoShape 4">
            <a:extLst>
              <a:ext uri="{FF2B5EF4-FFF2-40B4-BE49-F238E27FC236}">
                <a16:creationId xmlns:a16="http://schemas.microsoft.com/office/drawing/2014/main" id="{419F5FD2-9DE2-F445-A68B-0CAD344E39B6}"/>
              </a:ext>
            </a:extLst>
          </p:cNvPr>
          <p:cNvSpPr>
            <a:spLocks noChangeArrowheads="1"/>
          </p:cNvSpPr>
          <p:nvPr/>
        </p:nvSpPr>
        <p:spPr bwMode="auto">
          <a:xfrm>
            <a:off x="6580675" y="1999642"/>
            <a:ext cx="4099470" cy="994569"/>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a:r>
              <a:rPr lang="en-US" sz="1000" dirty="0"/>
              <a:t>Event Streams Cluster</a:t>
            </a:r>
          </a:p>
        </p:txBody>
      </p:sp>
      <p:pic>
        <p:nvPicPr>
          <p:cNvPr id="15" name="Picture 14">
            <a:extLst>
              <a:ext uri="{FF2B5EF4-FFF2-40B4-BE49-F238E27FC236}">
                <a16:creationId xmlns:a16="http://schemas.microsoft.com/office/drawing/2014/main" id="{4D675F2E-5ADD-244D-A2C8-DC471A256E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93889" y="2004313"/>
            <a:ext cx="254676" cy="336336"/>
          </a:xfrm>
          <a:prstGeom prst="rect">
            <a:avLst/>
          </a:prstGeom>
        </p:spPr>
      </p:pic>
      <p:sp>
        <p:nvSpPr>
          <p:cNvPr id="18" name="AutoShape 4">
            <a:extLst>
              <a:ext uri="{FF2B5EF4-FFF2-40B4-BE49-F238E27FC236}">
                <a16:creationId xmlns:a16="http://schemas.microsoft.com/office/drawing/2014/main" id="{211CB3E3-B829-2C4F-A3D6-B13BE7F48F22}"/>
              </a:ext>
            </a:extLst>
          </p:cNvPr>
          <p:cNvSpPr>
            <a:spLocks noChangeArrowheads="1"/>
          </p:cNvSpPr>
          <p:nvPr/>
        </p:nvSpPr>
        <p:spPr bwMode="auto">
          <a:xfrm>
            <a:off x="549295" y="1818150"/>
            <a:ext cx="4815827" cy="3309662"/>
          </a:xfrm>
          <a:prstGeom prst="roundRect">
            <a:avLst>
              <a:gd name="adj" fmla="val 3325"/>
            </a:avLst>
          </a:prstGeom>
          <a:noFill/>
          <a:ln w="12700">
            <a:solidFill>
              <a:schemeClr val="accent3"/>
            </a:solidFill>
            <a:prstDash val="dash"/>
            <a:round/>
            <a:headEnd/>
            <a:tailEnd/>
          </a:ln>
        </p:spPr>
        <p:txBody>
          <a:bodyPr lIns="0" tIns="0" rIns="0" bIns="0" anchor="b" anchorCtr="1"/>
          <a:lstStyle/>
          <a:p>
            <a:pPr algn="ctr"/>
            <a:endParaRPr lang="en-US" sz="1000"/>
          </a:p>
        </p:txBody>
      </p:sp>
      <p:sp>
        <p:nvSpPr>
          <p:cNvPr id="28" name="Rounded Rectangle 27">
            <a:extLst>
              <a:ext uri="{FF2B5EF4-FFF2-40B4-BE49-F238E27FC236}">
                <a16:creationId xmlns:a16="http://schemas.microsoft.com/office/drawing/2014/main" id="{058E4018-54EF-C241-A10F-9BB485461EFF}"/>
              </a:ext>
            </a:extLst>
          </p:cNvPr>
          <p:cNvSpPr/>
          <p:nvPr/>
        </p:nvSpPr>
        <p:spPr bwMode="auto">
          <a:xfrm>
            <a:off x="1591529"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0</a:t>
            </a:r>
            <a:endParaRPr lang="en-US" sz="500">
              <a:solidFill>
                <a:schemeClr val="bg1"/>
              </a:solidFill>
            </a:endParaRPr>
          </a:p>
        </p:txBody>
      </p:sp>
      <p:sp>
        <p:nvSpPr>
          <p:cNvPr id="29" name="Rounded Rectangle 28">
            <a:extLst>
              <a:ext uri="{FF2B5EF4-FFF2-40B4-BE49-F238E27FC236}">
                <a16:creationId xmlns:a16="http://schemas.microsoft.com/office/drawing/2014/main" id="{2DEDB43F-6BDF-F347-95A5-F47AA2B1C71F}"/>
              </a:ext>
            </a:extLst>
          </p:cNvPr>
          <p:cNvSpPr/>
          <p:nvPr/>
        </p:nvSpPr>
        <p:spPr bwMode="auto">
          <a:xfrm>
            <a:off x="1774406"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1</a:t>
            </a:r>
            <a:endParaRPr lang="en-US" sz="500">
              <a:solidFill>
                <a:schemeClr val="bg1"/>
              </a:solidFill>
            </a:endParaRPr>
          </a:p>
        </p:txBody>
      </p:sp>
      <p:sp>
        <p:nvSpPr>
          <p:cNvPr id="30" name="Rounded Rectangle 29">
            <a:extLst>
              <a:ext uri="{FF2B5EF4-FFF2-40B4-BE49-F238E27FC236}">
                <a16:creationId xmlns:a16="http://schemas.microsoft.com/office/drawing/2014/main" id="{99244A3B-B483-4E43-A1E9-229B6A27DB31}"/>
              </a:ext>
            </a:extLst>
          </p:cNvPr>
          <p:cNvSpPr/>
          <p:nvPr/>
        </p:nvSpPr>
        <p:spPr bwMode="auto">
          <a:xfrm>
            <a:off x="1958578"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2</a:t>
            </a:r>
            <a:endParaRPr lang="en-US" sz="500">
              <a:solidFill>
                <a:schemeClr val="bg1"/>
              </a:solidFill>
            </a:endParaRPr>
          </a:p>
        </p:txBody>
      </p:sp>
      <p:sp>
        <p:nvSpPr>
          <p:cNvPr id="31" name="Rounded Rectangle 30">
            <a:extLst>
              <a:ext uri="{FF2B5EF4-FFF2-40B4-BE49-F238E27FC236}">
                <a16:creationId xmlns:a16="http://schemas.microsoft.com/office/drawing/2014/main" id="{2FC00369-550F-1D47-959E-8E43C24D3F4F}"/>
              </a:ext>
            </a:extLst>
          </p:cNvPr>
          <p:cNvSpPr/>
          <p:nvPr/>
        </p:nvSpPr>
        <p:spPr bwMode="auto">
          <a:xfrm>
            <a:off x="2141456"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3</a:t>
            </a:r>
            <a:endParaRPr lang="en-US" sz="500">
              <a:solidFill>
                <a:schemeClr val="bg1"/>
              </a:solidFill>
            </a:endParaRPr>
          </a:p>
        </p:txBody>
      </p:sp>
      <p:sp>
        <p:nvSpPr>
          <p:cNvPr id="32" name="Rounded Rectangle 31">
            <a:extLst>
              <a:ext uri="{FF2B5EF4-FFF2-40B4-BE49-F238E27FC236}">
                <a16:creationId xmlns:a16="http://schemas.microsoft.com/office/drawing/2014/main" id="{CEA02F82-9665-7243-AA5C-E8A8BC93F3C2}"/>
              </a:ext>
            </a:extLst>
          </p:cNvPr>
          <p:cNvSpPr/>
          <p:nvPr/>
        </p:nvSpPr>
        <p:spPr bwMode="auto">
          <a:xfrm>
            <a:off x="2325626"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4</a:t>
            </a:r>
            <a:endParaRPr lang="en-US" sz="500">
              <a:solidFill>
                <a:schemeClr val="bg1"/>
              </a:solidFill>
            </a:endParaRPr>
          </a:p>
        </p:txBody>
      </p:sp>
      <p:sp>
        <p:nvSpPr>
          <p:cNvPr id="33" name="Rounded Rectangle 32">
            <a:extLst>
              <a:ext uri="{FF2B5EF4-FFF2-40B4-BE49-F238E27FC236}">
                <a16:creationId xmlns:a16="http://schemas.microsoft.com/office/drawing/2014/main" id="{23355CB8-33EA-2344-9D2F-FD6C81E06FC2}"/>
              </a:ext>
            </a:extLst>
          </p:cNvPr>
          <p:cNvSpPr/>
          <p:nvPr/>
        </p:nvSpPr>
        <p:spPr bwMode="auto">
          <a:xfrm>
            <a:off x="2498723"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5</a:t>
            </a:r>
            <a:endParaRPr lang="en-US" sz="500">
              <a:solidFill>
                <a:schemeClr val="bg1"/>
              </a:solidFill>
            </a:endParaRPr>
          </a:p>
        </p:txBody>
      </p:sp>
      <p:sp>
        <p:nvSpPr>
          <p:cNvPr id="34" name="AutoShape 4">
            <a:extLst>
              <a:ext uri="{FF2B5EF4-FFF2-40B4-BE49-F238E27FC236}">
                <a16:creationId xmlns:a16="http://schemas.microsoft.com/office/drawing/2014/main" id="{B1D40963-EC1B-E049-A09B-96D331A21F58}"/>
              </a:ext>
            </a:extLst>
          </p:cNvPr>
          <p:cNvSpPr>
            <a:spLocks noChangeArrowheads="1"/>
          </p:cNvSpPr>
          <p:nvPr/>
        </p:nvSpPr>
        <p:spPr bwMode="auto">
          <a:xfrm>
            <a:off x="797528" y="2022321"/>
            <a:ext cx="4276272" cy="993882"/>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a:r>
              <a:rPr lang="en-US" sz="1000" dirty="0"/>
              <a:t>Kafka Cluster</a:t>
            </a:r>
          </a:p>
        </p:txBody>
      </p:sp>
      <p:sp>
        <p:nvSpPr>
          <p:cNvPr id="45" name="Rounded Rectangle 44">
            <a:extLst>
              <a:ext uri="{FF2B5EF4-FFF2-40B4-BE49-F238E27FC236}">
                <a16:creationId xmlns:a16="http://schemas.microsoft.com/office/drawing/2014/main" id="{034D0250-3CFC-6843-9DDB-30E02E9EBC18}"/>
              </a:ext>
            </a:extLst>
          </p:cNvPr>
          <p:cNvSpPr/>
          <p:nvPr/>
        </p:nvSpPr>
        <p:spPr>
          <a:xfrm>
            <a:off x="848919" y="3502593"/>
            <a:ext cx="1325873" cy="390630"/>
          </a:xfrm>
          <a:prstGeom prst="roundRect">
            <a:avLst/>
          </a:prstGeom>
          <a:solidFill>
            <a:schemeClr val="tx2">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lang="en-US" sz="1000" dirty="0">
                <a:solidFill>
                  <a:prstClr val="white"/>
                </a:solidFill>
                <a:latin typeface="Arial"/>
              </a:rPr>
              <a:t>kafka</a:t>
            </a:r>
            <a:r>
              <a:rPr kumimoji="0" lang="en-US" sz="1000" b="0" i="0" u="none" strike="noStrike" kern="1200" cap="none" spc="0" normalizeH="0" baseline="0" noProof="0" dirty="0">
                <a:ln>
                  <a:noFill/>
                </a:ln>
                <a:solidFill>
                  <a:prstClr val="white"/>
                </a:solidFill>
                <a:effectLst/>
                <a:uLnTx/>
                <a:uFillTx/>
                <a:latin typeface="Arial"/>
                <a:ea typeface="+mn-ea"/>
                <a:cs typeface="+mn-cs"/>
              </a:rPr>
              <a:t>-console-consumer.sh</a:t>
            </a:r>
          </a:p>
        </p:txBody>
      </p:sp>
      <p:sp>
        <p:nvSpPr>
          <p:cNvPr id="46" name="AutoShape 4">
            <a:extLst>
              <a:ext uri="{FF2B5EF4-FFF2-40B4-BE49-F238E27FC236}">
                <a16:creationId xmlns:a16="http://schemas.microsoft.com/office/drawing/2014/main" id="{490EA60F-E5B8-2A4C-8350-F638E3310E3C}"/>
              </a:ext>
            </a:extLst>
          </p:cNvPr>
          <p:cNvSpPr>
            <a:spLocks noChangeArrowheads="1"/>
          </p:cNvSpPr>
          <p:nvPr/>
        </p:nvSpPr>
        <p:spPr bwMode="auto">
          <a:xfrm>
            <a:off x="2678478" y="3373650"/>
            <a:ext cx="2416866" cy="993882"/>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a:r>
              <a:rPr lang="en-US" sz="1000" dirty="0"/>
              <a:t>Kafka Connect Cluster</a:t>
            </a:r>
          </a:p>
        </p:txBody>
      </p:sp>
      <p:sp>
        <p:nvSpPr>
          <p:cNvPr id="52" name="Cloud 51">
            <a:extLst>
              <a:ext uri="{FF2B5EF4-FFF2-40B4-BE49-F238E27FC236}">
                <a16:creationId xmlns:a16="http://schemas.microsoft.com/office/drawing/2014/main" id="{4695F1F6-1E1D-364B-B95A-5F6E3043E184}"/>
              </a:ext>
            </a:extLst>
          </p:cNvPr>
          <p:cNvSpPr/>
          <p:nvPr/>
        </p:nvSpPr>
        <p:spPr>
          <a:xfrm rot="16200000">
            <a:off x="5067740" y="3224016"/>
            <a:ext cx="1922727" cy="524935"/>
          </a:xfrm>
          <a:prstGeom prst="cloud">
            <a:avLst/>
          </a:prstGeom>
          <a:no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6897ECA9-F27F-1B4B-A567-00FA2BA8DB10}"/>
              </a:ext>
            </a:extLst>
          </p:cNvPr>
          <p:cNvPicPr>
            <a:picLocks noChangeAspect="1"/>
          </p:cNvPicPr>
          <p:nvPr/>
        </p:nvPicPr>
        <p:blipFill>
          <a:blip r:embed="rId3"/>
          <a:stretch>
            <a:fillRect/>
          </a:stretch>
        </p:blipFill>
        <p:spPr>
          <a:xfrm>
            <a:off x="681817" y="2585617"/>
            <a:ext cx="501650" cy="495300"/>
          </a:xfrm>
          <a:prstGeom prst="rect">
            <a:avLst/>
          </a:prstGeom>
        </p:spPr>
      </p:pic>
      <p:pic>
        <p:nvPicPr>
          <p:cNvPr id="37" name="Picture 36">
            <a:extLst>
              <a:ext uri="{FF2B5EF4-FFF2-40B4-BE49-F238E27FC236}">
                <a16:creationId xmlns:a16="http://schemas.microsoft.com/office/drawing/2014/main" id="{6D8F6862-7739-D946-A521-B5976D86EED8}"/>
              </a:ext>
            </a:extLst>
          </p:cNvPr>
          <p:cNvPicPr>
            <a:picLocks noChangeAspect="1"/>
          </p:cNvPicPr>
          <p:nvPr/>
        </p:nvPicPr>
        <p:blipFill>
          <a:blip r:embed="rId3"/>
          <a:stretch>
            <a:fillRect/>
          </a:stretch>
        </p:blipFill>
        <p:spPr>
          <a:xfrm>
            <a:off x="2609227" y="3921351"/>
            <a:ext cx="501650" cy="495300"/>
          </a:xfrm>
          <a:prstGeom prst="rect">
            <a:avLst/>
          </a:prstGeom>
        </p:spPr>
      </p:pic>
      <p:sp>
        <p:nvSpPr>
          <p:cNvPr id="38" name="Rounded Rectangle 37">
            <a:extLst>
              <a:ext uri="{FF2B5EF4-FFF2-40B4-BE49-F238E27FC236}">
                <a16:creationId xmlns:a16="http://schemas.microsoft.com/office/drawing/2014/main" id="{B8888133-CCF3-0944-9B5C-B88A02187A65}"/>
              </a:ext>
            </a:extLst>
          </p:cNvPr>
          <p:cNvSpPr/>
          <p:nvPr/>
        </p:nvSpPr>
        <p:spPr>
          <a:xfrm>
            <a:off x="3284812" y="3563437"/>
            <a:ext cx="1325873" cy="390630"/>
          </a:xfrm>
          <a:prstGeom prst="roundRect">
            <a:avLst/>
          </a:prstGeom>
          <a:solidFill>
            <a:srgbClr val="7030A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lang="en-US" sz="1000">
                <a:solidFill>
                  <a:prstClr val="white"/>
                </a:solidFill>
                <a:latin typeface="Arial"/>
              </a:rPr>
              <a:t>Mirror Maker 2.0</a:t>
            </a:r>
            <a:endParaRPr kumimoji="0" lang="en-US" sz="1000" b="0" i="0" u="none" strike="noStrike" kern="1200" cap="none" spc="0" normalizeH="0" baseline="0" noProof="0">
              <a:ln>
                <a:noFill/>
              </a:ln>
              <a:solidFill>
                <a:prstClr val="white"/>
              </a:solidFill>
              <a:effectLst/>
              <a:uLnTx/>
              <a:uFillTx/>
              <a:latin typeface="Arial"/>
              <a:ea typeface="+mn-ea"/>
              <a:cs typeface="+mn-cs"/>
            </a:endParaRPr>
          </a:p>
        </p:txBody>
      </p:sp>
      <p:sp>
        <p:nvSpPr>
          <p:cNvPr id="7" name="TextBox 6">
            <a:extLst>
              <a:ext uri="{FF2B5EF4-FFF2-40B4-BE49-F238E27FC236}">
                <a16:creationId xmlns:a16="http://schemas.microsoft.com/office/drawing/2014/main" id="{9C49EA51-B835-094C-91A0-D088AFF81C4B}"/>
              </a:ext>
            </a:extLst>
          </p:cNvPr>
          <p:cNvSpPr txBox="1"/>
          <p:nvPr/>
        </p:nvSpPr>
        <p:spPr>
          <a:xfrm>
            <a:off x="4351160" y="1968473"/>
            <a:ext cx="710451" cy="338554"/>
          </a:xfrm>
          <a:prstGeom prst="rect">
            <a:avLst/>
          </a:prstGeom>
          <a:noFill/>
        </p:spPr>
        <p:txBody>
          <a:bodyPr wrap="none" rtlCol="0">
            <a:spAutoFit/>
          </a:bodyPr>
          <a:lstStyle/>
          <a:p>
            <a:r>
              <a:rPr lang="en-US" sz="1600" dirty="0"/>
              <a:t>target</a:t>
            </a:r>
          </a:p>
        </p:txBody>
      </p:sp>
      <p:sp>
        <p:nvSpPr>
          <p:cNvPr id="39" name="TextBox 38">
            <a:extLst>
              <a:ext uri="{FF2B5EF4-FFF2-40B4-BE49-F238E27FC236}">
                <a16:creationId xmlns:a16="http://schemas.microsoft.com/office/drawing/2014/main" id="{E43F178F-4B90-3F45-964F-1FF716720D0E}"/>
              </a:ext>
            </a:extLst>
          </p:cNvPr>
          <p:cNvSpPr txBox="1"/>
          <p:nvPr/>
        </p:nvSpPr>
        <p:spPr>
          <a:xfrm>
            <a:off x="9400103" y="2682516"/>
            <a:ext cx="800219" cy="338554"/>
          </a:xfrm>
          <a:prstGeom prst="rect">
            <a:avLst/>
          </a:prstGeom>
          <a:noFill/>
        </p:spPr>
        <p:txBody>
          <a:bodyPr wrap="none" rtlCol="0">
            <a:spAutoFit/>
          </a:bodyPr>
          <a:lstStyle/>
          <a:p>
            <a:r>
              <a:rPr lang="en-US" sz="1600" dirty="0"/>
              <a:t>source</a:t>
            </a:r>
          </a:p>
        </p:txBody>
      </p:sp>
      <p:cxnSp>
        <p:nvCxnSpPr>
          <p:cNvPr id="21" name="Elbow Connector 20">
            <a:extLst>
              <a:ext uri="{FF2B5EF4-FFF2-40B4-BE49-F238E27FC236}">
                <a16:creationId xmlns:a16="http://schemas.microsoft.com/office/drawing/2014/main" id="{1FA5726D-2767-B849-85A3-7CAA002588F7}"/>
              </a:ext>
            </a:extLst>
          </p:cNvPr>
          <p:cNvCxnSpPr>
            <a:cxnSpLocks/>
            <a:stCxn id="11" idx="0"/>
            <a:endCxn id="38" idx="3"/>
          </p:cNvCxnSpPr>
          <p:nvPr/>
        </p:nvCxnSpPr>
        <p:spPr>
          <a:xfrm rot="16200000" flipH="1" flipV="1">
            <a:off x="5535091" y="1255032"/>
            <a:ext cx="1579313" cy="3428126"/>
          </a:xfrm>
          <a:prstGeom prst="bentConnector4">
            <a:avLst>
              <a:gd name="adj1" fmla="val -20323"/>
              <a:gd name="adj2" fmla="val 58618"/>
            </a:avLst>
          </a:prstGeom>
          <a:ln w="15875">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3" name="Elbow Connector 52">
            <a:extLst>
              <a:ext uri="{FF2B5EF4-FFF2-40B4-BE49-F238E27FC236}">
                <a16:creationId xmlns:a16="http://schemas.microsoft.com/office/drawing/2014/main" id="{0DC1C79B-85E9-B246-88E9-908878ECC75B}"/>
              </a:ext>
            </a:extLst>
          </p:cNvPr>
          <p:cNvCxnSpPr>
            <a:cxnSpLocks/>
            <a:stCxn id="38" idx="1"/>
            <a:endCxn id="33" idx="2"/>
          </p:cNvCxnSpPr>
          <p:nvPr/>
        </p:nvCxnSpPr>
        <p:spPr>
          <a:xfrm rot="10800000">
            <a:off x="2590810" y="2728760"/>
            <a:ext cx="694003" cy="1029992"/>
          </a:xfrm>
          <a:prstGeom prst="bentConnector2">
            <a:avLst/>
          </a:prstGeom>
          <a:ln w="15875">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49" name="Rounded Rectangle 48">
            <a:extLst>
              <a:ext uri="{FF2B5EF4-FFF2-40B4-BE49-F238E27FC236}">
                <a16:creationId xmlns:a16="http://schemas.microsoft.com/office/drawing/2014/main" id="{0B0F9AEA-B6CC-084B-A827-8EC8E3F6D6A5}"/>
              </a:ext>
            </a:extLst>
          </p:cNvPr>
          <p:cNvSpPr/>
          <p:nvPr/>
        </p:nvSpPr>
        <p:spPr>
          <a:xfrm>
            <a:off x="2981802" y="4540758"/>
            <a:ext cx="1625214" cy="495300"/>
          </a:xfrm>
          <a:prstGeom prst="roundRect">
            <a:avLst/>
          </a:prstGeom>
          <a:solidFill>
            <a:srgbClr val="00B05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lang="en-US" sz="1000" dirty="0">
                <a:solidFill>
                  <a:prstClr val="white"/>
                </a:solidFill>
                <a:latin typeface="Arial"/>
              </a:rPr>
              <a:t>products producer python</a:t>
            </a:r>
            <a:endParaRPr kumimoji="0" lang="en-US" sz="1000" b="0" i="0" u="none" strike="noStrike" kern="1200" cap="none" spc="0" normalizeH="0" baseline="0" noProof="0" dirty="0">
              <a:ln>
                <a:noFill/>
              </a:ln>
              <a:solidFill>
                <a:prstClr val="white"/>
              </a:solidFill>
              <a:effectLst/>
              <a:uLnTx/>
              <a:uFillTx/>
              <a:latin typeface="Arial"/>
              <a:ea typeface="+mn-ea"/>
              <a:cs typeface="+mn-cs"/>
            </a:endParaRPr>
          </a:p>
        </p:txBody>
      </p:sp>
      <p:cxnSp>
        <p:nvCxnSpPr>
          <p:cNvPr id="22" name="Elbow Connector 21">
            <a:extLst>
              <a:ext uri="{FF2B5EF4-FFF2-40B4-BE49-F238E27FC236}">
                <a16:creationId xmlns:a16="http://schemas.microsoft.com/office/drawing/2014/main" id="{44F8EE2A-5BE0-E545-925C-5D70891B4DA5}"/>
              </a:ext>
            </a:extLst>
          </p:cNvPr>
          <p:cNvCxnSpPr>
            <a:stCxn id="32" idx="2"/>
            <a:endCxn id="45" idx="0"/>
          </p:cNvCxnSpPr>
          <p:nvPr/>
        </p:nvCxnSpPr>
        <p:spPr>
          <a:xfrm rot="5400000">
            <a:off x="1577868" y="2662748"/>
            <a:ext cx="773833" cy="905856"/>
          </a:xfrm>
          <a:prstGeom prst="bentConnector3">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4" name="Elbow Connector 23">
            <a:extLst>
              <a:ext uri="{FF2B5EF4-FFF2-40B4-BE49-F238E27FC236}">
                <a16:creationId xmlns:a16="http://schemas.microsoft.com/office/drawing/2014/main" id="{C6D643C2-3EE4-B147-B10E-BCE4D3790797}"/>
              </a:ext>
            </a:extLst>
          </p:cNvPr>
          <p:cNvCxnSpPr>
            <a:cxnSpLocks/>
            <a:stCxn id="49" idx="3"/>
            <a:endCxn id="13" idx="2"/>
          </p:cNvCxnSpPr>
          <p:nvPr/>
        </p:nvCxnSpPr>
        <p:spPr>
          <a:xfrm flipV="1">
            <a:off x="4607016" y="2728073"/>
            <a:ext cx="3789062" cy="2060335"/>
          </a:xfrm>
          <a:prstGeom prst="bentConnector2">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36" name="Oval 35">
            <a:extLst>
              <a:ext uri="{FF2B5EF4-FFF2-40B4-BE49-F238E27FC236}">
                <a16:creationId xmlns:a16="http://schemas.microsoft.com/office/drawing/2014/main" id="{94F4997F-6F2C-BF48-BA63-5430E040A88D}"/>
              </a:ext>
            </a:extLst>
          </p:cNvPr>
          <p:cNvSpPr/>
          <p:nvPr/>
        </p:nvSpPr>
        <p:spPr>
          <a:xfrm>
            <a:off x="4559492" y="3230449"/>
            <a:ext cx="430306" cy="410802"/>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68" name="Oval 67">
            <a:extLst>
              <a:ext uri="{FF2B5EF4-FFF2-40B4-BE49-F238E27FC236}">
                <a16:creationId xmlns:a16="http://schemas.microsoft.com/office/drawing/2014/main" id="{A8CECD8E-6C3B-D34E-8F6D-8ADB376443E9}"/>
              </a:ext>
            </a:extLst>
          </p:cNvPr>
          <p:cNvSpPr/>
          <p:nvPr/>
        </p:nvSpPr>
        <p:spPr>
          <a:xfrm>
            <a:off x="4445666" y="4834440"/>
            <a:ext cx="430306" cy="410802"/>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69" name="Oval 68">
            <a:extLst>
              <a:ext uri="{FF2B5EF4-FFF2-40B4-BE49-F238E27FC236}">
                <a16:creationId xmlns:a16="http://schemas.microsoft.com/office/drawing/2014/main" id="{B943FE36-C19E-8A4F-8D1E-178093750F9B}"/>
              </a:ext>
            </a:extLst>
          </p:cNvPr>
          <p:cNvSpPr/>
          <p:nvPr/>
        </p:nvSpPr>
        <p:spPr>
          <a:xfrm>
            <a:off x="579549" y="3782569"/>
            <a:ext cx="430306" cy="410802"/>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17" name="TextBox 16">
            <a:extLst>
              <a:ext uri="{FF2B5EF4-FFF2-40B4-BE49-F238E27FC236}">
                <a16:creationId xmlns:a16="http://schemas.microsoft.com/office/drawing/2014/main" id="{1A0874EA-0F31-A94D-A496-B7D42FBB31A3}"/>
              </a:ext>
            </a:extLst>
          </p:cNvPr>
          <p:cNvSpPr txBox="1"/>
          <p:nvPr/>
        </p:nvSpPr>
        <p:spPr>
          <a:xfrm>
            <a:off x="8492454" y="2183916"/>
            <a:ext cx="732893" cy="246221"/>
          </a:xfrm>
          <a:prstGeom prst="rect">
            <a:avLst/>
          </a:prstGeom>
          <a:noFill/>
        </p:spPr>
        <p:txBody>
          <a:bodyPr wrap="none" rtlCol="0">
            <a:spAutoFit/>
          </a:bodyPr>
          <a:lstStyle/>
          <a:p>
            <a:r>
              <a:rPr lang="en-US" sz="1000" b="1" dirty="0"/>
              <a:t>products</a:t>
            </a:r>
          </a:p>
        </p:txBody>
      </p:sp>
      <p:sp>
        <p:nvSpPr>
          <p:cNvPr id="44" name="TextBox 43">
            <a:extLst>
              <a:ext uri="{FF2B5EF4-FFF2-40B4-BE49-F238E27FC236}">
                <a16:creationId xmlns:a16="http://schemas.microsoft.com/office/drawing/2014/main" id="{E60BBBCD-AD4E-A94D-A062-4C15C724E8D6}"/>
              </a:ext>
            </a:extLst>
          </p:cNvPr>
          <p:cNvSpPr txBox="1"/>
          <p:nvPr/>
        </p:nvSpPr>
        <p:spPr>
          <a:xfrm>
            <a:off x="2676048" y="2207535"/>
            <a:ext cx="1058303" cy="246221"/>
          </a:xfrm>
          <a:prstGeom prst="rect">
            <a:avLst/>
          </a:prstGeom>
          <a:noFill/>
        </p:spPr>
        <p:txBody>
          <a:bodyPr wrap="none" rtlCol="0">
            <a:spAutoFit/>
          </a:bodyPr>
          <a:lstStyle/>
          <a:p>
            <a:r>
              <a:rPr lang="en-US" sz="1000" b="1" dirty="0"/>
              <a:t>es-ic.products</a:t>
            </a:r>
          </a:p>
        </p:txBody>
      </p:sp>
      <p:pic>
        <p:nvPicPr>
          <p:cNvPr id="41" name="Picture 40">
            <a:extLst>
              <a:ext uri="{FF2B5EF4-FFF2-40B4-BE49-F238E27FC236}">
                <a16:creationId xmlns:a16="http://schemas.microsoft.com/office/drawing/2014/main" id="{0B73B668-65CB-C847-A638-69CC1092C623}"/>
              </a:ext>
            </a:extLst>
          </p:cNvPr>
          <p:cNvPicPr>
            <a:picLocks noChangeAspect="1"/>
          </p:cNvPicPr>
          <p:nvPr/>
        </p:nvPicPr>
        <p:blipFill>
          <a:blip r:embed="rId4"/>
          <a:stretch>
            <a:fillRect/>
          </a:stretch>
        </p:blipFill>
        <p:spPr>
          <a:xfrm>
            <a:off x="6218109" y="5087738"/>
            <a:ext cx="478526" cy="437510"/>
          </a:xfrm>
          <a:prstGeom prst="rect">
            <a:avLst/>
          </a:prstGeom>
        </p:spPr>
      </p:pic>
      <p:sp>
        <p:nvSpPr>
          <p:cNvPr id="42" name="AutoShape 4">
            <a:extLst>
              <a:ext uri="{FF2B5EF4-FFF2-40B4-BE49-F238E27FC236}">
                <a16:creationId xmlns:a16="http://schemas.microsoft.com/office/drawing/2014/main" id="{1D752F95-F3BA-F74E-BE55-220C0F3B0DED}"/>
              </a:ext>
            </a:extLst>
          </p:cNvPr>
          <p:cNvSpPr>
            <a:spLocks noChangeArrowheads="1"/>
          </p:cNvSpPr>
          <p:nvPr/>
        </p:nvSpPr>
        <p:spPr bwMode="auto">
          <a:xfrm>
            <a:off x="6475434" y="1683658"/>
            <a:ext cx="4493815" cy="2509714"/>
          </a:xfrm>
          <a:prstGeom prst="roundRect">
            <a:avLst>
              <a:gd name="adj" fmla="val 7117"/>
            </a:avLst>
          </a:prstGeom>
          <a:noFill/>
          <a:ln w="12700">
            <a:solidFill>
              <a:srgbClr val="0000FF"/>
            </a:solidFill>
            <a:prstDash val="dash"/>
            <a:round/>
            <a:headEnd/>
            <a:tailEnd/>
          </a:ln>
        </p:spPr>
        <p:txBody>
          <a:bodyPr lIns="0" tIns="0" rIns="0" bIns="0" anchor="b" anchorCtr="1"/>
          <a:lstStyle/>
          <a:p>
            <a:pPr algn="ctr"/>
            <a:r>
              <a:rPr lang="en-US" sz="1000" dirty="0"/>
              <a:t>Cloud Pak for Integration</a:t>
            </a:r>
          </a:p>
        </p:txBody>
      </p:sp>
    </p:spTree>
    <p:extLst>
      <p:ext uri="{BB962C8B-B14F-4D97-AF65-F5344CB8AC3E}">
        <p14:creationId xmlns:p14="http://schemas.microsoft.com/office/powerpoint/2010/main" val="69596791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D0824B-9D29-3747-BFBA-533EF2DF6980}"/>
              </a:ext>
            </a:extLst>
          </p:cNvPr>
          <p:cNvSpPr>
            <a:spLocks noGrp="1"/>
          </p:cNvSpPr>
          <p:nvPr>
            <p:ph type="title"/>
          </p:nvPr>
        </p:nvSpPr>
        <p:spPr/>
        <p:txBody>
          <a:bodyPr/>
          <a:lstStyle/>
          <a:p>
            <a:r>
              <a:rPr lang="en-US" dirty="0"/>
              <a:t>Data Replication Environment – Lab Active Passive</a:t>
            </a:r>
          </a:p>
        </p:txBody>
      </p:sp>
      <p:sp>
        <p:nvSpPr>
          <p:cNvPr id="4" name="Slide Number Placeholder 3">
            <a:extLst>
              <a:ext uri="{FF2B5EF4-FFF2-40B4-BE49-F238E27FC236}">
                <a16:creationId xmlns:a16="http://schemas.microsoft.com/office/drawing/2014/main" id="{223BEDBE-0C1E-504D-8318-92C91D8D607F}"/>
              </a:ext>
            </a:extLst>
          </p:cNvPr>
          <p:cNvSpPr>
            <a:spLocks noGrp="1"/>
          </p:cNvSpPr>
          <p:nvPr>
            <p:ph type="sldNum" sz="quarter" idx="12"/>
          </p:nvPr>
        </p:nvSpPr>
        <p:spPr/>
        <p:txBody>
          <a:bodyPr/>
          <a:lstStyle/>
          <a:p>
            <a:fld id="{E9549862-13E2-C34D-815E-8545BD36FC59}" type="slidenum">
              <a:rPr lang="en-US" smtClean="0">
                <a:solidFill>
                  <a:srgbClr val="6D7777"/>
                </a:solidFill>
              </a:rPr>
              <a:pPr/>
              <a:t>41</a:t>
            </a:fld>
            <a:endParaRPr lang="en-US">
              <a:solidFill>
                <a:srgbClr val="6D7777"/>
              </a:solidFill>
            </a:endParaRPr>
          </a:p>
        </p:txBody>
      </p:sp>
      <p:sp>
        <p:nvSpPr>
          <p:cNvPr id="5" name="Rectangle 4">
            <a:extLst>
              <a:ext uri="{FF2B5EF4-FFF2-40B4-BE49-F238E27FC236}">
                <a16:creationId xmlns:a16="http://schemas.microsoft.com/office/drawing/2014/main" id="{A0F8AA87-8AA4-D045-B050-ED7AC92CDFC1}"/>
              </a:ext>
            </a:extLst>
          </p:cNvPr>
          <p:cNvSpPr/>
          <p:nvPr/>
        </p:nvSpPr>
        <p:spPr>
          <a:xfrm>
            <a:off x="397882" y="1431257"/>
            <a:ext cx="5344610" cy="3995485"/>
          </a:xfrm>
          <a:prstGeom prst="rect">
            <a:avLst/>
          </a:prstGeom>
          <a:noFill/>
          <a:ln>
            <a:solidFill>
              <a:srgbClr val="0000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lang="en-US" sz="1000" b="1" dirty="0">
                <a:solidFill>
                  <a:srgbClr val="0000FF"/>
                </a:solidFill>
                <a:latin typeface="Arial"/>
              </a:rPr>
              <a:t>On-Premise Environment - Active</a:t>
            </a:r>
            <a:endParaRPr kumimoji="0" lang="en-US" sz="1000" b="1" i="0" u="none" strike="noStrike" kern="1200" cap="none" spc="0" normalizeH="0" baseline="0" noProof="0" dirty="0">
              <a:ln>
                <a:noFill/>
              </a:ln>
              <a:solidFill>
                <a:srgbClr val="0000FF"/>
              </a:solidFill>
              <a:effectLst/>
              <a:uLnTx/>
              <a:uFillTx/>
              <a:latin typeface="Arial"/>
              <a:ea typeface="+mn-ea"/>
              <a:cs typeface="+mn-cs"/>
            </a:endParaRPr>
          </a:p>
        </p:txBody>
      </p:sp>
      <p:sp>
        <p:nvSpPr>
          <p:cNvPr id="6" name="Rectangle 5">
            <a:extLst>
              <a:ext uri="{FF2B5EF4-FFF2-40B4-BE49-F238E27FC236}">
                <a16:creationId xmlns:a16="http://schemas.microsoft.com/office/drawing/2014/main" id="{90B1E0CB-CD1E-D14F-9238-763E6AF8FC20}"/>
              </a:ext>
            </a:extLst>
          </p:cNvPr>
          <p:cNvSpPr/>
          <p:nvPr/>
        </p:nvSpPr>
        <p:spPr>
          <a:xfrm>
            <a:off x="6280404" y="1431257"/>
            <a:ext cx="5513713" cy="3995485"/>
          </a:xfrm>
          <a:prstGeom prst="rect">
            <a:avLst/>
          </a:prstGeom>
          <a:noFill/>
          <a:ln>
            <a:solidFill>
              <a:srgbClr val="0000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1" i="0" u="none" strike="noStrike" kern="1200" cap="none" spc="0" normalizeH="0" baseline="0" noProof="0" dirty="0">
                <a:ln>
                  <a:noFill/>
                </a:ln>
                <a:solidFill>
                  <a:srgbClr val="0000FF"/>
                </a:solidFill>
                <a:effectLst/>
                <a:uLnTx/>
                <a:uFillTx/>
                <a:latin typeface="Arial"/>
                <a:ea typeface="+mn-ea"/>
                <a:cs typeface="+mn-cs"/>
              </a:rPr>
              <a:t>On-Premise environment Standby</a:t>
            </a:r>
          </a:p>
        </p:txBody>
      </p:sp>
      <p:sp>
        <p:nvSpPr>
          <p:cNvPr id="14" name="AutoShape 4">
            <a:extLst>
              <a:ext uri="{FF2B5EF4-FFF2-40B4-BE49-F238E27FC236}">
                <a16:creationId xmlns:a16="http://schemas.microsoft.com/office/drawing/2014/main" id="{419F5FD2-9DE2-F445-A68B-0CAD344E39B6}"/>
              </a:ext>
            </a:extLst>
          </p:cNvPr>
          <p:cNvSpPr>
            <a:spLocks noChangeArrowheads="1"/>
          </p:cNvSpPr>
          <p:nvPr/>
        </p:nvSpPr>
        <p:spPr bwMode="auto">
          <a:xfrm>
            <a:off x="6580674" y="1999642"/>
            <a:ext cx="4802537" cy="994569"/>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a:r>
              <a:rPr lang="en-US" sz="1000" dirty="0"/>
              <a:t>Event Streams Cluster</a:t>
            </a:r>
          </a:p>
        </p:txBody>
      </p:sp>
      <p:pic>
        <p:nvPicPr>
          <p:cNvPr id="15" name="Picture 14">
            <a:extLst>
              <a:ext uri="{FF2B5EF4-FFF2-40B4-BE49-F238E27FC236}">
                <a16:creationId xmlns:a16="http://schemas.microsoft.com/office/drawing/2014/main" id="{4D675F2E-5ADD-244D-A2C8-DC471A256E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93889" y="2004313"/>
            <a:ext cx="254676" cy="336336"/>
          </a:xfrm>
          <a:prstGeom prst="rect">
            <a:avLst/>
          </a:prstGeom>
        </p:spPr>
      </p:pic>
      <p:sp>
        <p:nvSpPr>
          <p:cNvPr id="16" name="AutoShape 4">
            <a:extLst>
              <a:ext uri="{FF2B5EF4-FFF2-40B4-BE49-F238E27FC236}">
                <a16:creationId xmlns:a16="http://schemas.microsoft.com/office/drawing/2014/main" id="{8537465C-CC23-3A49-BF55-D3D5F0E218A8}"/>
              </a:ext>
            </a:extLst>
          </p:cNvPr>
          <p:cNvSpPr>
            <a:spLocks noChangeArrowheads="1"/>
          </p:cNvSpPr>
          <p:nvPr/>
        </p:nvSpPr>
        <p:spPr bwMode="auto">
          <a:xfrm>
            <a:off x="6422148" y="1749333"/>
            <a:ext cx="5220558" cy="3073679"/>
          </a:xfrm>
          <a:prstGeom prst="roundRect">
            <a:avLst>
              <a:gd name="adj" fmla="val 3617"/>
            </a:avLst>
          </a:prstGeom>
          <a:noFill/>
          <a:ln w="12700">
            <a:solidFill>
              <a:srgbClr val="FF0000"/>
            </a:solidFill>
            <a:prstDash val="dash"/>
            <a:round/>
            <a:headEnd/>
            <a:tailEnd/>
          </a:ln>
        </p:spPr>
        <p:txBody>
          <a:bodyPr lIns="0" tIns="0" rIns="0" bIns="0" anchor="b" anchorCtr="1"/>
          <a:lstStyle/>
          <a:p>
            <a:pPr algn="ctr"/>
            <a:endParaRPr lang="en-US" sz="1000"/>
          </a:p>
        </p:txBody>
      </p:sp>
      <p:pic>
        <p:nvPicPr>
          <p:cNvPr id="17" name="Picture 16">
            <a:extLst>
              <a:ext uri="{FF2B5EF4-FFF2-40B4-BE49-F238E27FC236}">
                <a16:creationId xmlns:a16="http://schemas.microsoft.com/office/drawing/2014/main" id="{6ABC5224-3E3C-5747-867A-AC22EFA3C6D3}"/>
              </a:ext>
            </a:extLst>
          </p:cNvPr>
          <p:cNvPicPr>
            <a:picLocks noChangeAspect="1"/>
          </p:cNvPicPr>
          <p:nvPr/>
        </p:nvPicPr>
        <p:blipFill>
          <a:blip r:embed="rId3"/>
          <a:stretch>
            <a:fillRect/>
          </a:stretch>
        </p:blipFill>
        <p:spPr>
          <a:xfrm>
            <a:off x="6473602" y="4603646"/>
            <a:ext cx="300230" cy="274496"/>
          </a:xfrm>
          <a:prstGeom prst="rect">
            <a:avLst/>
          </a:prstGeom>
        </p:spPr>
      </p:pic>
      <p:sp>
        <p:nvSpPr>
          <p:cNvPr id="18" name="AutoShape 4">
            <a:extLst>
              <a:ext uri="{FF2B5EF4-FFF2-40B4-BE49-F238E27FC236}">
                <a16:creationId xmlns:a16="http://schemas.microsoft.com/office/drawing/2014/main" id="{211CB3E3-B829-2C4F-A3D6-B13BE7F48F22}"/>
              </a:ext>
            </a:extLst>
          </p:cNvPr>
          <p:cNvSpPr>
            <a:spLocks noChangeArrowheads="1"/>
          </p:cNvSpPr>
          <p:nvPr/>
        </p:nvSpPr>
        <p:spPr bwMode="auto">
          <a:xfrm>
            <a:off x="549295" y="1818150"/>
            <a:ext cx="4815827" cy="3309662"/>
          </a:xfrm>
          <a:prstGeom prst="roundRect">
            <a:avLst>
              <a:gd name="adj" fmla="val 3325"/>
            </a:avLst>
          </a:prstGeom>
          <a:noFill/>
          <a:ln w="12700">
            <a:solidFill>
              <a:srgbClr val="FF0000"/>
            </a:solidFill>
            <a:prstDash val="dash"/>
            <a:round/>
            <a:headEnd/>
            <a:tailEnd/>
          </a:ln>
        </p:spPr>
        <p:txBody>
          <a:bodyPr lIns="0" tIns="0" rIns="0" bIns="0" anchor="b" anchorCtr="1"/>
          <a:lstStyle/>
          <a:p>
            <a:pPr algn="ctr"/>
            <a:endParaRPr lang="en-US" sz="1000"/>
          </a:p>
        </p:txBody>
      </p:sp>
      <p:pic>
        <p:nvPicPr>
          <p:cNvPr id="19" name="Picture 18">
            <a:extLst>
              <a:ext uri="{FF2B5EF4-FFF2-40B4-BE49-F238E27FC236}">
                <a16:creationId xmlns:a16="http://schemas.microsoft.com/office/drawing/2014/main" id="{7706F5A4-7139-564E-A4D8-D1D149150755}"/>
              </a:ext>
            </a:extLst>
          </p:cNvPr>
          <p:cNvPicPr>
            <a:picLocks noChangeAspect="1"/>
          </p:cNvPicPr>
          <p:nvPr/>
        </p:nvPicPr>
        <p:blipFill>
          <a:blip r:embed="rId3"/>
          <a:stretch>
            <a:fillRect/>
          </a:stretch>
        </p:blipFill>
        <p:spPr>
          <a:xfrm>
            <a:off x="475175" y="4878142"/>
            <a:ext cx="300230" cy="274496"/>
          </a:xfrm>
          <a:prstGeom prst="rect">
            <a:avLst/>
          </a:prstGeom>
        </p:spPr>
      </p:pic>
      <p:sp>
        <p:nvSpPr>
          <p:cNvPr id="28" name="Rounded Rectangle 27">
            <a:extLst>
              <a:ext uri="{FF2B5EF4-FFF2-40B4-BE49-F238E27FC236}">
                <a16:creationId xmlns:a16="http://schemas.microsoft.com/office/drawing/2014/main" id="{058E4018-54EF-C241-A10F-9BB485461EFF}"/>
              </a:ext>
            </a:extLst>
          </p:cNvPr>
          <p:cNvSpPr/>
          <p:nvPr/>
        </p:nvSpPr>
        <p:spPr bwMode="auto">
          <a:xfrm>
            <a:off x="1591529"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0</a:t>
            </a:r>
            <a:endParaRPr lang="en-US" sz="500">
              <a:solidFill>
                <a:schemeClr val="bg1"/>
              </a:solidFill>
            </a:endParaRPr>
          </a:p>
        </p:txBody>
      </p:sp>
      <p:sp>
        <p:nvSpPr>
          <p:cNvPr id="29" name="Rounded Rectangle 28">
            <a:extLst>
              <a:ext uri="{FF2B5EF4-FFF2-40B4-BE49-F238E27FC236}">
                <a16:creationId xmlns:a16="http://schemas.microsoft.com/office/drawing/2014/main" id="{2DEDB43F-6BDF-F347-95A5-F47AA2B1C71F}"/>
              </a:ext>
            </a:extLst>
          </p:cNvPr>
          <p:cNvSpPr/>
          <p:nvPr/>
        </p:nvSpPr>
        <p:spPr bwMode="auto">
          <a:xfrm>
            <a:off x="1774406"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1</a:t>
            </a:r>
            <a:endParaRPr lang="en-US" sz="500">
              <a:solidFill>
                <a:schemeClr val="bg1"/>
              </a:solidFill>
            </a:endParaRPr>
          </a:p>
        </p:txBody>
      </p:sp>
      <p:sp>
        <p:nvSpPr>
          <p:cNvPr id="30" name="Rounded Rectangle 29">
            <a:extLst>
              <a:ext uri="{FF2B5EF4-FFF2-40B4-BE49-F238E27FC236}">
                <a16:creationId xmlns:a16="http://schemas.microsoft.com/office/drawing/2014/main" id="{99244A3B-B483-4E43-A1E9-229B6A27DB31}"/>
              </a:ext>
            </a:extLst>
          </p:cNvPr>
          <p:cNvSpPr/>
          <p:nvPr/>
        </p:nvSpPr>
        <p:spPr bwMode="auto">
          <a:xfrm>
            <a:off x="1958578"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2</a:t>
            </a:r>
            <a:endParaRPr lang="en-US" sz="500">
              <a:solidFill>
                <a:schemeClr val="bg1"/>
              </a:solidFill>
            </a:endParaRPr>
          </a:p>
        </p:txBody>
      </p:sp>
      <p:sp>
        <p:nvSpPr>
          <p:cNvPr id="31" name="Rounded Rectangle 30">
            <a:extLst>
              <a:ext uri="{FF2B5EF4-FFF2-40B4-BE49-F238E27FC236}">
                <a16:creationId xmlns:a16="http://schemas.microsoft.com/office/drawing/2014/main" id="{2FC00369-550F-1D47-959E-8E43C24D3F4F}"/>
              </a:ext>
            </a:extLst>
          </p:cNvPr>
          <p:cNvSpPr/>
          <p:nvPr/>
        </p:nvSpPr>
        <p:spPr bwMode="auto">
          <a:xfrm>
            <a:off x="2141456"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3</a:t>
            </a:r>
            <a:endParaRPr lang="en-US" sz="500">
              <a:solidFill>
                <a:schemeClr val="bg1"/>
              </a:solidFill>
            </a:endParaRPr>
          </a:p>
        </p:txBody>
      </p:sp>
      <p:sp>
        <p:nvSpPr>
          <p:cNvPr id="32" name="Rounded Rectangle 31">
            <a:extLst>
              <a:ext uri="{FF2B5EF4-FFF2-40B4-BE49-F238E27FC236}">
                <a16:creationId xmlns:a16="http://schemas.microsoft.com/office/drawing/2014/main" id="{CEA02F82-9665-7243-AA5C-E8A8BC93F3C2}"/>
              </a:ext>
            </a:extLst>
          </p:cNvPr>
          <p:cNvSpPr/>
          <p:nvPr/>
        </p:nvSpPr>
        <p:spPr bwMode="auto">
          <a:xfrm>
            <a:off x="2325626"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4</a:t>
            </a:r>
            <a:endParaRPr lang="en-US" sz="500">
              <a:solidFill>
                <a:schemeClr val="bg1"/>
              </a:solidFill>
            </a:endParaRPr>
          </a:p>
        </p:txBody>
      </p:sp>
      <p:sp>
        <p:nvSpPr>
          <p:cNvPr id="33" name="Rounded Rectangle 32">
            <a:extLst>
              <a:ext uri="{FF2B5EF4-FFF2-40B4-BE49-F238E27FC236}">
                <a16:creationId xmlns:a16="http://schemas.microsoft.com/office/drawing/2014/main" id="{23355CB8-33EA-2344-9D2F-FD6C81E06FC2}"/>
              </a:ext>
            </a:extLst>
          </p:cNvPr>
          <p:cNvSpPr/>
          <p:nvPr/>
        </p:nvSpPr>
        <p:spPr bwMode="auto">
          <a:xfrm>
            <a:off x="2498723"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5</a:t>
            </a:r>
            <a:endParaRPr lang="en-US" sz="500">
              <a:solidFill>
                <a:schemeClr val="bg1"/>
              </a:solidFill>
            </a:endParaRPr>
          </a:p>
        </p:txBody>
      </p:sp>
      <p:sp>
        <p:nvSpPr>
          <p:cNvPr id="34" name="AutoShape 4">
            <a:extLst>
              <a:ext uri="{FF2B5EF4-FFF2-40B4-BE49-F238E27FC236}">
                <a16:creationId xmlns:a16="http://schemas.microsoft.com/office/drawing/2014/main" id="{B1D40963-EC1B-E049-A09B-96D331A21F58}"/>
              </a:ext>
            </a:extLst>
          </p:cNvPr>
          <p:cNvSpPr>
            <a:spLocks noChangeArrowheads="1"/>
          </p:cNvSpPr>
          <p:nvPr/>
        </p:nvSpPr>
        <p:spPr bwMode="auto">
          <a:xfrm>
            <a:off x="797528" y="2022321"/>
            <a:ext cx="4276272" cy="993882"/>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a:r>
              <a:rPr lang="en-US" sz="1000" dirty="0"/>
              <a:t>Kafka Cluster</a:t>
            </a:r>
          </a:p>
        </p:txBody>
      </p:sp>
      <p:sp>
        <p:nvSpPr>
          <p:cNvPr id="45" name="Rounded Rectangle 44">
            <a:extLst>
              <a:ext uri="{FF2B5EF4-FFF2-40B4-BE49-F238E27FC236}">
                <a16:creationId xmlns:a16="http://schemas.microsoft.com/office/drawing/2014/main" id="{034D0250-3CFC-6843-9DDB-30E02E9EBC18}"/>
              </a:ext>
            </a:extLst>
          </p:cNvPr>
          <p:cNvSpPr/>
          <p:nvPr/>
        </p:nvSpPr>
        <p:spPr>
          <a:xfrm>
            <a:off x="848919" y="3502593"/>
            <a:ext cx="1325873" cy="390630"/>
          </a:xfrm>
          <a:prstGeom prst="roundRect">
            <a:avLst/>
          </a:prstGeom>
          <a:solidFill>
            <a:schemeClr val="tx2">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a:ln>
                  <a:noFill/>
                </a:ln>
                <a:solidFill>
                  <a:prstClr val="white"/>
                </a:solidFill>
                <a:effectLst/>
                <a:uLnTx/>
                <a:uFillTx/>
                <a:latin typeface="Arial"/>
                <a:ea typeface="+mn-ea"/>
                <a:cs typeface="+mn-cs"/>
              </a:rPr>
              <a:t>Event driven µservice</a:t>
            </a:r>
          </a:p>
        </p:txBody>
      </p:sp>
      <p:sp>
        <p:nvSpPr>
          <p:cNvPr id="47" name="AutoShape 4">
            <a:extLst>
              <a:ext uri="{FF2B5EF4-FFF2-40B4-BE49-F238E27FC236}">
                <a16:creationId xmlns:a16="http://schemas.microsoft.com/office/drawing/2014/main" id="{46810D72-B6D9-3743-AE1C-B909754E1990}"/>
              </a:ext>
            </a:extLst>
          </p:cNvPr>
          <p:cNvSpPr>
            <a:spLocks noChangeArrowheads="1"/>
          </p:cNvSpPr>
          <p:nvPr/>
        </p:nvSpPr>
        <p:spPr bwMode="auto">
          <a:xfrm>
            <a:off x="6658621" y="3078263"/>
            <a:ext cx="2416866" cy="648447"/>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a:r>
              <a:rPr lang="en-US" sz="1000" dirty="0"/>
              <a:t>Kafka Connect Cluster</a:t>
            </a:r>
          </a:p>
        </p:txBody>
      </p:sp>
      <p:sp>
        <p:nvSpPr>
          <p:cNvPr id="50" name="Rounded Rectangle 49">
            <a:extLst>
              <a:ext uri="{FF2B5EF4-FFF2-40B4-BE49-F238E27FC236}">
                <a16:creationId xmlns:a16="http://schemas.microsoft.com/office/drawing/2014/main" id="{BE8DBD31-EE66-7142-9446-9497205FC72D}"/>
              </a:ext>
            </a:extLst>
          </p:cNvPr>
          <p:cNvSpPr/>
          <p:nvPr/>
        </p:nvSpPr>
        <p:spPr>
          <a:xfrm>
            <a:off x="714450" y="3619135"/>
            <a:ext cx="1325873" cy="390630"/>
          </a:xfrm>
          <a:prstGeom prst="roundRect">
            <a:avLst/>
          </a:prstGeom>
          <a:solidFill>
            <a:schemeClr val="tx2">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a:ln>
                  <a:noFill/>
                </a:ln>
                <a:solidFill>
                  <a:prstClr val="white"/>
                </a:solidFill>
                <a:effectLst/>
                <a:uLnTx/>
                <a:uFillTx/>
                <a:latin typeface="Arial"/>
                <a:ea typeface="+mn-ea"/>
                <a:cs typeface="+mn-cs"/>
              </a:rPr>
              <a:t>Event driven µservice</a:t>
            </a:r>
          </a:p>
        </p:txBody>
      </p:sp>
      <p:sp>
        <p:nvSpPr>
          <p:cNvPr id="51" name="Rounded Rectangle 50">
            <a:extLst>
              <a:ext uri="{FF2B5EF4-FFF2-40B4-BE49-F238E27FC236}">
                <a16:creationId xmlns:a16="http://schemas.microsoft.com/office/drawing/2014/main" id="{6A15D4F8-9899-8240-BB05-FA0F6F1A556B}"/>
              </a:ext>
            </a:extLst>
          </p:cNvPr>
          <p:cNvSpPr/>
          <p:nvPr/>
        </p:nvSpPr>
        <p:spPr>
          <a:xfrm>
            <a:off x="678595" y="3726711"/>
            <a:ext cx="1325873" cy="390630"/>
          </a:xfrm>
          <a:prstGeom prst="roundRect">
            <a:avLst/>
          </a:prstGeom>
          <a:solidFill>
            <a:schemeClr val="tx2">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a:ln>
                  <a:noFill/>
                </a:ln>
                <a:solidFill>
                  <a:prstClr val="white"/>
                </a:solidFill>
                <a:effectLst/>
                <a:uLnTx/>
                <a:uFillTx/>
                <a:latin typeface="Arial"/>
                <a:ea typeface="+mn-ea"/>
                <a:cs typeface="+mn-cs"/>
              </a:rPr>
              <a:t>Event driven µservice</a:t>
            </a:r>
          </a:p>
        </p:txBody>
      </p:sp>
      <p:sp>
        <p:nvSpPr>
          <p:cNvPr id="52" name="Cloud 51">
            <a:extLst>
              <a:ext uri="{FF2B5EF4-FFF2-40B4-BE49-F238E27FC236}">
                <a16:creationId xmlns:a16="http://schemas.microsoft.com/office/drawing/2014/main" id="{4695F1F6-1E1D-364B-B95A-5F6E3043E184}"/>
              </a:ext>
            </a:extLst>
          </p:cNvPr>
          <p:cNvSpPr/>
          <p:nvPr/>
        </p:nvSpPr>
        <p:spPr>
          <a:xfrm rot="16200000">
            <a:off x="5067740" y="3224016"/>
            <a:ext cx="1922727" cy="524935"/>
          </a:xfrm>
          <a:prstGeom prst="cloud">
            <a:avLst/>
          </a:prstGeom>
          <a:no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 name="Picture 36">
            <a:extLst>
              <a:ext uri="{FF2B5EF4-FFF2-40B4-BE49-F238E27FC236}">
                <a16:creationId xmlns:a16="http://schemas.microsoft.com/office/drawing/2014/main" id="{6D8F6862-7739-D946-A521-B5976D86EED8}"/>
              </a:ext>
            </a:extLst>
          </p:cNvPr>
          <p:cNvPicPr>
            <a:picLocks noChangeAspect="1"/>
          </p:cNvPicPr>
          <p:nvPr/>
        </p:nvPicPr>
        <p:blipFill>
          <a:blip r:embed="rId4"/>
          <a:stretch>
            <a:fillRect/>
          </a:stretch>
        </p:blipFill>
        <p:spPr>
          <a:xfrm>
            <a:off x="8826150" y="3567115"/>
            <a:ext cx="311584" cy="307640"/>
          </a:xfrm>
          <a:prstGeom prst="rect">
            <a:avLst/>
          </a:prstGeom>
        </p:spPr>
      </p:pic>
      <p:sp>
        <p:nvSpPr>
          <p:cNvPr id="54" name="Rounded Rectangle 53">
            <a:extLst>
              <a:ext uri="{FF2B5EF4-FFF2-40B4-BE49-F238E27FC236}">
                <a16:creationId xmlns:a16="http://schemas.microsoft.com/office/drawing/2014/main" id="{BCDFEE58-EA3C-BF4F-8577-559474779C96}"/>
              </a:ext>
            </a:extLst>
          </p:cNvPr>
          <p:cNvSpPr/>
          <p:nvPr/>
        </p:nvSpPr>
        <p:spPr>
          <a:xfrm>
            <a:off x="7292131" y="3124614"/>
            <a:ext cx="1325873" cy="390630"/>
          </a:xfrm>
          <a:prstGeom prst="roundRect">
            <a:avLst/>
          </a:prstGeom>
          <a:solidFill>
            <a:srgbClr val="7030A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lang="en-US" sz="1000">
                <a:solidFill>
                  <a:prstClr val="white"/>
                </a:solidFill>
                <a:latin typeface="Arial"/>
              </a:rPr>
              <a:t>Mirror Maker 2.0</a:t>
            </a:r>
            <a:endParaRPr kumimoji="0" lang="en-US" sz="1000" b="0" i="0" u="none" strike="noStrike" kern="1200" cap="none" spc="0" normalizeH="0" baseline="0" noProof="0">
              <a:ln>
                <a:noFill/>
              </a:ln>
              <a:solidFill>
                <a:prstClr val="white"/>
              </a:solidFill>
              <a:effectLst/>
              <a:uLnTx/>
              <a:uFillTx/>
              <a:latin typeface="Arial"/>
              <a:ea typeface="+mn-ea"/>
              <a:cs typeface="+mn-cs"/>
            </a:endParaRPr>
          </a:p>
        </p:txBody>
      </p:sp>
      <p:sp>
        <p:nvSpPr>
          <p:cNvPr id="64" name="TextBox 63">
            <a:extLst>
              <a:ext uri="{FF2B5EF4-FFF2-40B4-BE49-F238E27FC236}">
                <a16:creationId xmlns:a16="http://schemas.microsoft.com/office/drawing/2014/main" id="{4B2F4F93-F429-0240-81C4-4D6E56493136}"/>
              </a:ext>
            </a:extLst>
          </p:cNvPr>
          <p:cNvSpPr txBox="1"/>
          <p:nvPr/>
        </p:nvSpPr>
        <p:spPr>
          <a:xfrm>
            <a:off x="739318" y="1914745"/>
            <a:ext cx="800219" cy="338554"/>
          </a:xfrm>
          <a:prstGeom prst="rect">
            <a:avLst/>
          </a:prstGeom>
          <a:noFill/>
        </p:spPr>
        <p:txBody>
          <a:bodyPr wrap="none" rtlCol="0">
            <a:spAutoFit/>
          </a:bodyPr>
          <a:lstStyle/>
          <a:p>
            <a:r>
              <a:rPr lang="en-US" sz="1600" dirty="0">
                <a:solidFill>
                  <a:schemeClr val="accent6">
                    <a:lumMod val="75000"/>
                  </a:schemeClr>
                </a:solidFill>
              </a:rPr>
              <a:t>source</a:t>
            </a:r>
          </a:p>
        </p:txBody>
      </p:sp>
      <p:sp>
        <p:nvSpPr>
          <p:cNvPr id="65" name="TextBox 64">
            <a:extLst>
              <a:ext uri="{FF2B5EF4-FFF2-40B4-BE49-F238E27FC236}">
                <a16:creationId xmlns:a16="http://schemas.microsoft.com/office/drawing/2014/main" id="{D2EF4825-55C7-D64B-9CC6-C4E9B1FB2DE2}"/>
              </a:ext>
            </a:extLst>
          </p:cNvPr>
          <p:cNvSpPr txBox="1"/>
          <p:nvPr/>
        </p:nvSpPr>
        <p:spPr>
          <a:xfrm>
            <a:off x="10514619" y="2049936"/>
            <a:ext cx="710451" cy="338554"/>
          </a:xfrm>
          <a:prstGeom prst="rect">
            <a:avLst/>
          </a:prstGeom>
          <a:noFill/>
        </p:spPr>
        <p:txBody>
          <a:bodyPr wrap="none" rtlCol="0">
            <a:spAutoFit/>
          </a:bodyPr>
          <a:lstStyle/>
          <a:p>
            <a:r>
              <a:rPr lang="en-US" sz="1600" dirty="0">
                <a:solidFill>
                  <a:schemeClr val="accent6">
                    <a:lumMod val="75000"/>
                  </a:schemeClr>
                </a:solidFill>
              </a:rPr>
              <a:t>target</a:t>
            </a:r>
          </a:p>
        </p:txBody>
      </p:sp>
      <p:cxnSp>
        <p:nvCxnSpPr>
          <p:cNvPr id="66" name="Elbow Connector 65">
            <a:extLst>
              <a:ext uri="{FF2B5EF4-FFF2-40B4-BE49-F238E27FC236}">
                <a16:creationId xmlns:a16="http://schemas.microsoft.com/office/drawing/2014/main" id="{04E1D577-F7BA-A54E-8951-2E5C45D2673F}"/>
              </a:ext>
            </a:extLst>
          </p:cNvPr>
          <p:cNvCxnSpPr>
            <a:cxnSpLocks/>
            <a:stCxn id="74" idx="3"/>
            <a:endCxn id="54" idx="1"/>
          </p:cNvCxnSpPr>
          <p:nvPr/>
        </p:nvCxnSpPr>
        <p:spPr>
          <a:xfrm>
            <a:off x="3063893" y="2454443"/>
            <a:ext cx="4228238" cy="865486"/>
          </a:xfrm>
          <a:prstGeom prst="bentConnector3">
            <a:avLst>
              <a:gd name="adj1" fmla="val 50000"/>
            </a:avLst>
          </a:prstGeom>
          <a:ln w="15875">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42" name="Group 41">
            <a:extLst>
              <a:ext uri="{FF2B5EF4-FFF2-40B4-BE49-F238E27FC236}">
                <a16:creationId xmlns:a16="http://schemas.microsoft.com/office/drawing/2014/main" id="{878686E5-6A2D-524D-939C-8366BD74F91E}"/>
              </a:ext>
            </a:extLst>
          </p:cNvPr>
          <p:cNvGrpSpPr/>
          <p:nvPr/>
        </p:nvGrpSpPr>
        <p:grpSpPr>
          <a:xfrm>
            <a:off x="9638371" y="3924567"/>
            <a:ext cx="1752495" cy="599853"/>
            <a:chOff x="6828825" y="3906134"/>
            <a:chExt cx="1752495" cy="599853"/>
          </a:xfrm>
        </p:grpSpPr>
        <p:sp>
          <p:nvSpPr>
            <p:cNvPr id="44" name="Rounded Rectangle 43">
              <a:extLst>
                <a:ext uri="{FF2B5EF4-FFF2-40B4-BE49-F238E27FC236}">
                  <a16:creationId xmlns:a16="http://schemas.microsoft.com/office/drawing/2014/main" id="{9DC6F12F-844B-7944-BE45-FE6E7B02B6C3}"/>
                </a:ext>
              </a:extLst>
            </p:cNvPr>
            <p:cNvSpPr/>
            <p:nvPr/>
          </p:nvSpPr>
          <p:spPr>
            <a:xfrm>
              <a:off x="7039104" y="3906134"/>
              <a:ext cx="1542216" cy="315368"/>
            </a:xfrm>
            <a:prstGeom prst="roundRect">
              <a:avLst/>
            </a:prstGeom>
            <a:solidFill>
              <a:srgbClr val="00B050">
                <a:alpha val="49000"/>
              </a:srgb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endParaRPr kumimoji="0" lang="en-US" sz="1000" b="0" i="0" u="none" strike="noStrike" kern="1200" cap="none" spc="0" normalizeH="0" baseline="0" noProof="0" dirty="0">
                <a:ln>
                  <a:noFill/>
                </a:ln>
                <a:solidFill>
                  <a:prstClr val="white"/>
                </a:solidFill>
                <a:effectLst/>
                <a:uLnTx/>
                <a:uFillTx/>
                <a:latin typeface="Arial"/>
                <a:ea typeface="+mn-ea"/>
                <a:cs typeface="+mn-cs"/>
              </a:endParaRPr>
            </a:p>
          </p:txBody>
        </p:sp>
        <p:sp>
          <p:nvSpPr>
            <p:cNvPr id="48" name="Rounded Rectangle 47">
              <a:extLst>
                <a:ext uri="{FF2B5EF4-FFF2-40B4-BE49-F238E27FC236}">
                  <a16:creationId xmlns:a16="http://schemas.microsoft.com/office/drawing/2014/main" id="{17410FBB-BDB0-264F-A2AE-0552BB96C620}"/>
                </a:ext>
              </a:extLst>
            </p:cNvPr>
            <p:cNvSpPr/>
            <p:nvPr/>
          </p:nvSpPr>
          <p:spPr>
            <a:xfrm>
              <a:off x="6887891" y="4040958"/>
              <a:ext cx="1542216" cy="315368"/>
            </a:xfrm>
            <a:prstGeom prst="roundRect">
              <a:avLst/>
            </a:prstGeom>
            <a:solidFill>
              <a:srgbClr val="00B050">
                <a:alpha val="50000"/>
              </a:srgb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endParaRPr kumimoji="0" lang="en-US" sz="1000" b="0" i="0" u="none" strike="noStrike" kern="1200" cap="none" spc="0" normalizeH="0" baseline="0" noProof="0" dirty="0">
                <a:ln>
                  <a:noFill/>
                </a:ln>
                <a:solidFill>
                  <a:prstClr val="white"/>
                </a:solidFill>
                <a:effectLst/>
                <a:uLnTx/>
                <a:uFillTx/>
                <a:latin typeface="Arial"/>
                <a:ea typeface="+mn-ea"/>
                <a:cs typeface="+mn-cs"/>
              </a:endParaRPr>
            </a:p>
          </p:txBody>
        </p:sp>
        <p:sp>
          <p:nvSpPr>
            <p:cNvPr id="49" name="Rounded Rectangle 48">
              <a:extLst>
                <a:ext uri="{FF2B5EF4-FFF2-40B4-BE49-F238E27FC236}">
                  <a16:creationId xmlns:a16="http://schemas.microsoft.com/office/drawing/2014/main" id="{0B0F9AEA-B6CC-084B-A827-8EC8E3F6D6A5}"/>
                </a:ext>
              </a:extLst>
            </p:cNvPr>
            <p:cNvSpPr/>
            <p:nvPr/>
          </p:nvSpPr>
          <p:spPr>
            <a:xfrm>
              <a:off x="6828825" y="4190619"/>
              <a:ext cx="1542216" cy="315368"/>
            </a:xfrm>
            <a:prstGeom prst="roundRect">
              <a:avLst/>
            </a:prstGeom>
            <a:solidFill>
              <a:srgbClr val="00B050">
                <a:alpha val="49000"/>
              </a:srgb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a:ln>
                    <a:noFill/>
                  </a:ln>
                  <a:solidFill>
                    <a:prstClr val="white"/>
                  </a:solidFill>
                  <a:effectLst/>
                  <a:uLnTx/>
                  <a:uFillTx/>
                  <a:latin typeface="Arial"/>
                  <a:ea typeface="+mn-ea"/>
                  <a:cs typeface="+mn-cs"/>
                </a:rPr>
                <a:t>Event driven µservice</a:t>
              </a:r>
            </a:p>
          </p:txBody>
        </p:sp>
      </p:grpSp>
      <p:cxnSp>
        <p:nvCxnSpPr>
          <p:cNvPr id="67" name="Elbow Connector 66">
            <a:extLst>
              <a:ext uri="{FF2B5EF4-FFF2-40B4-BE49-F238E27FC236}">
                <a16:creationId xmlns:a16="http://schemas.microsoft.com/office/drawing/2014/main" id="{F9EEE920-2F36-B647-B9B7-0D41C91AAB04}"/>
              </a:ext>
            </a:extLst>
          </p:cNvPr>
          <p:cNvCxnSpPr>
            <a:cxnSpLocks/>
            <a:stCxn id="54" idx="3"/>
            <a:endCxn id="80" idx="2"/>
          </p:cNvCxnSpPr>
          <p:nvPr/>
        </p:nvCxnSpPr>
        <p:spPr>
          <a:xfrm flipV="1">
            <a:off x="8618004" y="2723842"/>
            <a:ext cx="83047" cy="596087"/>
          </a:xfrm>
          <a:prstGeom prst="bentConnector2">
            <a:avLst/>
          </a:prstGeom>
          <a:ln w="15875">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pic>
        <p:nvPicPr>
          <p:cNvPr id="68" name="Picture 67">
            <a:extLst>
              <a:ext uri="{FF2B5EF4-FFF2-40B4-BE49-F238E27FC236}">
                <a16:creationId xmlns:a16="http://schemas.microsoft.com/office/drawing/2014/main" id="{686DB3F9-A2B6-B649-93B1-1FC2C73AD3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36813" y="1955008"/>
            <a:ext cx="254676" cy="336336"/>
          </a:xfrm>
          <a:prstGeom prst="rect">
            <a:avLst/>
          </a:prstGeom>
        </p:spPr>
      </p:pic>
      <p:grpSp>
        <p:nvGrpSpPr>
          <p:cNvPr id="69" name="Group 68">
            <a:extLst>
              <a:ext uri="{FF2B5EF4-FFF2-40B4-BE49-F238E27FC236}">
                <a16:creationId xmlns:a16="http://schemas.microsoft.com/office/drawing/2014/main" id="{48404B40-01B7-9241-86DB-5F950466DE69}"/>
              </a:ext>
            </a:extLst>
          </p:cNvPr>
          <p:cNvGrpSpPr/>
          <p:nvPr/>
        </p:nvGrpSpPr>
        <p:grpSpPr>
          <a:xfrm>
            <a:off x="3097348" y="3499960"/>
            <a:ext cx="1752495" cy="599853"/>
            <a:chOff x="6828825" y="3906134"/>
            <a:chExt cx="1752495" cy="599853"/>
          </a:xfrm>
        </p:grpSpPr>
        <p:sp>
          <p:nvSpPr>
            <p:cNvPr id="70" name="Rounded Rectangle 69">
              <a:extLst>
                <a:ext uri="{FF2B5EF4-FFF2-40B4-BE49-F238E27FC236}">
                  <a16:creationId xmlns:a16="http://schemas.microsoft.com/office/drawing/2014/main" id="{95CBF057-F6D2-3B49-A6C2-B069EED6D0AC}"/>
                </a:ext>
              </a:extLst>
            </p:cNvPr>
            <p:cNvSpPr/>
            <p:nvPr/>
          </p:nvSpPr>
          <p:spPr>
            <a:xfrm>
              <a:off x="7039104" y="3906134"/>
              <a:ext cx="1542216" cy="315368"/>
            </a:xfrm>
            <a:prstGeom prst="roundRect">
              <a:avLst/>
            </a:prstGeom>
            <a:solidFill>
              <a:srgbClr val="00B05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endParaRPr kumimoji="0" lang="en-US" sz="1000" b="0" i="0" u="none" strike="noStrike" kern="1200" cap="none" spc="0" normalizeH="0" baseline="0" noProof="0" dirty="0">
                <a:ln>
                  <a:noFill/>
                </a:ln>
                <a:solidFill>
                  <a:prstClr val="white"/>
                </a:solidFill>
                <a:effectLst/>
                <a:uLnTx/>
                <a:uFillTx/>
                <a:latin typeface="Arial"/>
                <a:ea typeface="+mn-ea"/>
                <a:cs typeface="+mn-cs"/>
              </a:endParaRPr>
            </a:p>
          </p:txBody>
        </p:sp>
        <p:sp>
          <p:nvSpPr>
            <p:cNvPr id="71" name="Rounded Rectangle 70">
              <a:extLst>
                <a:ext uri="{FF2B5EF4-FFF2-40B4-BE49-F238E27FC236}">
                  <a16:creationId xmlns:a16="http://schemas.microsoft.com/office/drawing/2014/main" id="{2D786805-5C0F-4B44-B756-86177B51FF33}"/>
                </a:ext>
              </a:extLst>
            </p:cNvPr>
            <p:cNvSpPr/>
            <p:nvPr/>
          </p:nvSpPr>
          <p:spPr>
            <a:xfrm>
              <a:off x="6945947" y="4040958"/>
              <a:ext cx="1542216" cy="315368"/>
            </a:xfrm>
            <a:prstGeom prst="roundRect">
              <a:avLst/>
            </a:prstGeom>
            <a:solidFill>
              <a:srgbClr val="00B05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endParaRPr kumimoji="0" lang="en-US" sz="1000" b="0" i="0" u="none" strike="noStrike" kern="1200" cap="none" spc="0" normalizeH="0" baseline="0" noProof="0" dirty="0">
                <a:ln>
                  <a:noFill/>
                </a:ln>
                <a:solidFill>
                  <a:prstClr val="white"/>
                </a:solidFill>
                <a:effectLst/>
                <a:uLnTx/>
                <a:uFillTx/>
                <a:latin typeface="Arial"/>
                <a:ea typeface="+mn-ea"/>
                <a:cs typeface="+mn-cs"/>
              </a:endParaRPr>
            </a:p>
          </p:txBody>
        </p:sp>
        <p:sp>
          <p:nvSpPr>
            <p:cNvPr id="72" name="Rounded Rectangle 71">
              <a:extLst>
                <a:ext uri="{FF2B5EF4-FFF2-40B4-BE49-F238E27FC236}">
                  <a16:creationId xmlns:a16="http://schemas.microsoft.com/office/drawing/2014/main" id="{5BB6DF90-69F5-CC4B-B8F7-1FA6A3D64878}"/>
                </a:ext>
              </a:extLst>
            </p:cNvPr>
            <p:cNvSpPr/>
            <p:nvPr/>
          </p:nvSpPr>
          <p:spPr>
            <a:xfrm>
              <a:off x="6828825" y="4190619"/>
              <a:ext cx="1542216" cy="315368"/>
            </a:xfrm>
            <a:prstGeom prst="roundRect">
              <a:avLst/>
            </a:prstGeom>
            <a:solidFill>
              <a:srgbClr val="00B05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a:ln>
                    <a:noFill/>
                  </a:ln>
                  <a:solidFill>
                    <a:prstClr val="white"/>
                  </a:solidFill>
                  <a:effectLst/>
                  <a:uLnTx/>
                  <a:uFillTx/>
                  <a:latin typeface="Arial"/>
                  <a:ea typeface="+mn-ea"/>
                  <a:cs typeface="+mn-cs"/>
                </a:rPr>
                <a:t>Event driven µservice</a:t>
              </a:r>
            </a:p>
          </p:txBody>
        </p:sp>
      </p:grpSp>
      <p:sp>
        <p:nvSpPr>
          <p:cNvPr id="73" name="Rounded Rectangle 72">
            <a:extLst>
              <a:ext uri="{FF2B5EF4-FFF2-40B4-BE49-F238E27FC236}">
                <a16:creationId xmlns:a16="http://schemas.microsoft.com/office/drawing/2014/main" id="{92CB7312-6007-D34A-B5C1-E558CD70DA50}"/>
              </a:ext>
            </a:extLst>
          </p:cNvPr>
          <p:cNvSpPr/>
          <p:nvPr/>
        </p:nvSpPr>
        <p:spPr bwMode="auto">
          <a:xfrm>
            <a:off x="2691464"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dirty="0">
                <a:solidFill>
                  <a:schemeClr val="bg1"/>
                </a:solidFill>
              </a:rPr>
              <a:t>6</a:t>
            </a:r>
            <a:endParaRPr lang="en-US" sz="500" dirty="0">
              <a:solidFill>
                <a:schemeClr val="bg1"/>
              </a:solidFill>
            </a:endParaRPr>
          </a:p>
        </p:txBody>
      </p:sp>
      <p:sp>
        <p:nvSpPr>
          <p:cNvPr id="74" name="Rounded Rectangle 73">
            <a:extLst>
              <a:ext uri="{FF2B5EF4-FFF2-40B4-BE49-F238E27FC236}">
                <a16:creationId xmlns:a16="http://schemas.microsoft.com/office/drawing/2014/main" id="{9E0A9FFA-9889-7549-A4DC-228D2C5AF986}"/>
              </a:ext>
            </a:extLst>
          </p:cNvPr>
          <p:cNvSpPr/>
          <p:nvPr/>
        </p:nvSpPr>
        <p:spPr bwMode="auto">
          <a:xfrm>
            <a:off x="2879722"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dirty="0">
                <a:solidFill>
                  <a:schemeClr val="bg1"/>
                </a:solidFill>
              </a:rPr>
              <a:t>7</a:t>
            </a:r>
            <a:endParaRPr lang="en-US" sz="500" dirty="0">
              <a:solidFill>
                <a:schemeClr val="bg1"/>
              </a:solidFill>
            </a:endParaRPr>
          </a:p>
        </p:txBody>
      </p:sp>
      <p:cxnSp>
        <p:nvCxnSpPr>
          <p:cNvPr id="75" name="Elbow Connector 74">
            <a:extLst>
              <a:ext uri="{FF2B5EF4-FFF2-40B4-BE49-F238E27FC236}">
                <a16:creationId xmlns:a16="http://schemas.microsoft.com/office/drawing/2014/main" id="{A9925A00-C514-C447-B0D0-615A0ABA85F8}"/>
              </a:ext>
            </a:extLst>
          </p:cNvPr>
          <p:cNvCxnSpPr>
            <a:cxnSpLocks/>
            <a:stCxn id="50" idx="0"/>
            <a:endCxn id="74" idx="2"/>
          </p:cNvCxnSpPr>
          <p:nvPr/>
        </p:nvCxnSpPr>
        <p:spPr>
          <a:xfrm rot="5400000" flipH="1" flipV="1">
            <a:off x="1729410" y="2376738"/>
            <a:ext cx="890375" cy="1594421"/>
          </a:xfrm>
          <a:prstGeom prst="bentConnector3">
            <a:avLst>
              <a:gd name="adj1" fmla="val 50000"/>
            </a:avLst>
          </a:prstGeom>
          <a:ln w="15875">
            <a:solidFill>
              <a:srgbClr val="1B44A7"/>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6" name="Elbow Connector 75">
            <a:extLst>
              <a:ext uri="{FF2B5EF4-FFF2-40B4-BE49-F238E27FC236}">
                <a16:creationId xmlns:a16="http://schemas.microsoft.com/office/drawing/2014/main" id="{A0B656CF-4807-2543-959F-96F4CE235DB5}"/>
              </a:ext>
            </a:extLst>
          </p:cNvPr>
          <p:cNvCxnSpPr>
            <a:cxnSpLocks/>
            <a:stCxn id="32" idx="2"/>
            <a:endCxn id="70" idx="0"/>
          </p:cNvCxnSpPr>
          <p:nvPr/>
        </p:nvCxnSpPr>
        <p:spPr>
          <a:xfrm rot="16200000" flipH="1">
            <a:off x="2862623" y="2283848"/>
            <a:ext cx="771200" cy="1661023"/>
          </a:xfrm>
          <a:prstGeom prst="bentConnector3">
            <a:avLst>
              <a:gd name="adj1" fmla="val 50000"/>
            </a:avLst>
          </a:prstGeom>
          <a:ln w="15875">
            <a:solidFill>
              <a:srgbClr val="00B050"/>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81" name="Group 80">
            <a:extLst>
              <a:ext uri="{FF2B5EF4-FFF2-40B4-BE49-F238E27FC236}">
                <a16:creationId xmlns:a16="http://schemas.microsoft.com/office/drawing/2014/main" id="{57ED2BC5-107F-2048-AA3E-7D6451B3AFD7}"/>
              </a:ext>
            </a:extLst>
          </p:cNvPr>
          <p:cNvGrpSpPr/>
          <p:nvPr/>
        </p:nvGrpSpPr>
        <p:grpSpPr>
          <a:xfrm>
            <a:off x="7456695" y="2175208"/>
            <a:ext cx="1336441" cy="548634"/>
            <a:chOff x="7456695" y="2059094"/>
            <a:chExt cx="1336441" cy="548634"/>
          </a:xfrm>
        </p:grpSpPr>
        <p:sp>
          <p:nvSpPr>
            <p:cNvPr id="60" name="Rounded Rectangle 59">
              <a:extLst>
                <a:ext uri="{FF2B5EF4-FFF2-40B4-BE49-F238E27FC236}">
                  <a16:creationId xmlns:a16="http://schemas.microsoft.com/office/drawing/2014/main" id="{A20AC59D-8FFD-7348-9C18-392BF6BA646D}"/>
                </a:ext>
              </a:extLst>
            </p:cNvPr>
            <p:cNvSpPr/>
            <p:nvPr/>
          </p:nvSpPr>
          <p:spPr bwMode="auto">
            <a:xfrm>
              <a:off x="7456695" y="2059094"/>
              <a:ext cx="184171" cy="548634"/>
            </a:xfrm>
            <a:prstGeom prst="roundRect">
              <a:avLst/>
            </a:prstGeom>
            <a:solidFill>
              <a:schemeClr val="accent5">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dirty="0">
                  <a:solidFill>
                    <a:schemeClr val="bg1"/>
                  </a:solidFill>
                </a:rPr>
                <a:t>30</a:t>
              </a:r>
              <a:endParaRPr lang="en-US" sz="500" dirty="0">
                <a:solidFill>
                  <a:schemeClr val="bg1"/>
                </a:solidFill>
              </a:endParaRPr>
            </a:p>
          </p:txBody>
        </p:sp>
        <p:sp>
          <p:nvSpPr>
            <p:cNvPr id="61" name="Rounded Rectangle 60">
              <a:extLst>
                <a:ext uri="{FF2B5EF4-FFF2-40B4-BE49-F238E27FC236}">
                  <a16:creationId xmlns:a16="http://schemas.microsoft.com/office/drawing/2014/main" id="{25FEF91A-27F6-0A46-BA6F-4762CB0B4693}"/>
                </a:ext>
              </a:extLst>
            </p:cNvPr>
            <p:cNvSpPr/>
            <p:nvPr/>
          </p:nvSpPr>
          <p:spPr bwMode="auto">
            <a:xfrm>
              <a:off x="7639572" y="2059094"/>
              <a:ext cx="184171" cy="548634"/>
            </a:xfrm>
            <a:prstGeom prst="roundRect">
              <a:avLst/>
            </a:prstGeom>
            <a:solidFill>
              <a:schemeClr val="accent5">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dirty="0">
                  <a:solidFill>
                    <a:schemeClr val="bg1"/>
                  </a:solidFill>
                </a:rPr>
                <a:t>31</a:t>
              </a:r>
              <a:endParaRPr lang="en-US" sz="500" dirty="0">
                <a:solidFill>
                  <a:schemeClr val="bg1"/>
                </a:solidFill>
              </a:endParaRPr>
            </a:p>
          </p:txBody>
        </p:sp>
        <p:sp>
          <p:nvSpPr>
            <p:cNvPr id="62" name="Rounded Rectangle 61">
              <a:extLst>
                <a:ext uri="{FF2B5EF4-FFF2-40B4-BE49-F238E27FC236}">
                  <a16:creationId xmlns:a16="http://schemas.microsoft.com/office/drawing/2014/main" id="{3349F8B5-00F7-094B-A6C5-89B1479B83E8}"/>
                </a:ext>
              </a:extLst>
            </p:cNvPr>
            <p:cNvSpPr/>
            <p:nvPr/>
          </p:nvSpPr>
          <p:spPr bwMode="auto">
            <a:xfrm>
              <a:off x="7823744" y="2059094"/>
              <a:ext cx="184171" cy="548634"/>
            </a:xfrm>
            <a:prstGeom prst="roundRect">
              <a:avLst/>
            </a:prstGeom>
            <a:solidFill>
              <a:schemeClr val="accent5">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dirty="0">
                  <a:solidFill>
                    <a:schemeClr val="bg1"/>
                  </a:solidFill>
                </a:rPr>
                <a:t>32</a:t>
              </a:r>
              <a:endParaRPr lang="en-US" sz="500" dirty="0">
                <a:solidFill>
                  <a:schemeClr val="bg1"/>
                </a:solidFill>
              </a:endParaRPr>
            </a:p>
          </p:txBody>
        </p:sp>
        <p:sp>
          <p:nvSpPr>
            <p:cNvPr id="63" name="Rounded Rectangle 62">
              <a:extLst>
                <a:ext uri="{FF2B5EF4-FFF2-40B4-BE49-F238E27FC236}">
                  <a16:creationId xmlns:a16="http://schemas.microsoft.com/office/drawing/2014/main" id="{BF93E0B7-5222-CA4E-B87F-E9F75D85DA75}"/>
                </a:ext>
              </a:extLst>
            </p:cNvPr>
            <p:cNvSpPr/>
            <p:nvPr/>
          </p:nvSpPr>
          <p:spPr bwMode="auto">
            <a:xfrm>
              <a:off x="8006622" y="2059094"/>
              <a:ext cx="184171" cy="548634"/>
            </a:xfrm>
            <a:prstGeom prst="roundRect">
              <a:avLst/>
            </a:prstGeom>
            <a:solidFill>
              <a:schemeClr val="accent5">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dirty="0">
                  <a:solidFill>
                    <a:schemeClr val="bg1"/>
                  </a:solidFill>
                </a:rPr>
                <a:t>33</a:t>
              </a:r>
              <a:endParaRPr lang="en-US" sz="500" dirty="0">
                <a:solidFill>
                  <a:schemeClr val="bg1"/>
                </a:solidFill>
              </a:endParaRPr>
            </a:p>
          </p:txBody>
        </p:sp>
        <p:sp>
          <p:nvSpPr>
            <p:cNvPr id="78" name="Rounded Rectangle 77">
              <a:extLst>
                <a:ext uri="{FF2B5EF4-FFF2-40B4-BE49-F238E27FC236}">
                  <a16:creationId xmlns:a16="http://schemas.microsoft.com/office/drawing/2014/main" id="{1CC73BE1-86D9-F14E-A72B-C32ACE8F2FD2}"/>
                </a:ext>
              </a:extLst>
            </p:cNvPr>
            <p:cNvSpPr/>
            <p:nvPr/>
          </p:nvSpPr>
          <p:spPr bwMode="auto">
            <a:xfrm>
              <a:off x="8202564" y="2059094"/>
              <a:ext cx="184171" cy="548634"/>
            </a:xfrm>
            <a:prstGeom prst="roundRect">
              <a:avLst/>
            </a:prstGeom>
            <a:solidFill>
              <a:schemeClr val="accent5">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dirty="0">
                  <a:solidFill>
                    <a:schemeClr val="bg1"/>
                  </a:solidFill>
                </a:rPr>
                <a:t>34</a:t>
              </a:r>
              <a:endParaRPr lang="en-US" sz="500" dirty="0">
                <a:solidFill>
                  <a:schemeClr val="bg1"/>
                </a:solidFill>
              </a:endParaRPr>
            </a:p>
          </p:txBody>
        </p:sp>
        <p:sp>
          <p:nvSpPr>
            <p:cNvPr id="79" name="Rounded Rectangle 78">
              <a:extLst>
                <a:ext uri="{FF2B5EF4-FFF2-40B4-BE49-F238E27FC236}">
                  <a16:creationId xmlns:a16="http://schemas.microsoft.com/office/drawing/2014/main" id="{82937181-E57B-1F4A-B5D2-CD4139E45B36}"/>
                </a:ext>
              </a:extLst>
            </p:cNvPr>
            <p:cNvSpPr/>
            <p:nvPr/>
          </p:nvSpPr>
          <p:spPr bwMode="auto">
            <a:xfrm>
              <a:off x="8405766" y="2059094"/>
              <a:ext cx="184171" cy="548634"/>
            </a:xfrm>
            <a:prstGeom prst="roundRect">
              <a:avLst/>
            </a:prstGeom>
            <a:solidFill>
              <a:schemeClr val="accent5">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dirty="0">
                  <a:solidFill>
                    <a:schemeClr val="bg1"/>
                  </a:solidFill>
                </a:rPr>
                <a:t>35</a:t>
              </a:r>
              <a:endParaRPr lang="en-US" sz="500" dirty="0">
                <a:solidFill>
                  <a:schemeClr val="bg1"/>
                </a:solidFill>
              </a:endParaRPr>
            </a:p>
          </p:txBody>
        </p:sp>
        <p:sp>
          <p:nvSpPr>
            <p:cNvPr id="80" name="Rounded Rectangle 79">
              <a:extLst>
                <a:ext uri="{FF2B5EF4-FFF2-40B4-BE49-F238E27FC236}">
                  <a16:creationId xmlns:a16="http://schemas.microsoft.com/office/drawing/2014/main" id="{909EF187-3DA5-4A4B-95F0-57258A53F105}"/>
                </a:ext>
              </a:extLst>
            </p:cNvPr>
            <p:cNvSpPr/>
            <p:nvPr/>
          </p:nvSpPr>
          <p:spPr bwMode="auto">
            <a:xfrm>
              <a:off x="8608965" y="2059094"/>
              <a:ext cx="184171" cy="548634"/>
            </a:xfrm>
            <a:prstGeom prst="roundRect">
              <a:avLst/>
            </a:prstGeom>
            <a:solidFill>
              <a:schemeClr val="accent5">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dirty="0">
                  <a:solidFill>
                    <a:schemeClr val="bg1"/>
                  </a:solidFill>
                </a:rPr>
                <a:t>36</a:t>
              </a:r>
              <a:endParaRPr lang="en-US" sz="500" dirty="0">
                <a:solidFill>
                  <a:schemeClr val="bg1"/>
                </a:solidFill>
              </a:endParaRPr>
            </a:p>
          </p:txBody>
        </p:sp>
      </p:grpSp>
      <p:sp>
        <p:nvSpPr>
          <p:cNvPr id="83" name="Oval 82">
            <a:extLst>
              <a:ext uri="{FF2B5EF4-FFF2-40B4-BE49-F238E27FC236}">
                <a16:creationId xmlns:a16="http://schemas.microsoft.com/office/drawing/2014/main" id="{F149B400-1F71-EA45-9AFF-C0A07ED613CD}"/>
              </a:ext>
            </a:extLst>
          </p:cNvPr>
          <p:cNvSpPr/>
          <p:nvPr/>
        </p:nvSpPr>
        <p:spPr>
          <a:xfrm>
            <a:off x="6722120" y="3506221"/>
            <a:ext cx="430306" cy="410802"/>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84" name="Oval 83">
            <a:extLst>
              <a:ext uri="{FF2B5EF4-FFF2-40B4-BE49-F238E27FC236}">
                <a16:creationId xmlns:a16="http://schemas.microsoft.com/office/drawing/2014/main" id="{6D32B177-34DC-C149-880E-5155D5FCFAD3}"/>
              </a:ext>
            </a:extLst>
          </p:cNvPr>
          <p:cNvSpPr/>
          <p:nvPr/>
        </p:nvSpPr>
        <p:spPr>
          <a:xfrm>
            <a:off x="1750974" y="4108564"/>
            <a:ext cx="430306" cy="410802"/>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85" name="Oval 84">
            <a:extLst>
              <a:ext uri="{FF2B5EF4-FFF2-40B4-BE49-F238E27FC236}">
                <a16:creationId xmlns:a16="http://schemas.microsoft.com/office/drawing/2014/main" id="{55F124E7-E86C-B94D-9199-AABBC0CE308C}"/>
              </a:ext>
            </a:extLst>
          </p:cNvPr>
          <p:cNvSpPr/>
          <p:nvPr/>
        </p:nvSpPr>
        <p:spPr>
          <a:xfrm>
            <a:off x="4457889" y="4115824"/>
            <a:ext cx="430306" cy="410802"/>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86" name="Oval 85">
            <a:extLst>
              <a:ext uri="{FF2B5EF4-FFF2-40B4-BE49-F238E27FC236}">
                <a16:creationId xmlns:a16="http://schemas.microsoft.com/office/drawing/2014/main" id="{B29D2F56-C6E9-5440-AD1D-800872A1E108}"/>
              </a:ext>
            </a:extLst>
          </p:cNvPr>
          <p:cNvSpPr/>
          <p:nvPr/>
        </p:nvSpPr>
        <p:spPr>
          <a:xfrm>
            <a:off x="9273716" y="4411046"/>
            <a:ext cx="430306" cy="410802"/>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Tree>
    <p:extLst>
      <p:ext uri="{BB962C8B-B14F-4D97-AF65-F5344CB8AC3E}">
        <p14:creationId xmlns:p14="http://schemas.microsoft.com/office/powerpoint/2010/main" val="322401063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D0824B-9D29-3747-BFBA-533EF2DF6980}"/>
              </a:ext>
            </a:extLst>
          </p:cNvPr>
          <p:cNvSpPr>
            <a:spLocks noGrp="1"/>
          </p:cNvSpPr>
          <p:nvPr>
            <p:ph type="title"/>
          </p:nvPr>
        </p:nvSpPr>
        <p:spPr/>
        <p:txBody>
          <a:bodyPr/>
          <a:lstStyle/>
          <a:p>
            <a:r>
              <a:rPr lang="en-US"/>
              <a:t>Data Replication Environment - 2</a:t>
            </a:r>
          </a:p>
        </p:txBody>
      </p:sp>
      <p:sp>
        <p:nvSpPr>
          <p:cNvPr id="4" name="Slide Number Placeholder 3">
            <a:extLst>
              <a:ext uri="{FF2B5EF4-FFF2-40B4-BE49-F238E27FC236}">
                <a16:creationId xmlns:a16="http://schemas.microsoft.com/office/drawing/2014/main" id="{223BEDBE-0C1E-504D-8318-92C91D8D607F}"/>
              </a:ext>
            </a:extLst>
          </p:cNvPr>
          <p:cNvSpPr>
            <a:spLocks noGrp="1"/>
          </p:cNvSpPr>
          <p:nvPr>
            <p:ph type="sldNum" sz="quarter" idx="12"/>
          </p:nvPr>
        </p:nvSpPr>
        <p:spPr/>
        <p:txBody>
          <a:bodyPr/>
          <a:lstStyle/>
          <a:p>
            <a:fld id="{E9549862-13E2-C34D-815E-8545BD36FC59}" type="slidenum">
              <a:rPr lang="en-US" smtClean="0">
                <a:solidFill>
                  <a:srgbClr val="6D7777"/>
                </a:solidFill>
              </a:rPr>
              <a:pPr/>
              <a:t>42</a:t>
            </a:fld>
            <a:endParaRPr lang="en-US">
              <a:solidFill>
                <a:srgbClr val="6D7777"/>
              </a:solidFill>
            </a:endParaRPr>
          </a:p>
        </p:txBody>
      </p:sp>
      <p:sp>
        <p:nvSpPr>
          <p:cNvPr id="5" name="Rectangle 4">
            <a:extLst>
              <a:ext uri="{FF2B5EF4-FFF2-40B4-BE49-F238E27FC236}">
                <a16:creationId xmlns:a16="http://schemas.microsoft.com/office/drawing/2014/main" id="{A0F8AA87-8AA4-D045-B050-ED7AC92CDFC1}"/>
              </a:ext>
            </a:extLst>
          </p:cNvPr>
          <p:cNvSpPr/>
          <p:nvPr/>
        </p:nvSpPr>
        <p:spPr>
          <a:xfrm>
            <a:off x="397882" y="1431257"/>
            <a:ext cx="5344610" cy="3995485"/>
          </a:xfrm>
          <a:prstGeom prst="rect">
            <a:avLst/>
          </a:prstGeom>
          <a:noFill/>
          <a:ln>
            <a:solidFill>
              <a:srgbClr val="0000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lang="en-US" sz="1000" b="1">
                <a:solidFill>
                  <a:srgbClr val="0000FF"/>
                </a:solidFill>
                <a:latin typeface="Arial"/>
              </a:rPr>
              <a:t>On-Premise Environment</a:t>
            </a:r>
            <a:endParaRPr kumimoji="0" lang="en-US" sz="1000" b="1" i="0" u="none" strike="noStrike" kern="1200" cap="none" spc="0" normalizeH="0" baseline="0" noProof="0">
              <a:ln>
                <a:noFill/>
              </a:ln>
              <a:solidFill>
                <a:srgbClr val="0000FF"/>
              </a:solidFill>
              <a:effectLst/>
              <a:uLnTx/>
              <a:uFillTx/>
              <a:latin typeface="Arial"/>
              <a:ea typeface="+mn-ea"/>
              <a:cs typeface="+mn-cs"/>
            </a:endParaRPr>
          </a:p>
        </p:txBody>
      </p:sp>
      <p:sp>
        <p:nvSpPr>
          <p:cNvPr id="6" name="Rectangle 5">
            <a:extLst>
              <a:ext uri="{FF2B5EF4-FFF2-40B4-BE49-F238E27FC236}">
                <a16:creationId xmlns:a16="http://schemas.microsoft.com/office/drawing/2014/main" id="{90B1E0CB-CD1E-D14F-9238-763E6AF8FC20}"/>
              </a:ext>
            </a:extLst>
          </p:cNvPr>
          <p:cNvSpPr/>
          <p:nvPr/>
        </p:nvSpPr>
        <p:spPr>
          <a:xfrm>
            <a:off x="6280404" y="1431257"/>
            <a:ext cx="5513713" cy="3995485"/>
          </a:xfrm>
          <a:prstGeom prst="rect">
            <a:avLst/>
          </a:prstGeom>
          <a:noFill/>
          <a:ln>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1" i="0" u="none" strike="noStrike" kern="1200" cap="none" spc="0" normalizeH="0" baseline="0" noProof="0">
                <a:ln>
                  <a:noFill/>
                </a:ln>
                <a:solidFill>
                  <a:srgbClr val="00B050"/>
                </a:solidFill>
                <a:effectLst/>
                <a:uLnTx/>
                <a:uFillTx/>
                <a:latin typeface="Arial"/>
                <a:ea typeface="+mn-ea"/>
                <a:cs typeface="+mn-cs"/>
              </a:rPr>
              <a:t>IBM Cloud</a:t>
            </a:r>
          </a:p>
        </p:txBody>
      </p:sp>
      <p:sp>
        <p:nvSpPr>
          <p:cNvPr id="8" name="Rounded Rectangle 7">
            <a:extLst>
              <a:ext uri="{FF2B5EF4-FFF2-40B4-BE49-F238E27FC236}">
                <a16:creationId xmlns:a16="http://schemas.microsoft.com/office/drawing/2014/main" id="{AF5BE487-0468-A243-9C73-9209F84D654B}"/>
              </a:ext>
            </a:extLst>
          </p:cNvPr>
          <p:cNvSpPr/>
          <p:nvPr/>
        </p:nvSpPr>
        <p:spPr bwMode="auto">
          <a:xfrm>
            <a:off x="7396798"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0</a:t>
            </a:r>
            <a:endParaRPr lang="en-US" sz="500">
              <a:solidFill>
                <a:schemeClr val="bg1"/>
              </a:solidFill>
            </a:endParaRPr>
          </a:p>
        </p:txBody>
      </p:sp>
      <p:sp>
        <p:nvSpPr>
          <p:cNvPr id="9" name="Rounded Rectangle 8">
            <a:extLst>
              <a:ext uri="{FF2B5EF4-FFF2-40B4-BE49-F238E27FC236}">
                <a16:creationId xmlns:a16="http://schemas.microsoft.com/office/drawing/2014/main" id="{D5E58477-E1E3-594C-AF48-F4CA8530EABE}"/>
              </a:ext>
            </a:extLst>
          </p:cNvPr>
          <p:cNvSpPr/>
          <p:nvPr/>
        </p:nvSpPr>
        <p:spPr bwMode="auto">
          <a:xfrm>
            <a:off x="7579675"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1</a:t>
            </a:r>
            <a:endParaRPr lang="en-US" sz="500">
              <a:solidFill>
                <a:schemeClr val="bg1"/>
              </a:solidFill>
            </a:endParaRPr>
          </a:p>
        </p:txBody>
      </p:sp>
      <p:sp>
        <p:nvSpPr>
          <p:cNvPr id="10" name="Rounded Rectangle 9">
            <a:extLst>
              <a:ext uri="{FF2B5EF4-FFF2-40B4-BE49-F238E27FC236}">
                <a16:creationId xmlns:a16="http://schemas.microsoft.com/office/drawing/2014/main" id="{F7310BC1-71B2-BD47-95DA-A5A9F09D389B}"/>
              </a:ext>
            </a:extLst>
          </p:cNvPr>
          <p:cNvSpPr/>
          <p:nvPr/>
        </p:nvSpPr>
        <p:spPr bwMode="auto">
          <a:xfrm>
            <a:off x="7763847"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2</a:t>
            </a:r>
            <a:endParaRPr lang="en-US" sz="500">
              <a:solidFill>
                <a:schemeClr val="bg1"/>
              </a:solidFill>
            </a:endParaRPr>
          </a:p>
        </p:txBody>
      </p:sp>
      <p:sp>
        <p:nvSpPr>
          <p:cNvPr id="11" name="Rounded Rectangle 10">
            <a:extLst>
              <a:ext uri="{FF2B5EF4-FFF2-40B4-BE49-F238E27FC236}">
                <a16:creationId xmlns:a16="http://schemas.microsoft.com/office/drawing/2014/main" id="{B6291CC4-0B45-D044-90E7-3543E7A968CF}"/>
              </a:ext>
            </a:extLst>
          </p:cNvPr>
          <p:cNvSpPr/>
          <p:nvPr/>
        </p:nvSpPr>
        <p:spPr bwMode="auto">
          <a:xfrm>
            <a:off x="7946725"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3</a:t>
            </a:r>
            <a:endParaRPr lang="en-US" sz="500">
              <a:solidFill>
                <a:schemeClr val="bg1"/>
              </a:solidFill>
            </a:endParaRPr>
          </a:p>
        </p:txBody>
      </p:sp>
      <p:sp>
        <p:nvSpPr>
          <p:cNvPr id="12" name="Rounded Rectangle 11">
            <a:extLst>
              <a:ext uri="{FF2B5EF4-FFF2-40B4-BE49-F238E27FC236}">
                <a16:creationId xmlns:a16="http://schemas.microsoft.com/office/drawing/2014/main" id="{94EF47BB-26F6-B343-B071-171636EE579D}"/>
              </a:ext>
            </a:extLst>
          </p:cNvPr>
          <p:cNvSpPr/>
          <p:nvPr/>
        </p:nvSpPr>
        <p:spPr bwMode="auto">
          <a:xfrm>
            <a:off x="8130895"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4</a:t>
            </a:r>
            <a:endParaRPr lang="en-US" sz="500">
              <a:solidFill>
                <a:schemeClr val="bg1"/>
              </a:solidFill>
            </a:endParaRPr>
          </a:p>
        </p:txBody>
      </p:sp>
      <p:sp>
        <p:nvSpPr>
          <p:cNvPr id="13" name="Rounded Rectangle 12">
            <a:extLst>
              <a:ext uri="{FF2B5EF4-FFF2-40B4-BE49-F238E27FC236}">
                <a16:creationId xmlns:a16="http://schemas.microsoft.com/office/drawing/2014/main" id="{00BCA8E7-112B-094B-8994-52A4B5E872FB}"/>
              </a:ext>
            </a:extLst>
          </p:cNvPr>
          <p:cNvSpPr/>
          <p:nvPr/>
        </p:nvSpPr>
        <p:spPr bwMode="auto">
          <a:xfrm>
            <a:off x="8303992"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5</a:t>
            </a:r>
            <a:endParaRPr lang="en-US" sz="500">
              <a:solidFill>
                <a:schemeClr val="bg1"/>
              </a:solidFill>
            </a:endParaRPr>
          </a:p>
        </p:txBody>
      </p:sp>
      <p:sp>
        <p:nvSpPr>
          <p:cNvPr id="14" name="AutoShape 4">
            <a:extLst>
              <a:ext uri="{FF2B5EF4-FFF2-40B4-BE49-F238E27FC236}">
                <a16:creationId xmlns:a16="http://schemas.microsoft.com/office/drawing/2014/main" id="{419F5FD2-9DE2-F445-A68B-0CAD344E39B6}"/>
              </a:ext>
            </a:extLst>
          </p:cNvPr>
          <p:cNvSpPr>
            <a:spLocks noChangeArrowheads="1"/>
          </p:cNvSpPr>
          <p:nvPr/>
        </p:nvSpPr>
        <p:spPr bwMode="auto">
          <a:xfrm>
            <a:off x="6580674" y="1999642"/>
            <a:ext cx="4802537" cy="994569"/>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a:r>
              <a:rPr lang="en-US" sz="1000" dirty="0"/>
              <a:t>Event Streams Cluster</a:t>
            </a:r>
          </a:p>
        </p:txBody>
      </p:sp>
      <p:pic>
        <p:nvPicPr>
          <p:cNvPr id="15" name="Picture 14">
            <a:extLst>
              <a:ext uri="{FF2B5EF4-FFF2-40B4-BE49-F238E27FC236}">
                <a16:creationId xmlns:a16="http://schemas.microsoft.com/office/drawing/2014/main" id="{4D675F2E-5ADD-244D-A2C8-DC471A256E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93889" y="2004313"/>
            <a:ext cx="254676" cy="336336"/>
          </a:xfrm>
          <a:prstGeom prst="rect">
            <a:avLst/>
          </a:prstGeom>
        </p:spPr>
      </p:pic>
      <p:sp>
        <p:nvSpPr>
          <p:cNvPr id="16" name="AutoShape 4">
            <a:extLst>
              <a:ext uri="{FF2B5EF4-FFF2-40B4-BE49-F238E27FC236}">
                <a16:creationId xmlns:a16="http://schemas.microsoft.com/office/drawing/2014/main" id="{8537465C-CC23-3A49-BF55-D3D5F0E218A8}"/>
              </a:ext>
            </a:extLst>
          </p:cNvPr>
          <p:cNvSpPr>
            <a:spLocks noChangeArrowheads="1"/>
          </p:cNvSpPr>
          <p:nvPr/>
        </p:nvSpPr>
        <p:spPr bwMode="auto">
          <a:xfrm>
            <a:off x="6567384" y="3212162"/>
            <a:ext cx="4815827" cy="1610850"/>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a:endParaRPr lang="en-US" sz="1000"/>
          </a:p>
        </p:txBody>
      </p:sp>
      <p:pic>
        <p:nvPicPr>
          <p:cNvPr id="17" name="Picture 16">
            <a:extLst>
              <a:ext uri="{FF2B5EF4-FFF2-40B4-BE49-F238E27FC236}">
                <a16:creationId xmlns:a16="http://schemas.microsoft.com/office/drawing/2014/main" id="{6ABC5224-3E3C-5747-867A-AC22EFA3C6D3}"/>
              </a:ext>
            </a:extLst>
          </p:cNvPr>
          <p:cNvPicPr>
            <a:picLocks noChangeAspect="1"/>
          </p:cNvPicPr>
          <p:nvPr/>
        </p:nvPicPr>
        <p:blipFill>
          <a:blip r:embed="rId3"/>
          <a:stretch>
            <a:fillRect/>
          </a:stretch>
        </p:blipFill>
        <p:spPr>
          <a:xfrm>
            <a:off x="6473602" y="4603646"/>
            <a:ext cx="300230" cy="274496"/>
          </a:xfrm>
          <a:prstGeom prst="rect">
            <a:avLst/>
          </a:prstGeom>
        </p:spPr>
      </p:pic>
      <p:sp>
        <p:nvSpPr>
          <p:cNvPr id="18" name="AutoShape 4">
            <a:extLst>
              <a:ext uri="{FF2B5EF4-FFF2-40B4-BE49-F238E27FC236}">
                <a16:creationId xmlns:a16="http://schemas.microsoft.com/office/drawing/2014/main" id="{211CB3E3-B829-2C4F-A3D6-B13BE7F48F22}"/>
              </a:ext>
            </a:extLst>
          </p:cNvPr>
          <p:cNvSpPr>
            <a:spLocks noChangeArrowheads="1"/>
          </p:cNvSpPr>
          <p:nvPr/>
        </p:nvSpPr>
        <p:spPr bwMode="auto">
          <a:xfrm>
            <a:off x="549295" y="1818150"/>
            <a:ext cx="4815827" cy="3309662"/>
          </a:xfrm>
          <a:prstGeom prst="roundRect">
            <a:avLst>
              <a:gd name="adj" fmla="val 3325"/>
            </a:avLst>
          </a:prstGeom>
          <a:noFill/>
          <a:ln w="12700">
            <a:solidFill>
              <a:schemeClr val="accent3"/>
            </a:solidFill>
            <a:prstDash val="dash"/>
            <a:round/>
            <a:headEnd/>
            <a:tailEnd/>
          </a:ln>
        </p:spPr>
        <p:txBody>
          <a:bodyPr lIns="0" tIns="0" rIns="0" bIns="0" anchor="b" anchorCtr="1"/>
          <a:lstStyle/>
          <a:p>
            <a:pPr algn="ctr"/>
            <a:endParaRPr lang="en-US" sz="1000"/>
          </a:p>
        </p:txBody>
      </p:sp>
      <p:pic>
        <p:nvPicPr>
          <p:cNvPr id="19" name="Picture 18">
            <a:extLst>
              <a:ext uri="{FF2B5EF4-FFF2-40B4-BE49-F238E27FC236}">
                <a16:creationId xmlns:a16="http://schemas.microsoft.com/office/drawing/2014/main" id="{7706F5A4-7139-564E-A4D8-D1D149150755}"/>
              </a:ext>
            </a:extLst>
          </p:cNvPr>
          <p:cNvPicPr>
            <a:picLocks noChangeAspect="1"/>
          </p:cNvPicPr>
          <p:nvPr/>
        </p:nvPicPr>
        <p:blipFill>
          <a:blip r:embed="rId3"/>
          <a:stretch>
            <a:fillRect/>
          </a:stretch>
        </p:blipFill>
        <p:spPr>
          <a:xfrm>
            <a:off x="475175" y="4878142"/>
            <a:ext cx="300230" cy="274496"/>
          </a:xfrm>
          <a:prstGeom prst="rect">
            <a:avLst/>
          </a:prstGeom>
        </p:spPr>
      </p:pic>
      <p:sp>
        <p:nvSpPr>
          <p:cNvPr id="28" name="Rounded Rectangle 27">
            <a:extLst>
              <a:ext uri="{FF2B5EF4-FFF2-40B4-BE49-F238E27FC236}">
                <a16:creationId xmlns:a16="http://schemas.microsoft.com/office/drawing/2014/main" id="{058E4018-54EF-C241-A10F-9BB485461EFF}"/>
              </a:ext>
            </a:extLst>
          </p:cNvPr>
          <p:cNvSpPr/>
          <p:nvPr/>
        </p:nvSpPr>
        <p:spPr bwMode="auto">
          <a:xfrm>
            <a:off x="1591529"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0</a:t>
            </a:r>
            <a:endParaRPr lang="en-US" sz="500">
              <a:solidFill>
                <a:schemeClr val="bg1"/>
              </a:solidFill>
            </a:endParaRPr>
          </a:p>
        </p:txBody>
      </p:sp>
      <p:sp>
        <p:nvSpPr>
          <p:cNvPr id="29" name="Rounded Rectangle 28">
            <a:extLst>
              <a:ext uri="{FF2B5EF4-FFF2-40B4-BE49-F238E27FC236}">
                <a16:creationId xmlns:a16="http://schemas.microsoft.com/office/drawing/2014/main" id="{2DEDB43F-6BDF-F347-95A5-F47AA2B1C71F}"/>
              </a:ext>
            </a:extLst>
          </p:cNvPr>
          <p:cNvSpPr/>
          <p:nvPr/>
        </p:nvSpPr>
        <p:spPr bwMode="auto">
          <a:xfrm>
            <a:off x="1774406"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1</a:t>
            </a:r>
            <a:endParaRPr lang="en-US" sz="500">
              <a:solidFill>
                <a:schemeClr val="bg1"/>
              </a:solidFill>
            </a:endParaRPr>
          </a:p>
        </p:txBody>
      </p:sp>
      <p:sp>
        <p:nvSpPr>
          <p:cNvPr id="30" name="Rounded Rectangle 29">
            <a:extLst>
              <a:ext uri="{FF2B5EF4-FFF2-40B4-BE49-F238E27FC236}">
                <a16:creationId xmlns:a16="http://schemas.microsoft.com/office/drawing/2014/main" id="{99244A3B-B483-4E43-A1E9-229B6A27DB31}"/>
              </a:ext>
            </a:extLst>
          </p:cNvPr>
          <p:cNvSpPr/>
          <p:nvPr/>
        </p:nvSpPr>
        <p:spPr bwMode="auto">
          <a:xfrm>
            <a:off x="1958578"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2</a:t>
            </a:r>
            <a:endParaRPr lang="en-US" sz="500">
              <a:solidFill>
                <a:schemeClr val="bg1"/>
              </a:solidFill>
            </a:endParaRPr>
          </a:p>
        </p:txBody>
      </p:sp>
      <p:sp>
        <p:nvSpPr>
          <p:cNvPr id="31" name="Rounded Rectangle 30">
            <a:extLst>
              <a:ext uri="{FF2B5EF4-FFF2-40B4-BE49-F238E27FC236}">
                <a16:creationId xmlns:a16="http://schemas.microsoft.com/office/drawing/2014/main" id="{2FC00369-550F-1D47-959E-8E43C24D3F4F}"/>
              </a:ext>
            </a:extLst>
          </p:cNvPr>
          <p:cNvSpPr/>
          <p:nvPr/>
        </p:nvSpPr>
        <p:spPr bwMode="auto">
          <a:xfrm>
            <a:off x="2141456"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3</a:t>
            </a:r>
            <a:endParaRPr lang="en-US" sz="500">
              <a:solidFill>
                <a:schemeClr val="bg1"/>
              </a:solidFill>
            </a:endParaRPr>
          </a:p>
        </p:txBody>
      </p:sp>
      <p:sp>
        <p:nvSpPr>
          <p:cNvPr id="32" name="Rounded Rectangle 31">
            <a:extLst>
              <a:ext uri="{FF2B5EF4-FFF2-40B4-BE49-F238E27FC236}">
                <a16:creationId xmlns:a16="http://schemas.microsoft.com/office/drawing/2014/main" id="{CEA02F82-9665-7243-AA5C-E8A8BC93F3C2}"/>
              </a:ext>
            </a:extLst>
          </p:cNvPr>
          <p:cNvSpPr/>
          <p:nvPr/>
        </p:nvSpPr>
        <p:spPr bwMode="auto">
          <a:xfrm>
            <a:off x="2325626"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4</a:t>
            </a:r>
            <a:endParaRPr lang="en-US" sz="500">
              <a:solidFill>
                <a:schemeClr val="bg1"/>
              </a:solidFill>
            </a:endParaRPr>
          </a:p>
        </p:txBody>
      </p:sp>
      <p:sp>
        <p:nvSpPr>
          <p:cNvPr id="33" name="Rounded Rectangle 32">
            <a:extLst>
              <a:ext uri="{FF2B5EF4-FFF2-40B4-BE49-F238E27FC236}">
                <a16:creationId xmlns:a16="http://schemas.microsoft.com/office/drawing/2014/main" id="{23355CB8-33EA-2344-9D2F-FD6C81E06FC2}"/>
              </a:ext>
            </a:extLst>
          </p:cNvPr>
          <p:cNvSpPr/>
          <p:nvPr/>
        </p:nvSpPr>
        <p:spPr bwMode="auto">
          <a:xfrm>
            <a:off x="2498723"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5</a:t>
            </a:r>
            <a:endParaRPr lang="en-US" sz="500">
              <a:solidFill>
                <a:schemeClr val="bg1"/>
              </a:solidFill>
            </a:endParaRPr>
          </a:p>
        </p:txBody>
      </p:sp>
      <p:sp>
        <p:nvSpPr>
          <p:cNvPr id="34" name="AutoShape 4">
            <a:extLst>
              <a:ext uri="{FF2B5EF4-FFF2-40B4-BE49-F238E27FC236}">
                <a16:creationId xmlns:a16="http://schemas.microsoft.com/office/drawing/2014/main" id="{B1D40963-EC1B-E049-A09B-96D331A21F58}"/>
              </a:ext>
            </a:extLst>
          </p:cNvPr>
          <p:cNvSpPr>
            <a:spLocks noChangeArrowheads="1"/>
          </p:cNvSpPr>
          <p:nvPr/>
        </p:nvSpPr>
        <p:spPr bwMode="auto">
          <a:xfrm>
            <a:off x="797528" y="2022321"/>
            <a:ext cx="4276272" cy="993882"/>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a:r>
              <a:rPr lang="en-US" sz="1000" dirty="0"/>
              <a:t>Kafka Cluster</a:t>
            </a:r>
          </a:p>
        </p:txBody>
      </p:sp>
      <p:sp>
        <p:nvSpPr>
          <p:cNvPr id="45" name="Rounded Rectangle 44">
            <a:extLst>
              <a:ext uri="{FF2B5EF4-FFF2-40B4-BE49-F238E27FC236}">
                <a16:creationId xmlns:a16="http://schemas.microsoft.com/office/drawing/2014/main" id="{034D0250-3CFC-6843-9DDB-30E02E9EBC18}"/>
              </a:ext>
            </a:extLst>
          </p:cNvPr>
          <p:cNvSpPr/>
          <p:nvPr/>
        </p:nvSpPr>
        <p:spPr>
          <a:xfrm>
            <a:off x="848919" y="3502593"/>
            <a:ext cx="1325873" cy="390630"/>
          </a:xfrm>
          <a:prstGeom prst="roundRect">
            <a:avLst/>
          </a:prstGeom>
          <a:solidFill>
            <a:schemeClr val="tx2">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a:ln>
                  <a:noFill/>
                </a:ln>
                <a:solidFill>
                  <a:prstClr val="white"/>
                </a:solidFill>
                <a:effectLst/>
                <a:uLnTx/>
                <a:uFillTx/>
                <a:latin typeface="Arial"/>
                <a:ea typeface="+mn-ea"/>
                <a:cs typeface="+mn-cs"/>
              </a:rPr>
              <a:t>Event driven µservice</a:t>
            </a:r>
          </a:p>
        </p:txBody>
      </p:sp>
      <p:sp>
        <p:nvSpPr>
          <p:cNvPr id="46" name="AutoShape 4">
            <a:extLst>
              <a:ext uri="{FF2B5EF4-FFF2-40B4-BE49-F238E27FC236}">
                <a16:creationId xmlns:a16="http://schemas.microsoft.com/office/drawing/2014/main" id="{490EA60F-E5B8-2A4C-8350-F638E3310E3C}"/>
              </a:ext>
            </a:extLst>
          </p:cNvPr>
          <p:cNvSpPr>
            <a:spLocks noChangeArrowheads="1"/>
          </p:cNvSpPr>
          <p:nvPr/>
        </p:nvSpPr>
        <p:spPr bwMode="auto">
          <a:xfrm>
            <a:off x="2678478" y="3373650"/>
            <a:ext cx="2416866" cy="993882"/>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a:r>
              <a:rPr lang="en-US" sz="1000" dirty="0"/>
              <a:t>Kafka Connect Cluster</a:t>
            </a:r>
          </a:p>
        </p:txBody>
      </p:sp>
      <p:sp>
        <p:nvSpPr>
          <p:cNvPr id="47" name="AutoShape 4">
            <a:extLst>
              <a:ext uri="{FF2B5EF4-FFF2-40B4-BE49-F238E27FC236}">
                <a16:creationId xmlns:a16="http://schemas.microsoft.com/office/drawing/2014/main" id="{46810D72-B6D9-3743-AE1C-B909754E1990}"/>
              </a:ext>
            </a:extLst>
          </p:cNvPr>
          <p:cNvSpPr>
            <a:spLocks noChangeArrowheads="1"/>
          </p:cNvSpPr>
          <p:nvPr/>
        </p:nvSpPr>
        <p:spPr bwMode="auto">
          <a:xfrm>
            <a:off x="8860735" y="3402458"/>
            <a:ext cx="2416866" cy="993882"/>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a:r>
              <a:rPr lang="en-US" sz="1000" dirty="0"/>
              <a:t>Kafka Connect Cluster</a:t>
            </a:r>
          </a:p>
        </p:txBody>
      </p:sp>
      <p:sp>
        <p:nvSpPr>
          <p:cNvPr id="50" name="Rounded Rectangle 49">
            <a:extLst>
              <a:ext uri="{FF2B5EF4-FFF2-40B4-BE49-F238E27FC236}">
                <a16:creationId xmlns:a16="http://schemas.microsoft.com/office/drawing/2014/main" id="{BE8DBD31-EE66-7142-9446-9497205FC72D}"/>
              </a:ext>
            </a:extLst>
          </p:cNvPr>
          <p:cNvSpPr/>
          <p:nvPr/>
        </p:nvSpPr>
        <p:spPr>
          <a:xfrm>
            <a:off x="714450" y="3619135"/>
            <a:ext cx="1325873" cy="390630"/>
          </a:xfrm>
          <a:prstGeom prst="roundRect">
            <a:avLst/>
          </a:prstGeom>
          <a:solidFill>
            <a:schemeClr val="tx2">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a:ln>
                  <a:noFill/>
                </a:ln>
                <a:solidFill>
                  <a:prstClr val="white"/>
                </a:solidFill>
                <a:effectLst/>
                <a:uLnTx/>
                <a:uFillTx/>
                <a:latin typeface="Arial"/>
                <a:ea typeface="+mn-ea"/>
                <a:cs typeface="+mn-cs"/>
              </a:rPr>
              <a:t>Event driven µservice</a:t>
            </a:r>
          </a:p>
        </p:txBody>
      </p:sp>
      <p:sp>
        <p:nvSpPr>
          <p:cNvPr id="51" name="Rounded Rectangle 50">
            <a:extLst>
              <a:ext uri="{FF2B5EF4-FFF2-40B4-BE49-F238E27FC236}">
                <a16:creationId xmlns:a16="http://schemas.microsoft.com/office/drawing/2014/main" id="{6A15D4F8-9899-8240-BB05-FA0F6F1A556B}"/>
              </a:ext>
            </a:extLst>
          </p:cNvPr>
          <p:cNvSpPr/>
          <p:nvPr/>
        </p:nvSpPr>
        <p:spPr>
          <a:xfrm>
            <a:off x="678595" y="3726711"/>
            <a:ext cx="1325873" cy="390630"/>
          </a:xfrm>
          <a:prstGeom prst="roundRect">
            <a:avLst/>
          </a:prstGeom>
          <a:solidFill>
            <a:schemeClr val="tx2">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a:ln>
                  <a:noFill/>
                </a:ln>
                <a:solidFill>
                  <a:prstClr val="white"/>
                </a:solidFill>
                <a:effectLst/>
                <a:uLnTx/>
                <a:uFillTx/>
                <a:latin typeface="Arial"/>
                <a:ea typeface="+mn-ea"/>
                <a:cs typeface="+mn-cs"/>
              </a:rPr>
              <a:t>Event driven µservice</a:t>
            </a:r>
          </a:p>
        </p:txBody>
      </p:sp>
      <p:sp>
        <p:nvSpPr>
          <p:cNvPr id="52" name="Cloud 51">
            <a:extLst>
              <a:ext uri="{FF2B5EF4-FFF2-40B4-BE49-F238E27FC236}">
                <a16:creationId xmlns:a16="http://schemas.microsoft.com/office/drawing/2014/main" id="{4695F1F6-1E1D-364B-B95A-5F6E3043E184}"/>
              </a:ext>
            </a:extLst>
          </p:cNvPr>
          <p:cNvSpPr/>
          <p:nvPr/>
        </p:nvSpPr>
        <p:spPr>
          <a:xfrm rot="16200000">
            <a:off x="5067740" y="3224016"/>
            <a:ext cx="1922727" cy="524935"/>
          </a:xfrm>
          <a:prstGeom prst="cloud">
            <a:avLst/>
          </a:prstGeom>
          <a:no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6897ECA9-F27F-1B4B-A567-00FA2BA8DB10}"/>
              </a:ext>
            </a:extLst>
          </p:cNvPr>
          <p:cNvPicPr>
            <a:picLocks noChangeAspect="1"/>
          </p:cNvPicPr>
          <p:nvPr/>
        </p:nvPicPr>
        <p:blipFill>
          <a:blip r:embed="rId4"/>
          <a:stretch>
            <a:fillRect/>
          </a:stretch>
        </p:blipFill>
        <p:spPr>
          <a:xfrm>
            <a:off x="681817" y="2585617"/>
            <a:ext cx="501650" cy="495300"/>
          </a:xfrm>
          <a:prstGeom prst="rect">
            <a:avLst/>
          </a:prstGeom>
        </p:spPr>
      </p:pic>
      <p:pic>
        <p:nvPicPr>
          <p:cNvPr id="37" name="Picture 36">
            <a:extLst>
              <a:ext uri="{FF2B5EF4-FFF2-40B4-BE49-F238E27FC236}">
                <a16:creationId xmlns:a16="http://schemas.microsoft.com/office/drawing/2014/main" id="{6D8F6862-7739-D946-A521-B5976D86EED8}"/>
              </a:ext>
            </a:extLst>
          </p:cNvPr>
          <p:cNvPicPr>
            <a:picLocks noChangeAspect="1"/>
          </p:cNvPicPr>
          <p:nvPr/>
        </p:nvPicPr>
        <p:blipFill>
          <a:blip r:embed="rId4"/>
          <a:stretch>
            <a:fillRect/>
          </a:stretch>
        </p:blipFill>
        <p:spPr>
          <a:xfrm>
            <a:off x="2609227" y="3921351"/>
            <a:ext cx="501650" cy="495300"/>
          </a:xfrm>
          <a:prstGeom prst="rect">
            <a:avLst/>
          </a:prstGeom>
        </p:spPr>
      </p:pic>
      <p:sp>
        <p:nvSpPr>
          <p:cNvPr id="38" name="Rounded Rectangle 37">
            <a:extLst>
              <a:ext uri="{FF2B5EF4-FFF2-40B4-BE49-F238E27FC236}">
                <a16:creationId xmlns:a16="http://schemas.microsoft.com/office/drawing/2014/main" id="{B8888133-CCF3-0944-9B5C-B88A02187A65}"/>
              </a:ext>
            </a:extLst>
          </p:cNvPr>
          <p:cNvSpPr/>
          <p:nvPr/>
        </p:nvSpPr>
        <p:spPr>
          <a:xfrm>
            <a:off x="3284812" y="3563437"/>
            <a:ext cx="1325873" cy="390630"/>
          </a:xfrm>
          <a:prstGeom prst="roundRect">
            <a:avLst/>
          </a:prstGeom>
          <a:solidFill>
            <a:srgbClr val="7030A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lang="en-US" sz="1000">
                <a:solidFill>
                  <a:prstClr val="white"/>
                </a:solidFill>
                <a:latin typeface="Arial"/>
              </a:rPr>
              <a:t>Mirror Maker 2.0</a:t>
            </a:r>
            <a:endParaRPr kumimoji="0" lang="en-US" sz="1000" b="0" i="0" u="none" strike="noStrike" kern="1200" cap="none" spc="0" normalizeH="0" baseline="0" noProof="0">
              <a:ln>
                <a:noFill/>
              </a:ln>
              <a:solidFill>
                <a:prstClr val="white"/>
              </a:solidFill>
              <a:effectLst/>
              <a:uLnTx/>
              <a:uFillTx/>
              <a:latin typeface="Arial"/>
              <a:ea typeface="+mn-ea"/>
              <a:cs typeface="+mn-cs"/>
            </a:endParaRPr>
          </a:p>
        </p:txBody>
      </p:sp>
      <p:sp>
        <p:nvSpPr>
          <p:cNvPr id="7" name="TextBox 6">
            <a:extLst>
              <a:ext uri="{FF2B5EF4-FFF2-40B4-BE49-F238E27FC236}">
                <a16:creationId xmlns:a16="http://schemas.microsoft.com/office/drawing/2014/main" id="{9C49EA51-B835-094C-91A0-D088AFF81C4B}"/>
              </a:ext>
            </a:extLst>
          </p:cNvPr>
          <p:cNvSpPr txBox="1"/>
          <p:nvPr/>
        </p:nvSpPr>
        <p:spPr>
          <a:xfrm>
            <a:off x="819153" y="2162497"/>
            <a:ext cx="710451" cy="338554"/>
          </a:xfrm>
          <a:prstGeom prst="rect">
            <a:avLst/>
          </a:prstGeom>
          <a:noFill/>
        </p:spPr>
        <p:txBody>
          <a:bodyPr wrap="none" rtlCol="0">
            <a:spAutoFit/>
          </a:bodyPr>
          <a:lstStyle/>
          <a:p>
            <a:r>
              <a:rPr lang="en-US" sz="1600" dirty="0"/>
              <a:t>target</a:t>
            </a:r>
          </a:p>
        </p:txBody>
      </p:sp>
      <p:sp>
        <p:nvSpPr>
          <p:cNvPr id="39" name="TextBox 38">
            <a:extLst>
              <a:ext uri="{FF2B5EF4-FFF2-40B4-BE49-F238E27FC236}">
                <a16:creationId xmlns:a16="http://schemas.microsoft.com/office/drawing/2014/main" id="{E43F178F-4B90-3F45-964F-1FF716720D0E}"/>
              </a:ext>
            </a:extLst>
          </p:cNvPr>
          <p:cNvSpPr txBox="1"/>
          <p:nvPr/>
        </p:nvSpPr>
        <p:spPr>
          <a:xfrm>
            <a:off x="6799714" y="2610643"/>
            <a:ext cx="800219" cy="338554"/>
          </a:xfrm>
          <a:prstGeom prst="rect">
            <a:avLst/>
          </a:prstGeom>
          <a:noFill/>
        </p:spPr>
        <p:txBody>
          <a:bodyPr wrap="none" rtlCol="0">
            <a:spAutoFit/>
          </a:bodyPr>
          <a:lstStyle/>
          <a:p>
            <a:r>
              <a:rPr lang="en-US" sz="1600" dirty="0"/>
              <a:t>source</a:t>
            </a:r>
          </a:p>
        </p:txBody>
      </p:sp>
      <p:cxnSp>
        <p:nvCxnSpPr>
          <p:cNvPr id="21" name="Elbow Connector 20">
            <a:extLst>
              <a:ext uri="{FF2B5EF4-FFF2-40B4-BE49-F238E27FC236}">
                <a16:creationId xmlns:a16="http://schemas.microsoft.com/office/drawing/2014/main" id="{1FA5726D-2767-B849-85A3-7CAA002588F7}"/>
              </a:ext>
            </a:extLst>
          </p:cNvPr>
          <p:cNvCxnSpPr>
            <a:cxnSpLocks/>
            <a:stCxn id="13" idx="0"/>
            <a:endCxn id="38" idx="3"/>
          </p:cNvCxnSpPr>
          <p:nvPr/>
        </p:nvCxnSpPr>
        <p:spPr>
          <a:xfrm rot="16200000" flipH="1" flipV="1">
            <a:off x="5713725" y="1076398"/>
            <a:ext cx="1579313" cy="3785393"/>
          </a:xfrm>
          <a:prstGeom prst="bentConnector4">
            <a:avLst>
              <a:gd name="adj1" fmla="val -14475"/>
              <a:gd name="adj2" fmla="val 51216"/>
            </a:avLst>
          </a:prstGeom>
          <a:ln w="15875">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3" name="Elbow Connector 52">
            <a:extLst>
              <a:ext uri="{FF2B5EF4-FFF2-40B4-BE49-F238E27FC236}">
                <a16:creationId xmlns:a16="http://schemas.microsoft.com/office/drawing/2014/main" id="{0DC1C79B-85E9-B246-88E9-908878ECC75B}"/>
              </a:ext>
            </a:extLst>
          </p:cNvPr>
          <p:cNvCxnSpPr>
            <a:cxnSpLocks/>
            <a:stCxn id="38" idx="1"/>
            <a:endCxn id="33" idx="2"/>
          </p:cNvCxnSpPr>
          <p:nvPr/>
        </p:nvCxnSpPr>
        <p:spPr>
          <a:xfrm rot="10800000">
            <a:off x="2590810" y="2728760"/>
            <a:ext cx="694003" cy="1029992"/>
          </a:xfrm>
          <a:prstGeom prst="bentConnector2">
            <a:avLst/>
          </a:prstGeom>
          <a:ln w="15875">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54" name="Rounded Rectangle 53">
            <a:extLst>
              <a:ext uri="{FF2B5EF4-FFF2-40B4-BE49-F238E27FC236}">
                <a16:creationId xmlns:a16="http://schemas.microsoft.com/office/drawing/2014/main" id="{BCDFEE58-EA3C-BF4F-8577-559474779C96}"/>
              </a:ext>
            </a:extLst>
          </p:cNvPr>
          <p:cNvSpPr/>
          <p:nvPr/>
        </p:nvSpPr>
        <p:spPr>
          <a:xfrm>
            <a:off x="9515752" y="3598324"/>
            <a:ext cx="1325873" cy="390630"/>
          </a:xfrm>
          <a:prstGeom prst="roundRect">
            <a:avLst/>
          </a:prstGeom>
          <a:solidFill>
            <a:srgbClr val="7030A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lang="en-US" sz="1000">
                <a:solidFill>
                  <a:prstClr val="white"/>
                </a:solidFill>
                <a:latin typeface="Arial"/>
              </a:rPr>
              <a:t>Mirror Maker 2.0</a:t>
            </a:r>
            <a:endParaRPr kumimoji="0" lang="en-US" sz="1000" b="0" i="0" u="none" strike="noStrike" kern="1200" cap="none" spc="0" normalizeH="0" baseline="0" noProof="0">
              <a:ln>
                <a:noFill/>
              </a:ln>
              <a:solidFill>
                <a:prstClr val="white"/>
              </a:solidFill>
              <a:effectLst/>
              <a:uLnTx/>
              <a:uFillTx/>
              <a:latin typeface="Arial"/>
              <a:ea typeface="+mn-ea"/>
              <a:cs typeface="+mn-cs"/>
            </a:endParaRPr>
          </a:p>
        </p:txBody>
      </p:sp>
      <p:grpSp>
        <p:nvGrpSpPr>
          <p:cNvPr id="27" name="Group 26">
            <a:extLst>
              <a:ext uri="{FF2B5EF4-FFF2-40B4-BE49-F238E27FC236}">
                <a16:creationId xmlns:a16="http://schemas.microsoft.com/office/drawing/2014/main" id="{0133CC9E-8289-8846-893F-ED90BFCE9071}"/>
              </a:ext>
            </a:extLst>
          </p:cNvPr>
          <p:cNvGrpSpPr/>
          <p:nvPr/>
        </p:nvGrpSpPr>
        <p:grpSpPr>
          <a:xfrm>
            <a:off x="4142228" y="2170290"/>
            <a:ext cx="734098" cy="548634"/>
            <a:chOff x="4142228" y="2170290"/>
            <a:chExt cx="734098" cy="548634"/>
          </a:xfrm>
        </p:grpSpPr>
        <p:sp>
          <p:nvSpPr>
            <p:cNvPr id="55" name="Rounded Rectangle 54">
              <a:extLst>
                <a:ext uri="{FF2B5EF4-FFF2-40B4-BE49-F238E27FC236}">
                  <a16:creationId xmlns:a16="http://schemas.microsoft.com/office/drawing/2014/main" id="{92B84068-862F-214A-AFC7-BB3F876418C7}"/>
                </a:ext>
              </a:extLst>
            </p:cNvPr>
            <p:cNvSpPr/>
            <p:nvPr/>
          </p:nvSpPr>
          <p:spPr bwMode="auto">
            <a:xfrm>
              <a:off x="4142228" y="2170290"/>
              <a:ext cx="184171" cy="548634"/>
            </a:xfrm>
            <a:prstGeom prst="roundRect">
              <a:avLst/>
            </a:prstGeom>
            <a:solidFill>
              <a:schemeClr val="accent5">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0</a:t>
              </a:r>
              <a:endParaRPr lang="en-US" sz="500">
                <a:solidFill>
                  <a:schemeClr val="bg1"/>
                </a:solidFill>
              </a:endParaRPr>
            </a:p>
          </p:txBody>
        </p:sp>
        <p:sp>
          <p:nvSpPr>
            <p:cNvPr id="56" name="Rounded Rectangle 55">
              <a:extLst>
                <a:ext uri="{FF2B5EF4-FFF2-40B4-BE49-F238E27FC236}">
                  <a16:creationId xmlns:a16="http://schemas.microsoft.com/office/drawing/2014/main" id="{5F0AA40F-B79A-BC4E-9403-E1032F2A0869}"/>
                </a:ext>
              </a:extLst>
            </p:cNvPr>
            <p:cNvSpPr/>
            <p:nvPr/>
          </p:nvSpPr>
          <p:spPr bwMode="auto">
            <a:xfrm>
              <a:off x="4325105" y="2170290"/>
              <a:ext cx="184171" cy="548634"/>
            </a:xfrm>
            <a:prstGeom prst="roundRect">
              <a:avLst/>
            </a:prstGeom>
            <a:solidFill>
              <a:schemeClr val="accent5">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1</a:t>
              </a:r>
              <a:endParaRPr lang="en-US" sz="500">
                <a:solidFill>
                  <a:schemeClr val="bg1"/>
                </a:solidFill>
              </a:endParaRPr>
            </a:p>
          </p:txBody>
        </p:sp>
        <p:sp>
          <p:nvSpPr>
            <p:cNvPr id="57" name="Rounded Rectangle 56">
              <a:extLst>
                <a:ext uri="{FF2B5EF4-FFF2-40B4-BE49-F238E27FC236}">
                  <a16:creationId xmlns:a16="http://schemas.microsoft.com/office/drawing/2014/main" id="{063DB5D0-7E32-ED46-9957-BB8A789CC107}"/>
                </a:ext>
              </a:extLst>
            </p:cNvPr>
            <p:cNvSpPr/>
            <p:nvPr/>
          </p:nvSpPr>
          <p:spPr bwMode="auto">
            <a:xfrm>
              <a:off x="4509277" y="2170290"/>
              <a:ext cx="184171" cy="548634"/>
            </a:xfrm>
            <a:prstGeom prst="roundRect">
              <a:avLst/>
            </a:prstGeom>
            <a:solidFill>
              <a:schemeClr val="accent5">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2</a:t>
              </a:r>
              <a:endParaRPr lang="en-US" sz="500">
                <a:solidFill>
                  <a:schemeClr val="bg1"/>
                </a:solidFill>
              </a:endParaRPr>
            </a:p>
          </p:txBody>
        </p:sp>
        <p:sp>
          <p:nvSpPr>
            <p:cNvPr id="58" name="Rounded Rectangle 57">
              <a:extLst>
                <a:ext uri="{FF2B5EF4-FFF2-40B4-BE49-F238E27FC236}">
                  <a16:creationId xmlns:a16="http://schemas.microsoft.com/office/drawing/2014/main" id="{CF3D7F0C-5550-B744-A29A-3C539C8C3FD1}"/>
                </a:ext>
              </a:extLst>
            </p:cNvPr>
            <p:cNvSpPr/>
            <p:nvPr/>
          </p:nvSpPr>
          <p:spPr bwMode="auto">
            <a:xfrm>
              <a:off x="4692155" y="2170290"/>
              <a:ext cx="184171" cy="548634"/>
            </a:xfrm>
            <a:prstGeom prst="roundRect">
              <a:avLst/>
            </a:prstGeom>
            <a:solidFill>
              <a:schemeClr val="accent5">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3</a:t>
              </a:r>
              <a:endParaRPr lang="en-US" sz="500">
                <a:solidFill>
                  <a:schemeClr val="bg1"/>
                </a:solidFill>
              </a:endParaRPr>
            </a:p>
          </p:txBody>
        </p:sp>
      </p:grpSp>
      <p:grpSp>
        <p:nvGrpSpPr>
          <p:cNvPr id="59" name="Group 58">
            <a:extLst>
              <a:ext uri="{FF2B5EF4-FFF2-40B4-BE49-F238E27FC236}">
                <a16:creationId xmlns:a16="http://schemas.microsoft.com/office/drawing/2014/main" id="{FD5AA850-537D-3E4E-8CE2-1A4B2824A233}"/>
              </a:ext>
            </a:extLst>
          </p:cNvPr>
          <p:cNvGrpSpPr/>
          <p:nvPr/>
        </p:nvGrpSpPr>
        <p:grpSpPr>
          <a:xfrm>
            <a:off x="10373503" y="2162497"/>
            <a:ext cx="734098" cy="548634"/>
            <a:chOff x="4142228" y="2170290"/>
            <a:chExt cx="734098" cy="548634"/>
          </a:xfrm>
        </p:grpSpPr>
        <p:sp>
          <p:nvSpPr>
            <p:cNvPr id="60" name="Rounded Rectangle 59">
              <a:extLst>
                <a:ext uri="{FF2B5EF4-FFF2-40B4-BE49-F238E27FC236}">
                  <a16:creationId xmlns:a16="http://schemas.microsoft.com/office/drawing/2014/main" id="{A20AC59D-8FFD-7348-9C18-392BF6BA646D}"/>
                </a:ext>
              </a:extLst>
            </p:cNvPr>
            <p:cNvSpPr/>
            <p:nvPr/>
          </p:nvSpPr>
          <p:spPr bwMode="auto">
            <a:xfrm>
              <a:off x="4142228" y="2170290"/>
              <a:ext cx="184171" cy="548634"/>
            </a:xfrm>
            <a:prstGeom prst="roundRect">
              <a:avLst/>
            </a:prstGeom>
            <a:solidFill>
              <a:schemeClr val="accent5">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0</a:t>
              </a:r>
              <a:endParaRPr lang="en-US" sz="500">
                <a:solidFill>
                  <a:schemeClr val="bg1"/>
                </a:solidFill>
              </a:endParaRPr>
            </a:p>
          </p:txBody>
        </p:sp>
        <p:sp>
          <p:nvSpPr>
            <p:cNvPr id="61" name="Rounded Rectangle 60">
              <a:extLst>
                <a:ext uri="{FF2B5EF4-FFF2-40B4-BE49-F238E27FC236}">
                  <a16:creationId xmlns:a16="http://schemas.microsoft.com/office/drawing/2014/main" id="{25FEF91A-27F6-0A46-BA6F-4762CB0B4693}"/>
                </a:ext>
              </a:extLst>
            </p:cNvPr>
            <p:cNvSpPr/>
            <p:nvPr/>
          </p:nvSpPr>
          <p:spPr bwMode="auto">
            <a:xfrm>
              <a:off x="4325105" y="2170290"/>
              <a:ext cx="184171" cy="548634"/>
            </a:xfrm>
            <a:prstGeom prst="roundRect">
              <a:avLst/>
            </a:prstGeom>
            <a:solidFill>
              <a:schemeClr val="accent5">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1</a:t>
              </a:r>
              <a:endParaRPr lang="en-US" sz="500">
                <a:solidFill>
                  <a:schemeClr val="bg1"/>
                </a:solidFill>
              </a:endParaRPr>
            </a:p>
          </p:txBody>
        </p:sp>
        <p:sp>
          <p:nvSpPr>
            <p:cNvPr id="62" name="Rounded Rectangle 61">
              <a:extLst>
                <a:ext uri="{FF2B5EF4-FFF2-40B4-BE49-F238E27FC236}">
                  <a16:creationId xmlns:a16="http://schemas.microsoft.com/office/drawing/2014/main" id="{3349F8B5-00F7-094B-A6C5-89B1479B83E8}"/>
                </a:ext>
              </a:extLst>
            </p:cNvPr>
            <p:cNvSpPr/>
            <p:nvPr/>
          </p:nvSpPr>
          <p:spPr bwMode="auto">
            <a:xfrm>
              <a:off x="4509277" y="2170290"/>
              <a:ext cx="184171" cy="548634"/>
            </a:xfrm>
            <a:prstGeom prst="roundRect">
              <a:avLst/>
            </a:prstGeom>
            <a:solidFill>
              <a:schemeClr val="accent5">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2</a:t>
              </a:r>
              <a:endParaRPr lang="en-US" sz="500">
                <a:solidFill>
                  <a:schemeClr val="bg1"/>
                </a:solidFill>
              </a:endParaRPr>
            </a:p>
          </p:txBody>
        </p:sp>
        <p:sp>
          <p:nvSpPr>
            <p:cNvPr id="63" name="Rounded Rectangle 62">
              <a:extLst>
                <a:ext uri="{FF2B5EF4-FFF2-40B4-BE49-F238E27FC236}">
                  <a16:creationId xmlns:a16="http://schemas.microsoft.com/office/drawing/2014/main" id="{BF93E0B7-5222-CA4E-B87F-E9F75D85DA75}"/>
                </a:ext>
              </a:extLst>
            </p:cNvPr>
            <p:cNvSpPr/>
            <p:nvPr/>
          </p:nvSpPr>
          <p:spPr bwMode="auto">
            <a:xfrm>
              <a:off x="4692155" y="2170290"/>
              <a:ext cx="184171" cy="548634"/>
            </a:xfrm>
            <a:prstGeom prst="roundRect">
              <a:avLst/>
            </a:prstGeom>
            <a:solidFill>
              <a:schemeClr val="accent5">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3</a:t>
              </a:r>
              <a:endParaRPr lang="en-US" sz="500">
                <a:solidFill>
                  <a:schemeClr val="bg1"/>
                </a:solidFill>
              </a:endParaRPr>
            </a:p>
          </p:txBody>
        </p:sp>
      </p:grpSp>
      <p:sp>
        <p:nvSpPr>
          <p:cNvPr id="64" name="TextBox 63">
            <a:extLst>
              <a:ext uri="{FF2B5EF4-FFF2-40B4-BE49-F238E27FC236}">
                <a16:creationId xmlns:a16="http://schemas.microsoft.com/office/drawing/2014/main" id="{4B2F4F93-F429-0240-81C4-4D6E56493136}"/>
              </a:ext>
            </a:extLst>
          </p:cNvPr>
          <p:cNvSpPr txBox="1"/>
          <p:nvPr/>
        </p:nvSpPr>
        <p:spPr>
          <a:xfrm>
            <a:off x="4141248" y="2697616"/>
            <a:ext cx="800219" cy="338554"/>
          </a:xfrm>
          <a:prstGeom prst="rect">
            <a:avLst/>
          </a:prstGeom>
          <a:noFill/>
        </p:spPr>
        <p:txBody>
          <a:bodyPr wrap="none" rtlCol="0">
            <a:spAutoFit/>
          </a:bodyPr>
          <a:lstStyle/>
          <a:p>
            <a:r>
              <a:rPr lang="en-US" sz="1600" dirty="0">
                <a:solidFill>
                  <a:schemeClr val="accent6">
                    <a:lumMod val="75000"/>
                  </a:schemeClr>
                </a:solidFill>
              </a:rPr>
              <a:t>source</a:t>
            </a:r>
          </a:p>
        </p:txBody>
      </p:sp>
      <p:sp>
        <p:nvSpPr>
          <p:cNvPr id="65" name="TextBox 64">
            <a:extLst>
              <a:ext uri="{FF2B5EF4-FFF2-40B4-BE49-F238E27FC236}">
                <a16:creationId xmlns:a16="http://schemas.microsoft.com/office/drawing/2014/main" id="{D2EF4825-55C7-D64B-9CC6-C4E9B1FB2DE2}"/>
              </a:ext>
            </a:extLst>
          </p:cNvPr>
          <p:cNvSpPr txBox="1"/>
          <p:nvPr/>
        </p:nvSpPr>
        <p:spPr>
          <a:xfrm>
            <a:off x="10417708" y="2656039"/>
            <a:ext cx="710451" cy="338554"/>
          </a:xfrm>
          <a:prstGeom prst="rect">
            <a:avLst/>
          </a:prstGeom>
          <a:noFill/>
        </p:spPr>
        <p:txBody>
          <a:bodyPr wrap="none" rtlCol="0">
            <a:spAutoFit/>
          </a:bodyPr>
          <a:lstStyle/>
          <a:p>
            <a:r>
              <a:rPr lang="en-US" sz="1600" dirty="0">
                <a:solidFill>
                  <a:schemeClr val="accent6">
                    <a:lumMod val="75000"/>
                  </a:schemeClr>
                </a:solidFill>
              </a:rPr>
              <a:t>target</a:t>
            </a:r>
          </a:p>
        </p:txBody>
      </p:sp>
      <p:cxnSp>
        <p:nvCxnSpPr>
          <p:cNvPr id="66" name="Elbow Connector 65">
            <a:extLst>
              <a:ext uri="{FF2B5EF4-FFF2-40B4-BE49-F238E27FC236}">
                <a16:creationId xmlns:a16="http://schemas.microsoft.com/office/drawing/2014/main" id="{04E1D577-F7BA-A54E-8951-2E5C45D2673F}"/>
              </a:ext>
            </a:extLst>
          </p:cNvPr>
          <p:cNvCxnSpPr>
            <a:cxnSpLocks/>
            <a:stCxn id="58" idx="3"/>
            <a:endCxn id="54" idx="1"/>
          </p:cNvCxnSpPr>
          <p:nvPr/>
        </p:nvCxnSpPr>
        <p:spPr>
          <a:xfrm>
            <a:off x="4876326" y="2444607"/>
            <a:ext cx="4639426" cy="1349032"/>
          </a:xfrm>
          <a:prstGeom prst="bentConnector3">
            <a:avLst>
              <a:gd name="adj1" fmla="val 24378"/>
            </a:avLst>
          </a:prstGeom>
          <a:ln w="15875">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42" name="Group 41">
            <a:extLst>
              <a:ext uri="{FF2B5EF4-FFF2-40B4-BE49-F238E27FC236}">
                <a16:creationId xmlns:a16="http://schemas.microsoft.com/office/drawing/2014/main" id="{878686E5-6A2D-524D-939C-8366BD74F91E}"/>
              </a:ext>
            </a:extLst>
          </p:cNvPr>
          <p:cNvGrpSpPr/>
          <p:nvPr/>
        </p:nvGrpSpPr>
        <p:grpSpPr>
          <a:xfrm>
            <a:off x="6828825" y="3951854"/>
            <a:ext cx="1752495" cy="599853"/>
            <a:chOff x="6828825" y="3906134"/>
            <a:chExt cx="1752495" cy="599853"/>
          </a:xfrm>
        </p:grpSpPr>
        <p:sp>
          <p:nvSpPr>
            <p:cNvPr id="44" name="Rounded Rectangle 43">
              <a:extLst>
                <a:ext uri="{FF2B5EF4-FFF2-40B4-BE49-F238E27FC236}">
                  <a16:creationId xmlns:a16="http://schemas.microsoft.com/office/drawing/2014/main" id="{9DC6F12F-844B-7944-BE45-FE6E7B02B6C3}"/>
                </a:ext>
              </a:extLst>
            </p:cNvPr>
            <p:cNvSpPr/>
            <p:nvPr/>
          </p:nvSpPr>
          <p:spPr>
            <a:xfrm>
              <a:off x="7039104" y="3906134"/>
              <a:ext cx="1542216" cy="315368"/>
            </a:xfrm>
            <a:prstGeom prst="roundRect">
              <a:avLst/>
            </a:prstGeom>
            <a:solidFill>
              <a:srgbClr val="00B05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endParaRPr kumimoji="0" lang="en-US" sz="1000" b="0" i="0" u="none" strike="noStrike" kern="1200" cap="none" spc="0" normalizeH="0" baseline="0" noProof="0" dirty="0">
                <a:ln>
                  <a:noFill/>
                </a:ln>
                <a:solidFill>
                  <a:prstClr val="white"/>
                </a:solidFill>
                <a:effectLst/>
                <a:uLnTx/>
                <a:uFillTx/>
                <a:latin typeface="Arial"/>
                <a:ea typeface="+mn-ea"/>
                <a:cs typeface="+mn-cs"/>
              </a:endParaRPr>
            </a:p>
          </p:txBody>
        </p:sp>
        <p:sp>
          <p:nvSpPr>
            <p:cNvPr id="48" name="Rounded Rectangle 47">
              <a:extLst>
                <a:ext uri="{FF2B5EF4-FFF2-40B4-BE49-F238E27FC236}">
                  <a16:creationId xmlns:a16="http://schemas.microsoft.com/office/drawing/2014/main" id="{17410FBB-BDB0-264F-A2AE-0552BB96C620}"/>
                </a:ext>
              </a:extLst>
            </p:cNvPr>
            <p:cNvSpPr/>
            <p:nvPr/>
          </p:nvSpPr>
          <p:spPr>
            <a:xfrm>
              <a:off x="6945947" y="4040958"/>
              <a:ext cx="1542216" cy="315368"/>
            </a:xfrm>
            <a:prstGeom prst="roundRect">
              <a:avLst/>
            </a:prstGeom>
            <a:solidFill>
              <a:srgbClr val="00B05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endParaRPr kumimoji="0" lang="en-US" sz="1000" b="0" i="0" u="none" strike="noStrike" kern="1200" cap="none" spc="0" normalizeH="0" baseline="0" noProof="0" dirty="0">
                <a:ln>
                  <a:noFill/>
                </a:ln>
                <a:solidFill>
                  <a:prstClr val="white"/>
                </a:solidFill>
                <a:effectLst/>
                <a:uLnTx/>
                <a:uFillTx/>
                <a:latin typeface="Arial"/>
                <a:ea typeface="+mn-ea"/>
                <a:cs typeface="+mn-cs"/>
              </a:endParaRPr>
            </a:p>
          </p:txBody>
        </p:sp>
        <p:sp>
          <p:nvSpPr>
            <p:cNvPr id="49" name="Rounded Rectangle 48">
              <a:extLst>
                <a:ext uri="{FF2B5EF4-FFF2-40B4-BE49-F238E27FC236}">
                  <a16:creationId xmlns:a16="http://schemas.microsoft.com/office/drawing/2014/main" id="{0B0F9AEA-B6CC-084B-A827-8EC8E3F6D6A5}"/>
                </a:ext>
              </a:extLst>
            </p:cNvPr>
            <p:cNvSpPr/>
            <p:nvPr/>
          </p:nvSpPr>
          <p:spPr>
            <a:xfrm>
              <a:off x="6828825" y="4190619"/>
              <a:ext cx="1542216" cy="315368"/>
            </a:xfrm>
            <a:prstGeom prst="roundRect">
              <a:avLst/>
            </a:prstGeom>
            <a:solidFill>
              <a:srgbClr val="00B05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a:ln>
                    <a:noFill/>
                  </a:ln>
                  <a:solidFill>
                    <a:prstClr val="white"/>
                  </a:solidFill>
                  <a:effectLst/>
                  <a:uLnTx/>
                  <a:uFillTx/>
                  <a:latin typeface="Arial"/>
                  <a:ea typeface="+mn-ea"/>
                  <a:cs typeface="+mn-cs"/>
                </a:rPr>
                <a:t>Event driven µservice</a:t>
              </a:r>
            </a:p>
          </p:txBody>
        </p:sp>
      </p:grpSp>
      <p:cxnSp>
        <p:nvCxnSpPr>
          <p:cNvPr id="67" name="Elbow Connector 66">
            <a:extLst>
              <a:ext uri="{FF2B5EF4-FFF2-40B4-BE49-F238E27FC236}">
                <a16:creationId xmlns:a16="http://schemas.microsoft.com/office/drawing/2014/main" id="{F9EEE920-2F36-B647-B9B7-0D41C91AAB04}"/>
              </a:ext>
            </a:extLst>
          </p:cNvPr>
          <p:cNvCxnSpPr>
            <a:cxnSpLocks/>
            <a:stCxn id="54" idx="3"/>
            <a:endCxn id="63" idx="3"/>
          </p:cNvCxnSpPr>
          <p:nvPr/>
        </p:nvCxnSpPr>
        <p:spPr>
          <a:xfrm flipV="1">
            <a:off x="10841625" y="2436814"/>
            <a:ext cx="265976" cy="1356825"/>
          </a:xfrm>
          <a:prstGeom prst="bentConnector3">
            <a:avLst>
              <a:gd name="adj1" fmla="val 185948"/>
            </a:avLst>
          </a:prstGeom>
          <a:ln w="15875">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7788661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D0824B-9D29-3747-BFBA-533EF2DF6980}"/>
              </a:ext>
            </a:extLst>
          </p:cNvPr>
          <p:cNvSpPr>
            <a:spLocks noGrp="1"/>
          </p:cNvSpPr>
          <p:nvPr>
            <p:ph type="title"/>
          </p:nvPr>
        </p:nvSpPr>
        <p:spPr/>
        <p:txBody>
          <a:bodyPr/>
          <a:lstStyle/>
          <a:p>
            <a:r>
              <a:rPr lang="en-US" dirty="0"/>
              <a:t>Data Replication Environment - 3</a:t>
            </a:r>
          </a:p>
        </p:txBody>
      </p:sp>
      <p:sp>
        <p:nvSpPr>
          <p:cNvPr id="4" name="Slide Number Placeholder 3">
            <a:extLst>
              <a:ext uri="{FF2B5EF4-FFF2-40B4-BE49-F238E27FC236}">
                <a16:creationId xmlns:a16="http://schemas.microsoft.com/office/drawing/2014/main" id="{223BEDBE-0C1E-504D-8318-92C91D8D607F}"/>
              </a:ext>
            </a:extLst>
          </p:cNvPr>
          <p:cNvSpPr>
            <a:spLocks noGrp="1"/>
          </p:cNvSpPr>
          <p:nvPr>
            <p:ph type="sldNum" sz="quarter" idx="12"/>
          </p:nvPr>
        </p:nvSpPr>
        <p:spPr/>
        <p:txBody>
          <a:bodyPr/>
          <a:lstStyle/>
          <a:p>
            <a:fld id="{E9549862-13E2-C34D-815E-8545BD36FC59}" type="slidenum">
              <a:rPr lang="en-US" smtClean="0">
                <a:solidFill>
                  <a:srgbClr val="6D7777"/>
                </a:solidFill>
              </a:rPr>
              <a:pPr/>
              <a:t>43</a:t>
            </a:fld>
            <a:endParaRPr lang="en-US">
              <a:solidFill>
                <a:srgbClr val="6D7777"/>
              </a:solidFill>
            </a:endParaRPr>
          </a:p>
        </p:txBody>
      </p:sp>
      <p:sp>
        <p:nvSpPr>
          <p:cNvPr id="5" name="Rectangle 4">
            <a:extLst>
              <a:ext uri="{FF2B5EF4-FFF2-40B4-BE49-F238E27FC236}">
                <a16:creationId xmlns:a16="http://schemas.microsoft.com/office/drawing/2014/main" id="{A0F8AA87-8AA4-D045-B050-ED7AC92CDFC1}"/>
              </a:ext>
            </a:extLst>
          </p:cNvPr>
          <p:cNvSpPr/>
          <p:nvPr/>
        </p:nvSpPr>
        <p:spPr>
          <a:xfrm>
            <a:off x="397882" y="1431257"/>
            <a:ext cx="5344610" cy="3995485"/>
          </a:xfrm>
          <a:prstGeom prst="rect">
            <a:avLst/>
          </a:prstGeom>
          <a:noFill/>
          <a:ln>
            <a:solidFill>
              <a:srgbClr val="0000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lang="en-US" sz="1000" b="1">
                <a:solidFill>
                  <a:srgbClr val="0000FF"/>
                </a:solidFill>
                <a:latin typeface="Arial"/>
              </a:rPr>
              <a:t>On-Premise Environment</a:t>
            </a:r>
            <a:endParaRPr kumimoji="0" lang="en-US" sz="1000" b="1" i="0" u="none" strike="noStrike" kern="1200" cap="none" spc="0" normalizeH="0" baseline="0" noProof="0">
              <a:ln>
                <a:noFill/>
              </a:ln>
              <a:solidFill>
                <a:srgbClr val="0000FF"/>
              </a:solidFill>
              <a:effectLst/>
              <a:uLnTx/>
              <a:uFillTx/>
              <a:latin typeface="Arial"/>
              <a:ea typeface="+mn-ea"/>
              <a:cs typeface="+mn-cs"/>
            </a:endParaRPr>
          </a:p>
        </p:txBody>
      </p:sp>
      <p:sp>
        <p:nvSpPr>
          <p:cNvPr id="6" name="Rectangle 5">
            <a:extLst>
              <a:ext uri="{FF2B5EF4-FFF2-40B4-BE49-F238E27FC236}">
                <a16:creationId xmlns:a16="http://schemas.microsoft.com/office/drawing/2014/main" id="{90B1E0CB-CD1E-D14F-9238-763E6AF8FC20}"/>
              </a:ext>
            </a:extLst>
          </p:cNvPr>
          <p:cNvSpPr/>
          <p:nvPr/>
        </p:nvSpPr>
        <p:spPr>
          <a:xfrm>
            <a:off x="6280404" y="1431257"/>
            <a:ext cx="4997197" cy="3995485"/>
          </a:xfrm>
          <a:prstGeom prst="rect">
            <a:avLst/>
          </a:prstGeom>
          <a:noFill/>
          <a:ln>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1" i="0" u="none" strike="noStrike" kern="1200" cap="none" spc="0" normalizeH="0" baseline="0" noProof="0">
                <a:ln>
                  <a:noFill/>
                </a:ln>
                <a:solidFill>
                  <a:srgbClr val="00B050"/>
                </a:solidFill>
                <a:effectLst/>
                <a:uLnTx/>
                <a:uFillTx/>
                <a:latin typeface="Arial"/>
                <a:ea typeface="+mn-ea"/>
                <a:cs typeface="+mn-cs"/>
              </a:rPr>
              <a:t>IBM Cloud</a:t>
            </a:r>
          </a:p>
        </p:txBody>
      </p:sp>
      <p:sp>
        <p:nvSpPr>
          <p:cNvPr id="8" name="Rounded Rectangle 7">
            <a:extLst>
              <a:ext uri="{FF2B5EF4-FFF2-40B4-BE49-F238E27FC236}">
                <a16:creationId xmlns:a16="http://schemas.microsoft.com/office/drawing/2014/main" id="{AF5BE487-0468-A243-9C73-9209F84D654B}"/>
              </a:ext>
            </a:extLst>
          </p:cNvPr>
          <p:cNvSpPr/>
          <p:nvPr/>
        </p:nvSpPr>
        <p:spPr bwMode="auto">
          <a:xfrm>
            <a:off x="7396798"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0</a:t>
            </a:r>
            <a:endParaRPr lang="en-US" sz="500">
              <a:solidFill>
                <a:schemeClr val="bg1"/>
              </a:solidFill>
            </a:endParaRPr>
          </a:p>
        </p:txBody>
      </p:sp>
      <p:sp>
        <p:nvSpPr>
          <p:cNvPr id="9" name="Rounded Rectangle 8">
            <a:extLst>
              <a:ext uri="{FF2B5EF4-FFF2-40B4-BE49-F238E27FC236}">
                <a16:creationId xmlns:a16="http://schemas.microsoft.com/office/drawing/2014/main" id="{D5E58477-E1E3-594C-AF48-F4CA8530EABE}"/>
              </a:ext>
            </a:extLst>
          </p:cNvPr>
          <p:cNvSpPr/>
          <p:nvPr/>
        </p:nvSpPr>
        <p:spPr bwMode="auto">
          <a:xfrm>
            <a:off x="7579675"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1</a:t>
            </a:r>
            <a:endParaRPr lang="en-US" sz="500">
              <a:solidFill>
                <a:schemeClr val="bg1"/>
              </a:solidFill>
            </a:endParaRPr>
          </a:p>
        </p:txBody>
      </p:sp>
      <p:sp>
        <p:nvSpPr>
          <p:cNvPr id="10" name="Rounded Rectangle 9">
            <a:extLst>
              <a:ext uri="{FF2B5EF4-FFF2-40B4-BE49-F238E27FC236}">
                <a16:creationId xmlns:a16="http://schemas.microsoft.com/office/drawing/2014/main" id="{F7310BC1-71B2-BD47-95DA-A5A9F09D389B}"/>
              </a:ext>
            </a:extLst>
          </p:cNvPr>
          <p:cNvSpPr/>
          <p:nvPr/>
        </p:nvSpPr>
        <p:spPr bwMode="auto">
          <a:xfrm>
            <a:off x="7763847"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2</a:t>
            </a:r>
            <a:endParaRPr lang="en-US" sz="500">
              <a:solidFill>
                <a:schemeClr val="bg1"/>
              </a:solidFill>
            </a:endParaRPr>
          </a:p>
        </p:txBody>
      </p:sp>
      <p:sp>
        <p:nvSpPr>
          <p:cNvPr id="11" name="Rounded Rectangle 10">
            <a:extLst>
              <a:ext uri="{FF2B5EF4-FFF2-40B4-BE49-F238E27FC236}">
                <a16:creationId xmlns:a16="http://schemas.microsoft.com/office/drawing/2014/main" id="{B6291CC4-0B45-D044-90E7-3543E7A968CF}"/>
              </a:ext>
            </a:extLst>
          </p:cNvPr>
          <p:cNvSpPr/>
          <p:nvPr/>
        </p:nvSpPr>
        <p:spPr bwMode="auto">
          <a:xfrm>
            <a:off x="7946725"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3</a:t>
            </a:r>
            <a:endParaRPr lang="en-US" sz="500">
              <a:solidFill>
                <a:schemeClr val="bg1"/>
              </a:solidFill>
            </a:endParaRPr>
          </a:p>
        </p:txBody>
      </p:sp>
      <p:sp>
        <p:nvSpPr>
          <p:cNvPr id="12" name="Rounded Rectangle 11">
            <a:extLst>
              <a:ext uri="{FF2B5EF4-FFF2-40B4-BE49-F238E27FC236}">
                <a16:creationId xmlns:a16="http://schemas.microsoft.com/office/drawing/2014/main" id="{94EF47BB-26F6-B343-B071-171636EE579D}"/>
              </a:ext>
            </a:extLst>
          </p:cNvPr>
          <p:cNvSpPr/>
          <p:nvPr/>
        </p:nvSpPr>
        <p:spPr bwMode="auto">
          <a:xfrm>
            <a:off x="8130895"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4</a:t>
            </a:r>
            <a:endParaRPr lang="en-US" sz="500">
              <a:solidFill>
                <a:schemeClr val="bg1"/>
              </a:solidFill>
            </a:endParaRPr>
          </a:p>
        </p:txBody>
      </p:sp>
      <p:sp>
        <p:nvSpPr>
          <p:cNvPr id="13" name="Rounded Rectangle 12">
            <a:extLst>
              <a:ext uri="{FF2B5EF4-FFF2-40B4-BE49-F238E27FC236}">
                <a16:creationId xmlns:a16="http://schemas.microsoft.com/office/drawing/2014/main" id="{00BCA8E7-112B-094B-8994-52A4B5E872FB}"/>
              </a:ext>
            </a:extLst>
          </p:cNvPr>
          <p:cNvSpPr/>
          <p:nvPr/>
        </p:nvSpPr>
        <p:spPr bwMode="auto">
          <a:xfrm>
            <a:off x="8303992"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5</a:t>
            </a:r>
            <a:endParaRPr lang="en-US" sz="500">
              <a:solidFill>
                <a:schemeClr val="bg1"/>
              </a:solidFill>
            </a:endParaRPr>
          </a:p>
        </p:txBody>
      </p:sp>
      <p:sp>
        <p:nvSpPr>
          <p:cNvPr id="14" name="AutoShape 4">
            <a:extLst>
              <a:ext uri="{FF2B5EF4-FFF2-40B4-BE49-F238E27FC236}">
                <a16:creationId xmlns:a16="http://schemas.microsoft.com/office/drawing/2014/main" id="{419F5FD2-9DE2-F445-A68B-0CAD344E39B6}"/>
              </a:ext>
            </a:extLst>
          </p:cNvPr>
          <p:cNvSpPr>
            <a:spLocks noChangeArrowheads="1"/>
          </p:cNvSpPr>
          <p:nvPr/>
        </p:nvSpPr>
        <p:spPr bwMode="auto">
          <a:xfrm>
            <a:off x="6580675" y="1999642"/>
            <a:ext cx="4099470" cy="994569"/>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a:r>
              <a:rPr lang="en-US" sz="1000" dirty="0"/>
              <a:t>Event Streams Cluster</a:t>
            </a:r>
          </a:p>
        </p:txBody>
      </p:sp>
      <p:sp>
        <p:nvSpPr>
          <p:cNvPr id="18" name="AutoShape 4">
            <a:extLst>
              <a:ext uri="{FF2B5EF4-FFF2-40B4-BE49-F238E27FC236}">
                <a16:creationId xmlns:a16="http://schemas.microsoft.com/office/drawing/2014/main" id="{211CB3E3-B829-2C4F-A3D6-B13BE7F48F22}"/>
              </a:ext>
            </a:extLst>
          </p:cNvPr>
          <p:cNvSpPr>
            <a:spLocks noChangeArrowheads="1"/>
          </p:cNvSpPr>
          <p:nvPr/>
        </p:nvSpPr>
        <p:spPr bwMode="auto">
          <a:xfrm>
            <a:off x="549295" y="1818150"/>
            <a:ext cx="4815827" cy="3309662"/>
          </a:xfrm>
          <a:prstGeom prst="roundRect">
            <a:avLst>
              <a:gd name="adj" fmla="val 3325"/>
            </a:avLst>
          </a:prstGeom>
          <a:noFill/>
          <a:ln w="12700">
            <a:solidFill>
              <a:schemeClr val="accent3"/>
            </a:solidFill>
            <a:prstDash val="dash"/>
            <a:round/>
            <a:headEnd/>
            <a:tailEnd/>
          </a:ln>
        </p:spPr>
        <p:txBody>
          <a:bodyPr lIns="0" tIns="0" rIns="0" bIns="0" anchor="b" anchorCtr="1"/>
          <a:lstStyle/>
          <a:p>
            <a:pPr algn="ctr"/>
            <a:endParaRPr lang="en-US" sz="1000"/>
          </a:p>
        </p:txBody>
      </p:sp>
      <p:sp>
        <p:nvSpPr>
          <p:cNvPr id="28" name="Rounded Rectangle 27">
            <a:extLst>
              <a:ext uri="{FF2B5EF4-FFF2-40B4-BE49-F238E27FC236}">
                <a16:creationId xmlns:a16="http://schemas.microsoft.com/office/drawing/2014/main" id="{058E4018-54EF-C241-A10F-9BB485461EFF}"/>
              </a:ext>
            </a:extLst>
          </p:cNvPr>
          <p:cNvSpPr/>
          <p:nvPr/>
        </p:nvSpPr>
        <p:spPr bwMode="auto">
          <a:xfrm>
            <a:off x="1591529"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0</a:t>
            </a:r>
            <a:endParaRPr lang="en-US" sz="500">
              <a:solidFill>
                <a:schemeClr val="bg1"/>
              </a:solidFill>
            </a:endParaRPr>
          </a:p>
        </p:txBody>
      </p:sp>
      <p:sp>
        <p:nvSpPr>
          <p:cNvPr id="29" name="Rounded Rectangle 28">
            <a:extLst>
              <a:ext uri="{FF2B5EF4-FFF2-40B4-BE49-F238E27FC236}">
                <a16:creationId xmlns:a16="http://schemas.microsoft.com/office/drawing/2014/main" id="{2DEDB43F-6BDF-F347-95A5-F47AA2B1C71F}"/>
              </a:ext>
            </a:extLst>
          </p:cNvPr>
          <p:cNvSpPr/>
          <p:nvPr/>
        </p:nvSpPr>
        <p:spPr bwMode="auto">
          <a:xfrm>
            <a:off x="1774406"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1</a:t>
            </a:r>
            <a:endParaRPr lang="en-US" sz="500">
              <a:solidFill>
                <a:schemeClr val="bg1"/>
              </a:solidFill>
            </a:endParaRPr>
          </a:p>
        </p:txBody>
      </p:sp>
      <p:sp>
        <p:nvSpPr>
          <p:cNvPr id="30" name="Rounded Rectangle 29">
            <a:extLst>
              <a:ext uri="{FF2B5EF4-FFF2-40B4-BE49-F238E27FC236}">
                <a16:creationId xmlns:a16="http://schemas.microsoft.com/office/drawing/2014/main" id="{99244A3B-B483-4E43-A1E9-229B6A27DB31}"/>
              </a:ext>
            </a:extLst>
          </p:cNvPr>
          <p:cNvSpPr/>
          <p:nvPr/>
        </p:nvSpPr>
        <p:spPr bwMode="auto">
          <a:xfrm>
            <a:off x="1958578"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2</a:t>
            </a:r>
            <a:endParaRPr lang="en-US" sz="500">
              <a:solidFill>
                <a:schemeClr val="bg1"/>
              </a:solidFill>
            </a:endParaRPr>
          </a:p>
        </p:txBody>
      </p:sp>
      <p:sp>
        <p:nvSpPr>
          <p:cNvPr id="31" name="Rounded Rectangle 30">
            <a:extLst>
              <a:ext uri="{FF2B5EF4-FFF2-40B4-BE49-F238E27FC236}">
                <a16:creationId xmlns:a16="http://schemas.microsoft.com/office/drawing/2014/main" id="{2FC00369-550F-1D47-959E-8E43C24D3F4F}"/>
              </a:ext>
            </a:extLst>
          </p:cNvPr>
          <p:cNvSpPr/>
          <p:nvPr/>
        </p:nvSpPr>
        <p:spPr bwMode="auto">
          <a:xfrm>
            <a:off x="2141456"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3</a:t>
            </a:r>
            <a:endParaRPr lang="en-US" sz="500">
              <a:solidFill>
                <a:schemeClr val="bg1"/>
              </a:solidFill>
            </a:endParaRPr>
          </a:p>
        </p:txBody>
      </p:sp>
      <p:sp>
        <p:nvSpPr>
          <p:cNvPr id="32" name="Rounded Rectangle 31">
            <a:extLst>
              <a:ext uri="{FF2B5EF4-FFF2-40B4-BE49-F238E27FC236}">
                <a16:creationId xmlns:a16="http://schemas.microsoft.com/office/drawing/2014/main" id="{CEA02F82-9665-7243-AA5C-E8A8BC93F3C2}"/>
              </a:ext>
            </a:extLst>
          </p:cNvPr>
          <p:cNvSpPr/>
          <p:nvPr/>
        </p:nvSpPr>
        <p:spPr bwMode="auto">
          <a:xfrm>
            <a:off x="2325626"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4</a:t>
            </a:r>
            <a:endParaRPr lang="en-US" sz="500">
              <a:solidFill>
                <a:schemeClr val="bg1"/>
              </a:solidFill>
            </a:endParaRPr>
          </a:p>
        </p:txBody>
      </p:sp>
      <p:sp>
        <p:nvSpPr>
          <p:cNvPr id="33" name="Rounded Rectangle 32">
            <a:extLst>
              <a:ext uri="{FF2B5EF4-FFF2-40B4-BE49-F238E27FC236}">
                <a16:creationId xmlns:a16="http://schemas.microsoft.com/office/drawing/2014/main" id="{23355CB8-33EA-2344-9D2F-FD6C81E06FC2}"/>
              </a:ext>
            </a:extLst>
          </p:cNvPr>
          <p:cNvSpPr/>
          <p:nvPr/>
        </p:nvSpPr>
        <p:spPr bwMode="auto">
          <a:xfrm>
            <a:off x="2498723"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5</a:t>
            </a:r>
            <a:endParaRPr lang="en-US" sz="500">
              <a:solidFill>
                <a:schemeClr val="bg1"/>
              </a:solidFill>
            </a:endParaRPr>
          </a:p>
        </p:txBody>
      </p:sp>
      <p:sp>
        <p:nvSpPr>
          <p:cNvPr id="34" name="AutoShape 4">
            <a:extLst>
              <a:ext uri="{FF2B5EF4-FFF2-40B4-BE49-F238E27FC236}">
                <a16:creationId xmlns:a16="http://schemas.microsoft.com/office/drawing/2014/main" id="{B1D40963-EC1B-E049-A09B-96D331A21F58}"/>
              </a:ext>
            </a:extLst>
          </p:cNvPr>
          <p:cNvSpPr>
            <a:spLocks noChangeArrowheads="1"/>
          </p:cNvSpPr>
          <p:nvPr/>
        </p:nvSpPr>
        <p:spPr bwMode="auto">
          <a:xfrm>
            <a:off x="797528" y="2022321"/>
            <a:ext cx="4276272" cy="993882"/>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a:r>
              <a:rPr lang="en-US" sz="1000" dirty="0"/>
              <a:t>Kafka Cluster</a:t>
            </a:r>
          </a:p>
        </p:txBody>
      </p:sp>
      <p:sp>
        <p:nvSpPr>
          <p:cNvPr id="45" name="Rounded Rectangle 44">
            <a:extLst>
              <a:ext uri="{FF2B5EF4-FFF2-40B4-BE49-F238E27FC236}">
                <a16:creationId xmlns:a16="http://schemas.microsoft.com/office/drawing/2014/main" id="{034D0250-3CFC-6843-9DDB-30E02E9EBC18}"/>
              </a:ext>
            </a:extLst>
          </p:cNvPr>
          <p:cNvSpPr/>
          <p:nvPr/>
        </p:nvSpPr>
        <p:spPr>
          <a:xfrm>
            <a:off x="848919" y="3502593"/>
            <a:ext cx="1325873" cy="390630"/>
          </a:xfrm>
          <a:prstGeom prst="roundRect">
            <a:avLst/>
          </a:prstGeom>
          <a:solidFill>
            <a:schemeClr val="tx2">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lang="en-US" sz="1000" dirty="0">
                <a:solidFill>
                  <a:prstClr val="white"/>
                </a:solidFill>
                <a:latin typeface="Arial"/>
              </a:rPr>
              <a:t>kafka</a:t>
            </a:r>
            <a:r>
              <a:rPr kumimoji="0" lang="en-US" sz="1000" b="0" i="0" u="none" strike="noStrike" kern="1200" cap="none" spc="0" normalizeH="0" baseline="0" noProof="0" dirty="0">
                <a:ln>
                  <a:noFill/>
                </a:ln>
                <a:solidFill>
                  <a:prstClr val="white"/>
                </a:solidFill>
                <a:effectLst/>
                <a:uLnTx/>
                <a:uFillTx/>
                <a:latin typeface="Arial"/>
                <a:ea typeface="+mn-ea"/>
                <a:cs typeface="+mn-cs"/>
              </a:rPr>
              <a:t>-console-consumer.sh</a:t>
            </a:r>
          </a:p>
        </p:txBody>
      </p:sp>
      <p:sp>
        <p:nvSpPr>
          <p:cNvPr id="46" name="AutoShape 4">
            <a:extLst>
              <a:ext uri="{FF2B5EF4-FFF2-40B4-BE49-F238E27FC236}">
                <a16:creationId xmlns:a16="http://schemas.microsoft.com/office/drawing/2014/main" id="{490EA60F-E5B8-2A4C-8350-F638E3310E3C}"/>
              </a:ext>
            </a:extLst>
          </p:cNvPr>
          <p:cNvSpPr>
            <a:spLocks noChangeArrowheads="1"/>
          </p:cNvSpPr>
          <p:nvPr/>
        </p:nvSpPr>
        <p:spPr bwMode="auto">
          <a:xfrm>
            <a:off x="2678478" y="3373650"/>
            <a:ext cx="2416866" cy="993882"/>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a:r>
              <a:rPr lang="en-US" sz="1000" dirty="0"/>
              <a:t>Kafka Connect Cluster</a:t>
            </a:r>
          </a:p>
        </p:txBody>
      </p:sp>
      <p:sp>
        <p:nvSpPr>
          <p:cNvPr id="52" name="Cloud 51">
            <a:extLst>
              <a:ext uri="{FF2B5EF4-FFF2-40B4-BE49-F238E27FC236}">
                <a16:creationId xmlns:a16="http://schemas.microsoft.com/office/drawing/2014/main" id="{4695F1F6-1E1D-364B-B95A-5F6E3043E184}"/>
              </a:ext>
            </a:extLst>
          </p:cNvPr>
          <p:cNvSpPr/>
          <p:nvPr/>
        </p:nvSpPr>
        <p:spPr>
          <a:xfrm rot="16200000">
            <a:off x="5067740" y="3224016"/>
            <a:ext cx="1922727" cy="524935"/>
          </a:xfrm>
          <a:prstGeom prst="cloud">
            <a:avLst/>
          </a:prstGeom>
          <a:no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6897ECA9-F27F-1B4B-A567-00FA2BA8DB10}"/>
              </a:ext>
            </a:extLst>
          </p:cNvPr>
          <p:cNvPicPr>
            <a:picLocks noChangeAspect="1"/>
          </p:cNvPicPr>
          <p:nvPr/>
        </p:nvPicPr>
        <p:blipFill>
          <a:blip r:embed="rId2"/>
          <a:stretch>
            <a:fillRect/>
          </a:stretch>
        </p:blipFill>
        <p:spPr>
          <a:xfrm>
            <a:off x="681817" y="2585617"/>
            <a:ext cx="501650" cy="495300"/>
          </a:xfrm>
          <a:prstGeom prst="rect">
            <a:avLst/>
          </a:prstGeom>
        </p:spPr>
      </p:pic>
      <p:pic>
        <p:nvPicPr>
          <p:cNvPr id="37" name="Picture 36">
            <a:extLst>
              <a:ext uri="{FF2B5EF4-FFF2-40B4-BE49-F238E27FC236}">
                <a16:creationId xmlns:a16="http://schemas.microsoft.com/office/drawing/2014/main" id="{6D8F6862-7739-D946-A521-B5976D86EED8}"/>
              </a:ext>
            </a:extLst>
          </p:cNvPr>
          <p:cNvPicPr>
            <a:picLocks noChangeAspect="1"/>
          </p:cNvPicPr>
          <p:nvPr/>
        </p:nvPicPr>
        <p:blipFill>
          <a:blip r:embed="rId2"/>
          <a:stretch>
            <a:fillRect/>
          </a:stretch>
        </p:blipFill>
        <p:spPr>
          <a:xfrm>
            <a:off x="2609227" y="3921351"/>
            <a:ext cx="501650" cy="495300"/>
          </a:xfrm>
          <a:prstGeom prst="rect">
            <a:avLst/>
          </a:prstGeom>
        </p:spPr>
      </p:pic>
      <p:sp>
        <p:nvSpPr>
          <p:cNvPr id="38" name="Rounded Rectangle 37">
            <a:extLst>
              <a:ext uri="{FF2B5EF4-FFF2-40B4-BE49-F238E27FC236}">
                <a16:creationId xmlns:a16="http://schemas.microsoft.com/office/drawing/2014/main" id="{B8888133-CCF3-0944-9B5C-B88A02187A65}"/>
              </a:ext>
            </a:extLst>
          </p:cNvPr>
          <p:cNvSpPr/>
          <p:nvPr/>
        </p:nvSpPr>
        <p:spPr>
          <a:xfrm>
            <a:off x="3284812" y="3563437"/>
            <a:ext cx="1325873" cy="390630"/>
          </a:xfrm>
          <a:prstGeom prst="roundRect">
            <a:avLst/>
          </a:prstGeom>
          <a:solidFill>
            <a:srgbClr val="7030A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lang="en-US" sz="1000">
                <a:solidFill>
                  <a:prstClr val="white"/>
                </a:solidFill>
                <a:latin typeface="Arial"/>
              </a:rPr>
              <a:t>Mirror Maker 2.0</a:t>
            </a:r>
            <a:endParaRPr kumimoji="0" lang="en-US" sz="1000" b="0" i="0" u="none" strike="noStrike" kern="1200" cap="none" spc="0" normalizeH="0" baseline="0" noProof="0">
              <a:ln>
                <a:noFill/>
              </a:ln>
              <a:solidFill>
                <a:prstClr val="white"/>
              </a:solidFill>
              <a:effectLst/>
              <a:uLnTx/>
              <a:uFillTx/>
              <a:latin typeface="Arial"/>
              <a:ea typeface="+mn-ea"/>
              <a:cs typeface="+mn-cs"/>
            </a:endParaRPr>
          </a:p>
        </p:txBody>
      </p:sp>
      <p:sp>
        <p:nvSpPr>
          <p:cNvPr id="7" name="TextBox 6">
            <a:extLst>
              <a:ext uri="{FF2B5EF4-FFF2-40B4-BE49-F238E27FC236}">
                <a16:creationId xmlns:a16="http://schemas.microsoft.com/office/drawing/2014/main" id="{9C49EA51-B835-094C-91A0-D088AFF81C4B}"/>
              </a:ext>
            </a:extLst>
          </p:cNvPr>
          <p:cNvSpPr txBox="1"/>
          <p:nvPr/>
        </p:nvSpPr>
        <p:spPr>
          <a:xfrm>
            <a:off x="4351160" y="1968473"/>
            <a:ext cx="710451" cy="338554"/>
          </a:xfrm>
          <a:prstGeom prst="rect">
            <a:avLst/>
          </a:prstGeom>
          <a:noFill/>
        </p:spPr>
        <p:txBody>
          <a:bodyPr wrap="none" rtlCol="0">
            <a:spAutoFit/>
          </a:bodyPr>
          <a:lstStyle/>
          <a:p>
            <a:r>
              <a:rPr lang="en-US" sz="1600" dirty="0"/>
              <a:t>target</a:t>
            </a:r>
          </a:p>
        </p:txBody>
      </p:sp>
      <p:sp>
        <p:nvSpPr>
          <p:cNvPr id="39" name="TextBox 38">
            <a:extLst>
              <a:ext uri="{FF2B5EF4-FFF2-40B4-BE49-F238E27FC236}">
                <a16:creationId xmlns:a16="http://schemas.microsoft.com/office/drawing/2014/main" id="{E43F178F-4B90-3F45-964F-1FF716720D0E}"/>
              </a:ext>
            </a:extLst>
          </p:cNvPr>
          <p:cNvSpPr txBox="1"/>
          <p:nvPr/>
        </p:nvSpPr>
        <p:spPr>
          <a:xfrm>
            <a:off x="9400103" y="2682516"/>
            <a:ext cx="800219" cy="338554"/>
          </a:xfrm>
          <a:prstGeom prst="rect">
            <a:avLst/>
          </a:prstGeom>
          <a:noFill/>
        </p:spPr>
        <p:txBody>
          <a:bodyPr wrap="none" rtlCol="0">
            <a:spAutoFit/>
          </a:bodyPr>
          <a:lstStyle/>
          <a:p>
            <a:r>
              <a:rPr lang="en-US" sz="1600" dirty="0"/>
              <a:t>source</a:t>
            </a:r>
          </a:p>
        </p:txBody>
      </p:sp>
      <p:cxnSp>
        <p:nvCxnSpPr>
          <p:cNvPr id="21" name="Elbow Connector 20">
            <a:extLst>
              <a:ext uri="{FF2B5EF4-FFF2-40B4-BE49-F238E27FC236}">
                <a16:creationId xmlns:a16="http://schemas.microsoft.com/office/drawing/2014/main" id="{1FA5726D-2767-B849-85A3-7CAA002588F7}"/>
              </a:ext>
            </a:extLst>
          </p:cNvPr>
          <p:cNvCxnSpPr>
            <a:cxnSpLocks/>
            <a:stCxn id="11" idx="0"/>
            <a:endCxn id="38" idx="3"/>
          </p:cNvCxnSpPr>
          <p:nvPr/>
        </p:nvCxnSpPr>
        <p:spPr>
          <a:xfrm rot="16200000" flipH="1" flipV="1">
            <a:off x="5535091" y="1255032"/>
            <a:ext cx="1579313" cy="3428126"/>
          </a:xfrm>
          <a:prstGeom prst="bentConnector4">
            <a:avLst>
              <a:gd name="adj1" fmla="val -20323"/>
              <a:gd name="adj2" fmla="val 58618"/>
            </a:avLst>
          </a:prstGeom>
          <a:ln w="15875">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3" name="Elbow Connector 52">
            <a:extLst>
              <a:ext uri="{FF2B5EF4-FFF2-40B4-BE49-F238E27FC236}">
                <a16:creationId xmlns:a16="http://schemas.microsoft.com/office/drawing/2014/main" id="{0DC1C79B-85E9-B246-88E9-908878ECC75B}"/>
              </a:ext>
            </a:extLst>
          </p:cNvPr>
          <p:cNvCxnSpPr>
            <a:cxnSpLocks/>
            <a:stCxn id="38" idx="1"/>
            <a:endCxn id="33" idx="2"/>
          </p:cNvCxnSpPr>
          <p:nvPr/>
        </p:nvCxnSpPr>
        <p:spPr>
          <a:xfrm rot="10800000">
            <a:off x="2590810" y="2728760"/>
            <a:ext cx="694003" cy="1029992"/>
          </a:xfrm>
          <a:prstGeom prst="bentConnector2">
            <a:avLst/>
          </a:prstGeom>
          <a:ln w="15875">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49" name="Rounded Rectangle 48">
            <a:extLst>
              <a:ext uri="{FF2B5EF4-FFF2-40B4-BE49-F238E27FC236}">
                <a16:creationId xmlns:a16="http://schemas.microsoft.com/office/drawing/2014/main" id="{0B0F9AEA-B6CC-084B-A827-8EC8E3F6D6A5}"/>
              </a:ext>
            </a:extLst>
          </p:cNvPr>
          <p:cNvSpPr/>
          <p:nvPr/>
        </p:nvSpPr>
        <p:spPr>
          <a:xfrm>
            <a:off x="2981802" y="4540758"/>
            <a:ext cx="1625214" cy="495300"/>
          </a:xfrm>
          <a:prstGeom prst="roundRect">
            <a:avLst/>
          </a:prstGeom>
          <a:solidFill>
            <a:srgbClr val="00B05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lang="en-US" sz="1000" dirty="0">
                <a:solidFill>
                  <a:prstClr val="white"/>
                </a:solidFill>
                <a:latin typeface="Arial"/>
              </a:rPr>
              <a:t>kafka</a:t>
            </a:r>
            <a:r>
              <a:rPr kumimoji="0" lang="en-US" sz="1000" b="0" i="0" u="none" strike="noStrike" kern="1200" cap="none" spc="0" normalizeH="0" baseline="0" noProof="0" dirty="0">
                <a:ln>
                  <a:noFill/>
                </a:ln>
                <a:solidFill>
                  <a:prstClr val="white"/>
                </a:solidFill>
                <a:effectLst/>
                <a:uLnTx/>
                <a:uFillTx/>
                <a:latin typeface="Arial"/>
                <a:ea typeface="+mn-ea"/>
                <a:cs typeface="+mn-cs"/>
              </a:rPr>
              <a:t>-console-producer.sh</a:t>
            </a:r>
          </a:p>
        </p:txBody>
      </p:sp>
      <p:cxnSp>
        <p:nvCxnSpPr>
          <p:cNvPr id="22" name="Elbow Connector 21">
            <a:extLst>
              <a:ext uri="{FF2B5EF4-FFF2-40B4-BE49-F238E27FC236}">
                <a16:creationId xmlns:a16="http://schemas.microsoft.com/office/drawing/2014/main" id="{44F8EE2A-5BE0-E545-925C-5D70891B4DA5}"/>
              </a:ext>
            </a:extLst>
          </p:cNvPr>
          <p:cNvCxnSpPr>
            <a:stCxn id="32" idx="2"/>
            <a:endCxn id="45" idx="0"/>
          </p:cNvCxnSpPr>
          <p:nvPr/>
        </p:nvCxnSpPr>
        <p:spPr>
          <a:xfrm rot="5400000">
            <a:off x="1577868" y="2662748"/>
            <a:ext cx="773833" cy="905856"/>
          </a:xfrm>
          <a:prstGeom prst="bentConnector3">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4" name="Elbow Connector 23">
            <a:extLst>
              <a:ext uri="{FF2B5EF4-FFF2-40B4-BE49-F238E27FC236}">
                <a16:creationId xmlns:a16="http://schemas.microsoft.com/office/drawing/2014/main" id="{C6D643C2-3EE4-B147-B10E-BCE4D3790797}"/>
              </a:ext>
            </a:extLst>
          </p:cNvPr>
          <p:cNvCxnSpPr>
            <a:cxnSpLocks/>
            <a:stCxn id="49" idx="3"/>
            <a:endCxn id="13" idx="2"/>
          </p:cNvCxnSpPr>
          <p:nvPr/>
        </p:nvCxnSpPr>
        <p:spPr>
          <a:xfrm flipV="1">
            <a:off x="4607016" y="2728073"/>
            <a:ext cx="3789062" cy="2060335"/>
          </a:xfrm>
          <a:prstGeom prst="bentConnector2">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36" name="Oval 35">
            <a:extLst>
              <a:ext uri="{FF2B5EF4-FFF2-40B4-BE49-F238E27FC236}">
                <a16:creationId xmlns:a16="http://schemas.microsoft.com/office/drawing/2014/main" id="{94F4997F-6F2C-BF48-BA63-5430E040A88D}"/>
              </a:ext>
            </a:extLst>
          </p:cNvPr>
          <p:cNvSpPr/>
          <p:nvPr/>
        </p:nvSpPr>
        <p:spPr>
          <a:xfrm>
            <a:off x="4559492" y="3230449"/>
            <a:ext cx="430306" cy="410802"/>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68" name="Oval 67">
            <a:extLst>
              <a:ext uri="{FF2B5EF4-FFF2-40B4-BE49-F238E27FC236}">
                <a16:creationId xmlns:a16="http://schemas.microsoft.com/office/drawing/2014/main" id="{A8CECD8E-6C3B-D34E-8F6D-8ADB376443E9}"/>
              </a:ext>
            </a:extLst>
          </p:cNvPr>
          <p:cNvSpPr/>
          <p:nvPr/>
        </p:nvSpPr>
        <p:spPr>
          <a:xfrm>
            <a:off x="4445666" y="4834440"/>
            <a:ext cx="430306" cy="410802"/>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69" name="Oval 68">
            <a:extLst>
              <a:ext uri="{FF2B5EF4-FFF2-40B4-BE49-F238E27FC236}">
                <a16:creationId xmlns:a16="http://schemas.microsoft.com/office/drawing/2014/main" id="{B943FE36-C19E-8A4F-8D1E-178093750F9B}"/>
              </a:ext>
            </a:extLst>
          </p:cNvPr>
          <p:cNvSpPr/>
          <p:nvPr/>
        </p:nvSpPr>
        <p:spPr>
          <a:xfrm>
            <a:off x="579549" y="3782569"/>
            <a:ext cx="430306" cy="410802"/>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17" name="TextBox 16">
            <a:extLst>
              <a:ext uri="{FF2B5EF4-FFF2-40B4-BE49-F238E27FC236}">
                <a16:creationId xmlns:a16="http://schemas.microsoft.com/office/drawing/2014/main" id="{1A0874EA-0F31-A94D-A496-B7D42FBB31A3}"/>
              </a:ext>
            </a:extLst>
          </p:cNvPr>
          <p:cNvSpPr txBox="1"/>
          <p:nvPr/>
        </p:nvSpPr>
        <p:spPr>
          <a:xfrm>
            <a:off x="8492454" y="2183916"/>
            <a:ext cx="582211" cy="246221"/>
          </a:xfrm>
          <a:prstGeom prst="rect">
            <a:avLst/>
          </a:prstGeom>
          <a:noFill/>
        </p:spPr>
        <p:txBody>
          <a:bodyPr wrap="none" rtlCol="0">
            <a:spAutoFit/>
          </a:bodyPr>
          <a:lstStyle/>
          <a:p>
            <a:r>
              <a:rPr lang="en-US" sz="1000" b="1" dirty="0"/>
              <a:t>orders</a:t>
            </a:r>
          </a:p>
        </p:txBody>
      </p:sp>
      <p:sp>
        <p:nvSpPr>
          <p:cNvPr id="44" name="TextBox 43">
            <a:extLst>
              <a:ext uri="{FF2B5EF4-FFF2-40B4-BE49-F238E27FC236}">
                <a16:creationId xmlns:a16="http://schemas.microsoft.com/office/drawing/2014/main" id="{E60BBBCD-AD4E-A94D-A062-4C15C724E8D6}"/>
              </a:ext>
            </a:extLst>
          </p:cNvPr>
          <p:cNvSpPr txBox="1"/>
          <p:nvPr/>
        </p:nvSpPr>
        <p:spPr>
          <a:xfrm>
            <a:off x="2676048" y="2207535"/>
            <a:ext cx="1035861" cy="246221"/>
          </a:xfrm>
          <a:prstGeom prst="rect">
            <a:avLst/>
          </a:prstGeom>
          <a:noFill/>
        </p:spPr>
        <p:txBody>
          <a:bodyPr wrap="none" rtlCol="0">
            <a:spAutoFit/>
          </a:bodyPr>
          <a:lstStyle/>
          <a:p>
            <a:r>
              <a:rPr lang="en-US" sz="1000" b="1" dirty="0" err="1"/>
              <a:t>source.orders</a:t>
            </a:r>
            <a:endParaRPr lang="en-US" sz="1000" b="1" dirty="0"/>
          </a:p>
        </p:txBody>
      </p:sp>
      <p:pic>
        <p:nvPicPr>
          <p:cNvPr id="40" name="Picture 39">
            <a:extLst>
              <a:ext uri="{FF2B5EF4-FFF2-40B4-BE49-F238E27FC236}">
                <a16:creationId xmlns:a16="http://schemas.microsoft.com/office/drawing/2014/main" id="{55D0F98F-B902-9942-A2EC-ED7716144A37}"/>
              </a:ext>
            </a:extLst>
          </p:cNvPr>
          <p:cNvPicPr>
            <a:picLocks noChangeAspect="1"/>
          </p:cNvPicPr>
          <p:nvPr/>
        </p:nvPicPr>
        <p:blipFill>
          <a:blip r:embed="rId2"/>
          <a:stretch>
            <a:fillRect/>
          </a:stretch>
        </p:blipFill>
        <p:spPr>
          <a:xfrm>
            <a:off x="6551966" y="2584930"/>
            <a:ext cx="501650" cy="495300"/>
          </a:xfrm>
          <a:prstGeom prst="rect">
            <a:avLst/>
          </a:prstGeom>
        </p:spPr>
      </p:pic>
    </p:spTree>
    <p:extLst>
      <p:ext uri="{BB962C8B-B14F-4D97-AF65-F5344CB8AC3E}">
        <p14:creationId xmlns:p14="http://schemas.microsoft.com/office/powerpoint/2010/main" val="234633051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4AC918-9C9F-3748-95FB-8CF19F0B56DB}"/>
              </a:ext>
            </a:extLst>
          </p:cNvPr>
          <p:cNvSpPr>
            <a:spLocks noGrp="1"/>
          </p:cNvSpPr>
          <p:nvPr>
            <p:ph type="title"/>
          </p:nvPr>
        </p:nvSpPr>
        <p:spPr/>
        <p:txBody>
          <a:bodyPr/>
          <a:lstStyle/>
          <a:p>
            <a:r>
              <a:rPr lang="en-US"/>
              <a:t>Mirror Maker 2.0</a:t>
            </a:r>
          </a:p>
        </p:txBody>
      </p:sp>
      <p:sp>
        <p:nvSpPr>
          <p:cNvPr id="4" name="Slide Number Placeholder 3">
            <a:extLst>
              <a:ext uri="{FF2B5EF4-FFF2-40B4-BE49-F238E27FC236}">
                <a16:creationId xmlns:a16="http://schemas.microsoft.com/office/drawing/2014/main" id="{79E0D2FF-FA8F-5C41-A2E5-39FB0CDCEF9D}"/>
              </a:ext>
            </a:extLst>
          </p:cNvPr>
          <p:cNvSpPr>
            <a:spLocks noGrp="1"/>
          </p:cNvSpPr>
          <p:nvPr>
            <p:ph type="sldNum" sz="quarter" idx="10"/>
          </p:nvPr>
        </p:nvSpPr>
        <p:spPr>
          <a:xfrm>
            <a:off x="8537575" y="4822825"/>
            <a:ext cx="400050" cy="274638"/>
          </a:xfrm>
          <a:prstGeom prst="rect">
            <a:avLst/>
          </a:prstGeom>
        </p:spPr>
        <p:txBody>
          <a:bodyPr vert="horz" wrap="square" lIns="91438" tIns="45719" rIns="91438" bIns="45719" numCol="1" anchor="ctr" anchorCtr="0" compatLnSpc="1">
            <a:prstTxWarp prst="textNoShape">
              <a:avLst/>
            </a:prstTxWarp>
          </a:bodyPr>
          <a:lstStyle>
            <a:defPPr>
              <a:defRPr lang="en-US"/>
            </a:defPPr>
            <a:lvl1pPr marL="0" algn="r" defTabSz="685800" rtl="0" eaLnBrk="1" latinLnBrk="0" hangingPunct="1">
              <a:defRPr sz="900" kern="1200">
                <a:solidFill>
                  <a:schemeClr val="accent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2F63A97E-D605-DC42-8452-C14CD1FA87FA}" type="slidenum">
              <a:rPr lang="en-US" smtClean="0">
                <a:solidFill>
                  <a:srgbClr val="5AAAFA"/>
                </a:solidFill>
              </a:rPr>
              <a:pPr/>
              <a:t>44</a:t>
            </a:fld>
            <a:endParaRPr lang="en-US">
              <a:solidFill>
                <a:srgbClr val="5AAAFA"/>
              </a:solidFill>
            </a:endParaRPr>
          </a:p>
        </p:txBody>
      </p:sp>
      <p:sp>
        <p:nvSpPr>
          <p:cNvPr id="5" name="Rectangle 4">
            <a:extLst>
              <a:ext uri="{FF2B5EF4-FFF2-40B4-BE49-F238E27FC236}">
                <a16:creationId xmlns:a16="http://schemas.microsoft.com/office/drawing/2014/main" id="{1CC4E410-750F-D640-8ED8-CF6EC0C82F0A}"/>
              </a:ext>
            </a:extLst>
          </p:cNvPr>
          <p:cNvSpPr/>
          <p:nvPr/>
        </p:nvSpPr>
        <p:spPr>
          <a:xfrm>
            <a:off x="4590370" y="2377617"/>
            <a:ext cx="1514877" cy="448240"/>
          </a:xfrm>
          <a:prstGeom prst="rect">
            <a:avLst/>
          </a:prstGeom>
          <a:solidFill>
            <a:srgbClr val="FCEB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eaLnBrk="0" fontAlgn="base" hangingPunct="0">
              <a:spcBef>
                <a:spcPct val="0"/>
              </a:spcBef>
              <a:spcAft>
                <a:spcPct val="0"/>
              </a:spcAft>
            </a:pPr>
            <a:r>
              <a:rPr lang="en-US" sz="1200" b="1">
                <a:solidFill>
                  <a:srgbClr val="325C80">
                    <a:lumMod val="50000"/>
                  </a:srgbClr>
                </a:solidFill>
                <a:latin typeface="Arial"/>
              </a:rPr>
              <a:t>Mirror Source Connector</a:t>
            </a:r>
          </a:p>
        </p:txBody>
      </p:sp>
      <p:sp>
        <p:nvSpPr>
          <p:cNvPr id="6" name="AutoShape 4">
            <a:extLst>
              <a:ext uri="{FF2B5EF4-FFF2-40B4-BE49-F238E27FC236}">
                <a16:creationId xmlns:a16="http://schemas.microsoft.com/office/drawing/2014/main" id="{16FBC290-4FAE-AD41-A20D-A8499A2E12AC}"/>
              </a:ext>
            </a:extLst>
          </p:cNvPr>
          <p:cNvSpPr>
            <a:spLocks noChangeArrowheads="1"/>
          </p:cNvSpPr>
          <p:nvPr/>
        </p:nvSpPr>
        <p:spPr bwMode="auto">
          <a:xfrm>
            <a:off x="4558062" y="2079813"/>
            <a:ext cx="3743255" cy="3980329"/>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r>
              <a:rPr lang="en-US" sz="1333" kern="0"/>
              <a:t>Kafka Connect Cluster</a:t>
            </a:r>
          </a:p>
        </p:txBody>
      </p:sp>
      <p:sp>
        <p:nvSpPr>
          <p:cNvPr id="8" name="AutoShape 4">
            <a:extLst>
              <a:ext uri="{FF2B5EF4-FFF2-40B4-BE49-F238E27FC236}">
                <a16:creationId xmlns:a16="http://schemas.microsoft.com/office/drawing/2014/main" id="{05DAC543-E1D3-9545-AC2B-B41D4FBEC6E6}"/>
              </a:ext>
            </a:extLst>
          </p:cNvPr>
          <p:cNvSpPr>
            <a:spLocks noChangeArrowheads="1"/>
          </p:cNvSpPr>
          <p:nvPr/>
        </p:nvSpPr>
        <p:spPr bwMode="auto">
          <a:xfrm>
            <a:off x="8463263" y="2690547"/>
            <a:ext cx="3190855" cy="3369595"/>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eaLnBrk="0" fontAlgn="base" hangingPunct="0">
              <a:spcBef>
                <a:spcPct val="0"/>
              </a:spcBef>
              <a:spcAft>
                <a:spcPct val="0"/>
              </a:spcAft>
            </a:pPr>
            <a:r>
              <a:rPr lang="en-US" sz="1000">
                <a:solidFill>
                  <a:srgbClr val="6D7777"/>
                </a:solidFill>
              </a:rPr>
              <a:t>Event Streams Target  Cluster</a:t>
            </a:r>
          </a:p>
        </p:txBody>
      </p:sp>
      <p:pic>
        <p:nvPicPr>
          <p:cNvPr id="9" name="Picture 8">
            <a:extLst>
              <a:ext uri="{FF2B5EF4-FFF2-40B4-BE49-F238E27FC236}">
                <a16:creationId xmlns:a16="http://schemas.microsoft.com/office/drawing/2014/main" id="{52243DFF-5B81-EF42-BAA4-576635DBBC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76478" y="2695217"/>
            <a:ext cx="254676" cy="336336"/>
          </a:xfrm>
          <a:prstGeom prst="rect">
            <a:avLst/>
          </a:prstGeom>
        </p:spPr>
      </p:pic>
      <p:sp>
        <p:nvSpPr>
          <p:cNvPr id="10" name="AutoShape 4">
            <a:extLst>
              <a:ext uri="{FF2B5EF4-FFF2-40B4-BE49-F238E27FC236}">
                <a16:creationId xmlns:a16="http://schemas.microsoft.com/office/drawing/2014/main" id="{37A0B99C-45D1-B24B-9FA6-500390DB23D2}"/>
              </a:ext>
            </a:extLst>
          </p:cNvPr>
          <p:cNvSpPr>
            <a:spLocks noChangeArrowheads="1"/>
          </p:cNvSpPr>
          <p:nvPr/>
        </p:nvSpPr>
        <p:spPr bwMode="auto">
          <a:xfrm>
            <a:off x="365947" y="3031554"/>
            <a:ext cx="3190855" cy="994569"/>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eaLnBrk="0" fontAlgn="base" hangingPunct="0">
              <a:spcBef>
                <a:spcPct val="0"/>
              </a:spcBef>
              <a:spcAft>
                <a:spcPct val="0"/>
              </a:spcAft>
            </a:pPr>
            <a:r>
              <a:rPr lang="en-US" sz="1000">
                <a:solidFill>
                  <a:srgbClr val="6D7777"/>
                </a:solidFill>
              </a:rPr>
              <a:t>Event Streams Source Cluster</a:t>
            </a:r>
          </a:p>
        </p:txBody>
      </p:sp>
      <p:pic>
        <p:nvPicPr>
          <p:cNvPr id="11" name="Picture 10">
            <a:extLst>
              <a:ext uri="{FF2B5EF4-FFF2-40B4-BE49-F238E27FC236}">
                <a16:creationId xmlns:a16="http://schemas.microsoft.com/office/drawing/2014/main" id="{EA576A32-239B-9145-89C4-900E7A083B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9162" y="3036224"/>
            <a:ext cx="254676" cy="336336"/>
          </a:xfrm>
          <a:prstGeom prst="rect">
            <a:avLst/>
          </a:prstGeom>
        </p:spPr>
      </p:pic>
      <p:sp>
        <p:nvSpPr>
          <p:cNvPr id="12" name="Rectangle 11">
            <a:extLst>
              <a:ext uri="{FF2B5EF4-FFF2-40B4-BE49-F238E27FC236}">
                <a16:creationId xmlns:a16="http://schemas.microsoft.com/office/drawing/2014/main" id="{D5F02383-7822-634D-9A0B-62CC4C3FC0EB}"/>
              </a:ext>
            </a:extLst>
          </p:cNvPr>
          <p:cNvSpPr/>
          <p:nvPr/>
        </p:nvSpPr>
        <p:spPr>
          <a:xfrm>
            <a:off x="6723587" y="2635539"/>
            <a:ext cx="1514877" cy="448240"/>
          </a:xfrm>
          <a:prstGeom prst="rect">
            <a:avLst/>
          </a:prstGeom>
          <a:solidFill>
            <a:srgbClr val="FCEB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eaLnBrk="0" fontAlgn="base" hangingPunct="0">
              <a:spcBef>
                <a:spcPct val="0"/>
              </a:spcBef>
              <a:spcAft>
                <a:spcPct val="0"/>
              </a:spcAft>
            </a:pPr>
            <a:r>
              <a:rPr lang="en-US" sz="1200" b="1">
                <a:solidFill>
                  <a:srgbClr val="325C80">
                    <a:lumMod val="50000"/>
                  </a:srgbClr>
                </a:solidFill>
                <a:latin typeface="Arial"/>
              </a:rPr>
              <a:t>Mirror Sink Connector</a:t>
            </a:r>
          </a:p>
        </p:txBody>
      </p:sp>
      <p:sp>
        <p:nvSpPr>
          <p:cNvPr id="13" name="Rectangle 12">
            <a:extLst>
              <a:ext uri="{FF2B5EF4-FFF2-40B4-BE49-F238E27FC236}">
                <a16:creationId xmlns:a16="http://schemas.microsoft.com/office/drawing/2014/main" id="{23484128-78A2-A543-B0FD-705DDAFF3DEA}"/>
              </a:ext>
            </a:extLst>
          </p:cNvPr>
          <p:cNvSpPr/>
          <p:nvPr/>
        </p:nvSpPr>
        <p:spPr>
          <a:xfrm>
            <a:off x="4590370" y="2884093"/>
            <a:ext cx="1514877" cy="448240"/>
          </a:xfrm>
          <a:prstGeom prst="rect">
            <a:avLst/>
          </a:prstGeom>
          <a:solidFill>
            <a:srgbClr val="FCEB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eaLnBrk="0" fontAlgn="base" hangingPunct="0">
              <a:spcBef>
                <a:spcPct val="0"/>
              </a:spcBef>
              <a:spcAft>
                <a:spcPct val="0"/>
              </a:spcAft>
            </a:pPr>
            <a:r>
              <a:rPr lang="en-US" sz="1200" b="1">
                <a:solidFill>
                  <a:srgbClr val="325C80">
                    <a:lumMod val="50000"/>
                  </a:srgbClr>
                </a:solidFill>
                <a:latin typeface="Arial"/>
              </a:rPr>
              <a:t>Mirror Source Task</a:t>
            </a:r>
          </a:p>
        </p:txBody>
      </p:sp>
      <p:sp>
        <p:nvSpPr>
          <p:cNvPr id="14" name="Rectangle 13">
            <a:extLst>
              <a:ext uri="{FF2B5EF4-FFF2-40B4-BE49-F238E27FC236}">
                <a16:creationId xmlns:a16="http://schemas.microsoft.com/office/drawing/2014/main" id="{B9B4687D-E6E7-974E-A4A8-3ABDD9646818}"/>
              </a:ext>
            </a:extLst>
          </p:cNvPr>
          <p:cNvSpPr/>
          <p:nvPr/>
        </p:nvSpPr>
        <p:spPr>
          <a:xfrm>
            <a:off x="6723587" y="3131260"/>
            <a:ext cx="1514877" cy="448240"/>
          </a:xfrm>
          <a:prstGeom prst="rect">
            <a:avLst/>
          </a:prstGeom>
          <a:solidFill>
            <a:srgbClr val="FCEB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eaLnBrk="0" fontAlgn="base" hangingPunct="0">
              <a:spcBef>
                <a:spcPct val="0"/>
              </a:spcBef>
              <a:spcAft>
                <a:spcPct val="0"/>
              </a:spcAft>
            </a:pPr>
            <a:r>
              <a:rPr lang="en-US" sz="1200" b="1">
                <a:solidFill>
                  <a:srgbClr val="325C80">
                    <a:lumMod val="50000"/>
                  </a:srgbClr>
                </a:solidFill>
                <a:latin typeface="Arial"/>
              </a:rPr>
              <a:t>Mirror Sink Task</a:t>
            </a:r>
          </a:p>
        </p:txBody>
      </p:sp>
      <p:grpSp>
        <p:nvGrpSpPr>
          <p:cNvPr id="21" name="Group 20">
            <a:extLst>
              <a:ext uri="{FF2B5EF4-FFF2-40B4-BE49-F238E27FC236}">
                <a16:creationId xmlns:a16="http://schemas.microsoft.com/office/drawing/2014/main" id="{996447F4-F085-B84B-A672-BFA0244C2CB1}"/>
              </a:ext>
            </a:extLst>
          </p:cNvPr>
          <p:cNvGrpSpPr/>
          <p:nvPr/>
        </p:nvGrpSpPr>
        <p:grpSpPr>
          <a:xfrm>
            <a:off x="711033" y="3348780"/>
            <a:ext cx="846871" cy="336336"/>
            <a:chOff x="1193647" y="1635094"/>
            <a:chExt cx="818524" cy="411476"/>
          </a:xfrm>
        </p:grpSpPr>
        <p:sp>
          <p:nvSpPr>
            <p:cNvPr id="15" name="Rounded Rectangle 14">
              <a:extLst>
                <a:ext uri="{FF2B5EF4-FFF2-40B4-BE49-F238E27FC236}">
                  <a16:creationId xmlns:a16="http://schemas.microsoft.com/office/drawing/2014/main" id="{388A04DA-D505-754D-B957-C6D1259AB078}"/>
                </a:ext>
              </a:extLst>
            </p:cNvPr>
            <p:cNvSpPr/>
            <p:nvPr/>
          </p:nvSpPr>
          <p:spPr bwMode="auto">
            <a:xfrm>
              <a:off x="1193647" y="1635094"/>
              <a:ext cx="138128" cy="411476"/>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FFFFFF"/>
                  </a:solidFill>
                  <a:latin typeface="Arial"/>
                </a:rPr>
                <a:t>0</a:t>
              </a:r>
              <a:endParaRPr lang="en-US" sz="500">
                <a:solidFill>
                  <a:srgbClr val="FFFFFF"/>
                </a:solidFill>
                <a:latin typeface="Arial"/>
              </a:endParaRPr>
            </a:p>
          </p:txBody>
        </p:sp>
        <p:sp>
          <p:nvSpPr>
            <p:cNvPr id="16" name="Rounded Rectangle 15">
              <a:extLst>
                <a:ext uri="{FF2B5EF4-FFF2-40B4-BE49-F238E27FC236}">
                  <a16:creationId xmlns:a16="http://schemas.microsoft.com/office/drawing/2014/main" id="{C27E2695-E8C5-6544-BD5D-0AECF20AA610}"/>
                </a:ext>
              </a:extLst>
            </p:cNvPr>
            <p:cNvSpPr/>
            <p:nvPr/>
          </p:nvSpPr>
          <p:spPr bwMode="auto">
            <a:xfrm>
              <a:off x="1330805" y="1635094"/>
              <a:ext cx="138128" cy="411476"/>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FFFFFF"/>
                  </a:solidFill>
                  <a:latin typeface="Arial"/>
                </a:rPr>
                <a:t>1</a:t>
              </a:r>
              <a:endParaRPr lang="en-US" sz="500">
                <a:solidFill>
                  <a:srgbClr val="FFFFFF"/>
                </a:solidFill>
                <a:latin typeface="Arial"/>
              </a:endParaRPr>
            </a:p>
          </p:txBody>
        </p:sp>
        <p:sp>
          <p:nvSpPr>
            <p:cNvPr id="17" name="Rounded Rectangle 16">
              <a:extLst>
                <a:ext uri="{FF2B5EF4-FFF2-40B4-BE49-F238E27FC236}">
                  <a16:creationId xmlns:a16="http://schemas.microsoft.com/office/drawing/2014/main" id="{DCC497C1-1757-2846-94BB-502FCF7120B9}"/>
                </a:ext>
              </a:extLst>
            </p:cNvPr>
            <p:cNvSpPr/>
            <p:nvPr/>
          </p:nvSpPr>
          <p:spPr bwMode="auto">
            <a:xfrm>
              <a:off x="1468934" y="1635094"/>
              <a:ext cx="138128" cy="411476"/>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FFFFFF"/>
                  </a:solidFill>
                  <a:latin typeface="Arial"/>
                </a:rPr>
                <a:t>2</a:t>
              </a:r>
              <a:endParaRPr lang="en-US" sz="500">
                <a:solidFill>
                  <a:srgbClr val="FFFFFF"/>
                </a:solidFill>
                <a:latin typeface="Arial"/>
              </a:endParaRPr>
            </a:p>
          </p:txBody>
        </p:sp>
        <p:sp>
          <p:nvSpPr>
            <p:cNvPr id="18" name="Rounded Rectangle 17">
              <a:extLst>
                <a:ext uri="{FF2B5EF4-FFF2-40B4-BE49-F238E27FC236}">
                  <a16:creationId xmlns:a16="http://schemas.microsoft.com/office/drawing/2014/main" id="{F9F3FC9C-1218-4044-A1DF-60D053AF4AF7}"/>
                </a:ext>
              </a:extLst>
            </p:cNvPr>
            <p:cNvSpPr/>
            <p:nvPr/>
          </p:nvSpPr>
          <p:spPr bwMode="auto">
            <a:xfrm>
              <a:off x="1606093" y="1635094"/>
              <a:ext cx="138128" cy="411476"/>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FFFFFF"/>
                  </a:solidFill>
                  <a:latin typeface="Arial"/>
                </a:rPr>
                <a:t>3</a:t>
              </a:r>
              <a:endParaRPr lang="en-US" sz="500">
                <a:solidFill>
                  <a:srgbClr val="FFFFFF"/>
                </a:solidFill>
                <a:latin typeface="Arial"/>
              </a:endParaRPr>
            </a:p>
          </p:txBody>
        </p:sp>
        <p:sp>
          <p:nvSpPr>
            <p:cNvPr id="19" name="Rounded Rectangle 18">
              <a:extLst>
                <a:ext uri="{FF2B5EF4-FFF2-40B4-BE49-F238E27FC236}">
                  <a16:creationId xmlns:a16="http://schemas.microsoft.com/office/drawing/2014/main" id="{3C1FAE84-A611-E647-BBBD-FFAB0D117596}"/>
                </a:ext>
              </a:extLst>
            </p:cNvPr>
            <p:cNvSpPr/>
            <p:nvPr/>
          </p:nvSpPr>
          <p:spPr bwMode="auto">
            <a:xfrm>
              <a:off x="1744220" y="1635094"/>
              <a:ext cx="138128" cy="411476"/>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FFFFFF"/>
                  </a:solidFill>
                  <a:latin typeface="Arial"/>
                </a:rPr>
                <a:t>4</a:t>
              </a:r>
              <a:endParaRPr lang="en-US" sz="500">
                <a:solidFill>
                  <a:srgbClr val="FFFFFF"/>
                </a:solidFill>
                <a:latin typeface="Arial"/>
              </a:endParaRPr>
            </a:p>
          </p:txBody>
        </p:sp>
        <p:sp>
          <p:nvSpPr>
            <p:cNvPr id="20" name="Rounded Rectangle 19">
              <a:extLst>
                <a:ext uri="{FF2B5EF4-FFF2-40B4-BE49-F238E27FC236}">
                  <a16:creationId xmlns:a16="http://schemas.microsoft.com/office/drawing/2014/main" id="{CD3B9B10-E1AD-B648-9BDE-AE1833E8330A}"/>
                </a:ext>
              </a:extLst>
            </p:cNvPr>
            <p:cNvSpPr/>
            <p:nvPr/>
          </p:nvSpPr>
          <p:spPr bwMode="auto">
            <a:xfrm>
              <a:off x="1874043" y="1635094"/>
              <a:ext cx="138128" cy="411476"/>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FFFFFF"/>
                  </a:solidFill>
                  <a:latin typeface="Arial"/>
                </a:rPr>
                <a:t>5</a:t>
              </a:r>
              <a:endParaRPr lang="en-US" sz="500">
                <a:solidFill>
                  <a:srgbClr val="FFFFFF"/>
                </a:solidFill>
                <a:latin typeface="Arial"/>
              </a:endParaRPr>
            </a:p>
          </p:txBody>
        </p:sp>
      </p:grpSp>
      <p:grpSp>
        <p:nvGrpSpPr>
          <p:cNvPr id="22" name="Group 21">
            <a:extLst>
              <a:ext uri="{FF2B5EF4-FFF2-40B4-BE49-F238E27FC236}">
                <a16:creationId xmlns:a16="http://schemas.microsoft.com/office/drawing/2014/main" id="{53C202C8-DBE7-A44F-9655-3D9A2804BA7F}"/>
              </a:ext>
            </a:extLst>
          </p:cNvPr>
          <p:cNvGrpSpPr/>
          <p:nvPr/>
        </p:nvGrpSpPr>
        <p:grpSpPr>
          <a:xfrm>
            <a:off x="8769938" y="3031553"/>
            <a:ext cx="846871" cy="336336"/>
            <a:chOff x="1193647" y="1635094"/>
            <a:chExt cx="818524" cy="411476"/>
          </a:xfrm>
        </p:grpSpPr>
        <p:sp>
          <p:nvSpPr>
            <p:cNvPr id="23" name="Rounded Rectangle 22">
              <a:extLst>
                <a:ext uri="{FF2B5EF4-FFF2-40B4-BE49-F238E27FC236}">
                  <a16:creationId xmlns:a16="http://schemas.microsoft.com/office/drawing/2014/main" id="{72FC99FE-E770-FB43-B8ED-383FE46A9667}"/>
                </a:ext>
              </a:extLst>
            </p:cNvPr>
            <p:cNvSpPr/>
            <p:nvPr/>
          </p:nvSpPr>
          <p:spPr bwMode="auto">
            <a:xfrm>
              <a:off x="1193647" y="1635094"/>
              <a:ext cx="138128" cy="411476"/>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FFFFFF"/>
                  </a:solidFill>
                  <a:latin typeface="Arial"/>
                </a:rPr>
                <a:t>0</a:t>
              </a:r>
              <a:endParaRPr lang="en-US" sz="500">
                <a:solidFill>
                  <a:srgbClr val="FFFFFF"/>
                </a:solidFill>
                <a:latin typeface="Arial"/>
              </a:endParaRPr>
            </a:p>
          </p:txBody>
        </p:sp>
        <p:sp>
          <p:nvSpPr>
            <p:cNvPr id="24" name="Rounded Rectangle 23">
              <a:extLst>
                <a:ext uri="{FF2B5EF4-FFF2-40B4-BE49-F238E27FC236}">
                  <a16:creationId xmlns:a16="http://schemas.microsoft.com/office/drawing/2014/main" id="{CF30E3F5-9AF7-4B42-89F2-486E09856A78}"/>
                </a:ext>
              </a:extLst>
            </p:cNvPr>
            <p:cNvSpPr/>
            <p:nvPr/>
          </p:nvSpPr>
          <p:spPr bwMode="auto">
            <a:xfrm>
              <a:off x="1330805" y="1635094"/>
              <a:ext cx="138128" cy="411476"/>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FFFFFF"/>
                  </a:solidFill>
                  <a:latin typeface="Arial"/>
                </a:rPr>
                <a:t>1</a:t>
              </a:r>
              <a:endParaRPr lang="en-US" sz="500">
                <a:solidFill>
                  <a:srgbClr val="FFFFFF"/>
                </a:solidFill>
                <a:latin typeface="Arial"/>
              </a:endParaRPr>
            </a:p>
          </p:txBody>
        </p:sp>
        <p:sp>
          <p:nvSpPr>
            <p:cNvPr id="25" name="Rounded Rectangle 24">
              <a:extLst>
                <a:ext uri="{FF2B5EF4-FFF2-40B4-BE49-F238E27FC236}">
                  <a16:creationId xmlns:a16="http://schemas.microsoft.com/office/drawing/2014/main" id="{40C4E845-9A6D-B04D-A025-44DF89EBDFA2}"/>
                </a:ext>
              </a:extLst>
            </p:cNvPr>
            <p:cNvSpPr/>
            <p:nvPr/>
          </p:nvSpPr>
          <p:spPr bwMode="auto">
            <a:xfrm>
              <a:off x="1468934" y="1635094"/>
              <a:ext cx="138128" cy="411476"/>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FFFFFF"/>
                  </a:solidFill>
                  <a:latin typeface="Arial"/>
                </a:rPr>
                <a:t>2</a:t>
              </a:r>
              <a:endParaRPr lang="en-US" sz="500">
                <a:solidFill>
                  <a:srgbClr val="FFFFFF"/>
                </a:solidFill>
                <a:latin typeface="Arial"/>
              </a:endParaRPr>
            </a:p>
          </p:txBody>
        </p:sp>
        <p:sp>
          <p:nvSpPr>
            <p:cNvPr id="26" name="Rounded Rectangle 25">
              <a:extLst>
                <a:ext uri="{FF2B5EF4-FFF2-40B4-BE49-F238E27FC236}">
                  <a16:creationId xmlns:a16="http://schemas.microsoft.com/office/drawing/2014/main" id="{E1949C49-DDFA-8340-BB66-1161B1F449B9}"/>
                </a:ext>
              </a:extLst>
            </p:cNvPr>
            <p:cNvSpPr/>
            <p:nvPr/>
          </p:nvSpPr>
          <p:spPr bwMode="auto">
            <a:xfrm>
              <a:off x="1606093" y="1635094"/>
              <a:ext cx="138128" cy="411476"/>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FFFFFF"/>
                  </a:solidFill>
                  <a:latin typeface="Arial"/>
                </a:rPr>
                <a:t>3</a:t>
              </a:r>
              <a:endParaRPr lang="en-US" sz="500">
                <a:solidFill>
                  <a:srgbClr val="FFFFFF"/>
                </a:solidFill>
                <a:latin typeface="Arial"/>
              </a:endParaRPr>
            </a:p>
          </p:txBody>
        </p:sp>
        <p:sp>
          <p:nvSpPr>
            <p:cNvPr id="27" name="Rounded Rectangle 26">
              <a:extLst>
                <a:ext uri="{FF2B5EF4-FFF2-40B4-BE49-F238E27FC236}">
                  <a16:creationId xmlns:a16="http://schemas.microsoft.com/office/drawing/2014/main" id="{2131A3E7-B249-5D41-BC65-439E69ACF8EB}"/>
                </a:ext>
              </a:extLst>
            </p:cNvPr>
            <p:cNvSpPr/>
            <p:nvPr/>
          </p:nvSpPr>
          <p:spPr bwMode="auto">
            <a:xfrm>
              <a:off x="1744220" y="1635094"/>
              <a:ext cx="138128" cy="411476"/>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FFFFFF"/>
                  </a:solidFill>
                  <a:latin typeface="Arial"/>
                </a:rPr>
                <a:t>4</a:t>
              </a:r>
              <a:endParaRPr lang="en-US" sz="500">
                <a:solidFill>
                  <a:srgbClr val="FFFFFF"/>
                </a:solidFill>
                <a:latin typeface="Arial"/>
              </a:endParaRPr>
            </a:p>
          </p:txBody>
        </p:sp>
        <p:sp>
          <p:nvSpPr>
            <p:cNvPr id="28" name="Rounded Rectangle 27">
              <a:extLst>
                <a:ext uri="{FF2B5EF4-FFF2-40B4-BE49-F238E27FC236}">
                  <a16:creationId xmlns:a16="http://schemas.microsoft.com/office/drawing/2014/main" id="{C5FB4FEB-302F-BA42-B508-0D9E10934DD9}"/>
                </a:ext>
              </a:extLst>
            </p:cNvPr>
            <p:cNvSpPr/>
            <p:nvPr/>
          </p:nvSpPr>
          <p:spPr bwMode="auto">
            <a:xfrm>
              <a:off x="1874043" y="1635094"/>
              <a:ext cx="138128" cy="411476"/>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FFFFFF"/>
                  </a:solidFill>
                  <a:latin typeface="Arial"/>
                </a:rPr>
                <a:t>5</a:t>
              </a:r>
              <a:endParaRPr lang="en-US" sz="500">
                <a:solidFill>
                  <a:srgbClr val="FFFFFF"/>
                </a:solidFill>
                <a:latin typeface="Arial"/>
              </a:endParaRPr>
            </a:p>
          </p:txBody>
        </p:sp>
      </p:grpSp>
      <p:sp>
        <p:nvSpPr>
          <p:cNvPr id="29" name="Rectangle 28">
            <a:extLst>
              <a:ext uri="{FF2B5EF4-FFF2-40B4-BE49-F238E27FC236}">
                <a16:creationId xmlns:a16="http://schemas.microsoft.com/office/drawing/2014/main" id="{48ED3B72-E075-9441-B7D7-8DCEE07F5070}"/>
              </a:ext>
            </a:extLst>
          </p:cNvPr>
          <p:cNvSpPr/>
          <p:nvPr/>
        </p:nvSpPr>
        <p:spPr>
          <a:xfrm>
            <a:off x="6723587" y="3786212"/>
            <a:ext cx="1514877" cy="448240"/>
          </a:xfrm>
          <a:prstGeom prst="rect">
            <a:avLst/>
          </a:prstGeom>
          <a:solidFill>
            <a:srgbClr val="E1AF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eaLnBrk="0" fontAlgn="base" hangingPunct="0">
              <a:spcBef>
                <a:spcPct val="0"/>
              </a:spcBef>
              <a:spcAft>
                <a:spcPct val="0"/>
              </a:spcAft>
            </a:pPr>
            <a:r>
              <a:rPr lang="en-US" sz="1200" b="1">
                <a:solidFill>
                  <a:srgbClr val="325C80">
                    <a:lumMod val="50000"/>
                  </a:srgbClr>
                </a:solidFill>
                <a:latin typeface="Arial"/>
              </a:rPr>
              <a:t>Mirror Config Connector</a:t>
            </a:r>
          </a:p>
        </p:txBody>
      </p:sp>
      <p:sp>
        <p:nvSpPr>
          <p:cNvPr id="30" name="Rectangle 29">
            <a:extLst>
              <a:ext uri="{FF2B5EF4-FFF2-40B4-BE49-F238E27FC236}">
                <a16:creationId xmlns:a16="http://schemas.microsoft.com/office/drawing/2014/main" id="{EF7E740B-78DD-9E45-A203-9B62504F4B3B}"/>
              </a:ext>
            </a:extLst>
          </p:cNvPr>
          <p:cNvSpPr/>
          <p:nvPr/>
        </p:nvSpPr>
        <p:spPr>
          <a:xfrm>
            <a:off x="4678462" y="3845856"/>
            <a:ext cx="1514877" cy="448240"/>
          </a:xfrm>
          <a:prstGeom prst="rect">
            <a:avLst/>
          </a:prstGeom>
          <a:solidFill>
            <a:srgbClr val="E1AF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eaLnBrk="0" fontAlgn="base" hangingPunct="0">
              <a:spcBef>
                <a:spcPct val="0"/>
              </a:spcBef>
              <a:spcAft>
                <a:spcPct val="0"/>
              </a:spcAft>
            </a:pPr>
            <a:r>
              <a:rPr lang="en-US" sz="1200" b="1">
                <a:solidFill>
                  <a:srgbClr val="325C80">
                    <a:lumMod val="50000"/>
                  </a:srgbClr>
                </a:solidFill>
                <a:latin typeface="Arial"/>
              </a:rPr>
              <a:t>Mirror Heartbeat Connector</a:t>
            </a:r>
          </a:p>
        </p:txBody>
      </p:sp>
      <p:sp>
        <p:nvSpPr>
          <p:cNvPr id="31" name="Rectangle 30">
            <a:extLst>
              <a:ext uri="{FF2B5EF4-FFF2-40B4-BE49-F238E27FC236}">
                <a16:creationId xmlns:a16="http://schemas.microsoft.com/office/drawing/2014/main" id="{0BF11268-7A81-7E42-B6CA-379BE324AA89}"/>
              </a:ext>
            </a:extLst>
          </p:cNvPr>
          <p:cNvSpPr/>
          <p:nvPr/>
        </p:nvSpPr>
        <p:spPr>
          <a:xfrm>
            <a:off x="4678462" y="4833367"/>
            <a:ext cx="1514877" cy="730181"/>
          </a:xfrm>
          <a:prstGeom prst="rect">
            <a:avLst/>
          </a:prstGeom>
          <a:solidFill>
            <a:srgbClr val="E1AF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eaLnBrk="0" fontAlgn="base" hangingPunct="0">
              <a:spcBef>
                <a:spcPct val="0"/>
              </a:spcBef>
              <a:spcAft>
                <a:spcPct val="0"/>
              </a:spcAft>
            </a:pPr>
            <a:r>
              <a:rPr lang="en-US" sz="1200" b="1">
                <a:solidFill>
                  <a:srgbClr val="325C80">
                    <a:lumMod val="50000"/>
                  </a:srgbClr>
                </a:solidFill>
                <a:latin typeface="Arial"/>
              </a:rPr>
              <a:t>Mirror Checkpoint Connector</a:t>
            </a:r>
          </a:p>
        </p:txBody>
      </p:sp>
      <p:sp>
        <p:nvSpPr>
          <p:cNvPr id="32" name="Rectangle 31">
            <a:extLst>
              <a:ext uri="{FF2B5EF4-FFF2-40B4-BE49-F238E27FC236}">
                <a16:creationId xmlns:a16="http://schemas.microsoft.com/office/drawing/2014/main" id="{7A80DE1A-3449-744B-97AF-4C4AEA35C28B}"/>
              </a:ext>
            </a:extLst>
          </p:cNvPr>
          <p:cNvSpPr/>
          <p:nvPr/>
        </p:nvSpPr>
        <p:spPr>
          <a:xfrm>
            <a:off x="4678462" y="4335501"/>
            <a:ext cx="1514877" cy="448240"/>
          </a:xfrm>
          <a:prstGeom prst="rect">
            <a:avLst/>
          </a:prstGeom>
          <a:solidFill>
            <a:srgbClr val="E1AF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eaLnBrk="0" fontAlgn="base" hangingPunct="0">
              <a:spcBef>
                <a:spcPct val="0"/>
              </a:spcBef>
              <a:spcAft>
                <a:spcPct val="0"/>
              </a:spcAft>
            </a:pPr>
            <a:r>
              <a:rPr lang="en-US" sz="1200" b="1">
                <a:solidFill>
                  <a:srgbClr val="325C80">
                    <a:lumMod val="50000"/>
                  </a:srgbClr>
                </a:solidFill>
                <a:latin typeface="Arial"/>
              </a:rPr>
              <a:t>Mirror Heartbeat Task</a:t>
            </a:r>
          </a:p>
        </p:txBody>
      </p:sp>
      <p:sp>
        <p:nvSpPr>
          <p:cNvPr id="33" name="Rectangle 32">
            <a:extLst>
              <a:ext uri="{FF2B5EF4-FFF2-40B4-BE49-F238E27FC236}">
                <a16:creationId xmlns:a16="http://schemas.microsoft.com/office/drawing/2014/main" id="{C0EEE41A-5A7B-C64C-AF35-9783EE145C56}"/>
              </a:ext>
            </a:extLst>
          </p:cNvPr>
          <p:cNvSpPr/>
          <p:nvPr/>
        </p:nvSpPr>
        <p:spPr>
          <a:xfrm>
            <a:off x="6723587" y="4294096"/>
            <a:ext cx="1514877" cy="448240"/>
          </a:xfrm>
          <a:prstGeom prst="rect">
            <a:avLst/>
          </a:prstGeom>
          <a:solidFill>
            <a:srgbClr val="E1AF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eaLnBrk="0" fontAlgn="base" hangingPunct="0">
              <a:spcBef>
                <a:spcPct val="0"/>
              </a:spcBef>
              <a:spcAft>
                <a:spcPct val="0"/>
              </a:spcAft>
            </a:pPr>
            <a:r>
              <a:rPr lang="en-US" sz="1200" b="1">
                <a:solidFill>
                  <a:srgbClr val="325C80">
                    <a:lumMod val="50000"/>
                  </a:srgbClr>
                </a:solidFill>
                <a:latin typeface="Arial"/>
              </a:rPr>
              <a:t>Mirror Config Task</a:t>
            </a:r>
          </a:p>
        </p:txBody>
      </p:sp>
      <p:sp>
        <p:nvSpPr>
          <p:cNvPr id="34" name="Rectangle 33">
            <a:extLst>
              <a:ext uri="{FF2B5EF4-FFF2-40B4-BE49-F238E27FC236}">
                <a16:creationId xmlns:a16="http://schemas.microsoft.com/office/drawing/2014/main" id="{F4C75ED2-7236-CC4A-99CF-85BF4A244901}"/>
              </a:ext>
            </a:extLst>
          </p:cNvPr>
          <p:cNvSpPr/>
          <p:nvPr/>
        </p:nvSpPr>
        <p:spPr>
          <a:xfrm>
            <a:off x="6723587" y="4833367"/>
            <a:ext cx="1514877" cy="730181"/>
          </a:xfrm>
          <a:prstGeom prst="rect">
            <a:avLst/>
          </a:prstGeom>
          <a:solidFill>
            <a:srgbClr val="E1AF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eaLnBrk="0" fontAlgn="base" hangingPunct="0">
              <a:spcBef>
                <a:spcPct val="0"/>
              </a:spcBef>
              <a:spcAft>
                <a:spcPct val="0"/>
              </a:spcAft>
            </a:pPr>
            <a:r>
              <a:rPr lang="en-US" sz="1200" b="1">
                <a:solidFill>
                  <a:srgbClr val="325C80">
                    <a:lumMod val="50000"/>
                  </a:srgbClr>
                </a:solidFill>
                <a:latin typeface="Arial"/>
              </a:rPr>
              <a:t>Mirror Checkpoint Task</a:t>
            </a:r>
          </a:p>
        </p:txBody>
      </p:sp>
      <p:sp>
        <p:nvSpPr>
          <p:cNvPr id="35" name="Rectangle 34">
            <a:extLst>
              <a:ext uri="{FF2B5EF4-FFF2-40B4-BE49-F238E27FC236}">
                <a16:creationId xmlns:a16="http://schemas.microsoft.com/office/drawing/2014/main" id="{83936051-40F4-F742-8E04-3A2CD4804EB8}"/>
              </a:ext>
            </a:extLst>
          </p:cNvPr>
          <p:cNvSpPr/>
          <p:nvPr/>
        </p:nvSpPr>
        <p:spPr>
          <a:xfrm>
            <a:off x="8655763" y="3889903"/>
            <a:ext cx="2694969" cy="276999"/>
          </a:xfrm>
          <a:prstGeom prst="rect">
            <a:avLst/>
          </a:prstGeom>
        </p:spPr>
        <p:txBody>
          <a:bodyPr wrap="none">
            <a:spAutoFit/>
          </a:bodyPr>
          <a:lstStyle/>
          <a:p>
            <a:r>
              <a:rPr lang="en-US" sz="1200">
                <a:latin typeface="Menlo" panose="020B0609030804020204" pitchFamily="49" charset="0"/>
              </a:rPr>
              <a:t>mm2-configs.source.internal</a:t>
            </a:r>
          </a:p>
        </p:txBody>
      </p:sp>
      <p:sp>
        <p:nvSpPr>
          <p:cNvPr id="36" name="Rectangle 35">
            <a:extLst>
              <a:ext uri="{FF2B5EF4-FFF2-40B4-BE49-F238E27FC236}">
                <a16:creationId xmlns:a16="http://schemas.microsoft.com/office/drawing/2014/main" id="{3339BCE8-B5E1-F642-AA00-07E13791FF8F}"/>
              </a:ext>
            </a:extLst>
          </p:cNvPr>
          <p:cNvSpPr/>
          <p:nvPr/>
        </p:nvSpPr>
        <p:spPr>
          <a:xfrm>
            <a:off x="8745035" y="2785161"/>
            <a:ext cx="1393330" cy="276999"/>
          </a:xfrm>
          <a:prstGeom prst="rect">
            <a:avLst/>
          </a:prstGeom>
        </p:spPr>
        <p:txBody>
          <a:bodyPr wrap="none">
            <a:spAutoFit/>
          </a:bodyPr>
          <a:lstStyle/>
          <a:p>
            <a:r>
              <a:rPr lang="en-US" sz="1200">
                <a:latin typeface="Menlo" panose="020B0609030804020204" pitchFamily="49" charset="0"/>
              </a:rPr>
              <a:t>source.orders</a:t>
            </a:r>
          </a:p>
        </p:txBody>
      </p:sp>
      <p:grpSp>
        <p:nvGrpSpPr>
          <p:cNvPr id="37" name="Group 36">
            <a:extLst>
              <a:ext uri="{FF2B5EF4-FFF2-40B4-BE49-F238E27FC236}">
                <a16:creationId xmlns:a16="http://schemas.microsoft.com/office/drawing/2014/main" id="{A1F8147A-F68C-3C41-BD48-1EC83D5512F6}"/>
              </a:ext>
            </a:extLst>
          </p:cNvPr>
          <p:cNvGrpSpPr/>
          <p:nvPr/>
        </p:nvGrpSpPr>
        <p:grpSpPr>
          <a:xfrm>
            <a:off x="8759917" y="3574991"/>
            <a:ext cx="846871" cy="336336"/>
            <a:chOff x="1193647" y="1635094"/>
            <a:chExt cx="818524" cy="411476"/>
          </a:xfrm>
        </p:grpSpPr>
        <p:sp>
          <p:nvSpPr>
            <p:cNvPr id="38" name="Rounded Rectangle 37">
              <a:extLst>
                <a:ext uri="{FF2B5EF4-FFF2-40B4-BE49-F238E27FC236}">
                  <a16:creationId xmlns:a16="http://schemas.microsoft.com/office/drawing/2014/main" id="{BF78A7A5-6A49-DD4F-805B-5B7D55B80C7B}"/>
                </a:ext>
              </a:extLst>
            </p:cNvPr>
            <p:cNvSpPr/>
            <p:nvPr/>
          </p:nvSpPr>
          <p:spPr bwMode="auto">
            <a:xfrm>
              <a:off x="1193647" y="1635094"/>
              <a:ext cx="138128" cy="411476"/>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FFFFFF"/>
                  </a:solidFill>
                  <a:latin typeface="Arial"/>
                </a:rPr>
                <a:t>0</a:t>
              </a:r>
              <a:endParaRPr lang="en-US" sz="500">
                <a:solidFill>
                  <a:srgbClr val="FFFFFF"/>
                </a:solidFill>
                <a:latin typeface="Arial"/>
              </a:endParaRPr>
            </a:p>
          </p:txBody>
        </p:sp>
        <p:sp>
          <p:nvSpPr>
            <p:cNvPr id="39" name="Rounded Rectangle 38">
              <a:extLst>
                <a:ext uri="{FF2B5EF4-FFF2-40B4-BE49-F238E27FC236}">
                  <a16:creationId xmlns:a16="http://schemas.microsoft.com/office/drawing/2014/main" id="{2BAB78DF-8628-B94B-AF2D-1831DE09EE9D}"/>
                </a:ext>
              </a:extLst>
            </p:cNvPr>
            <p:cNvSpPr/>
            <p:nvPr/>
          </p:nvSpPr>
          <p:spPr bwMode="auto">
            <a:xfrm>
              <a:off x="1330805" y="1635094"/>
              <a:ext cx="138128" cy="411476"/>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FFFFFF"/>
                  </a:solidFill>
                  <a:latin typeface="Arial"/>
                </a:rPr>
                <a:t>1</a:t>
              </a:r>
              <a:endParaRPr lang="en-US" sz="500">
                <a:solidFill>
                  <a:srgbClr val="FFFFFF"/>
                </a:solidFill>
                <a:latin typeface="Arial"/>
              </a:endParaRPr>
            </a:p>
          </p:txBody>
        </p:sp>
        <p:sp>
          <p:nvSpPr>
            <p:cNvPr id="40" name="Rounded Rectangle 39">
              <a:extLst>
                <a:ext uri="{FF2B5EF4-FFF2-40B4-BE49-F238E27FC236}">
                  <a16:creationId xmlns:a16="http://schemas.microsoft.com/office/drawing/2014/main" id="{1EF86778-6FDD-6744-9E57-89691643CF5A}"/>
                </a:ext>
              </a:extLst>
            </p:cNvPr>
            <p:cNvSpPr/>
            <p:nvPr/>
          </p:nvSpPr>
          <p:spPr bwMode="auto">
            <a:xfrm>
              <a:off x="1468934" y="1635094"/>
              <a:ext cx="138128" cy="411476"/>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FFFFFF"/>
                  </a:solidFill>
                  <a:latin typeface="Arial"/>
                </a:rPr>
                <a:t>2</a:t>
              </a:r>
              <a:endParaRPr lang="en-US" sz="500">
                <a:solidFill>
                  <a:srgbClr val="FFFFFF"/>
                </a:solidFill>
                <a:latin typeface="Arial"/>
              </a:endParaRPr>
            </a:p>
          </p:txBody>
        </p:sp>
        <p:sp>
          <p:nvSpPr>
            <p:cNvPr id="41" name="Rounded Rectangle 40">
              <a:extLst>
                <a:ext uri="{FF2B5EF4-FFF2-40B4-BE49-F238E27FC236}">
                  <a16:creationId xmlns:a16="http://schemas.microsoft.com/office/drawing/2014/main" id="{24157156-A00D-604E-95C4-D504B5767C9A}"/>
                </a:ext>
              </a:extLst>
            </p:cNvPr>
            <p:cNvSpPr/>
            <p:nvPr/>
          </p:nvSpPr>
          <p:spPr bwMode="auto">
            <a:xfrm>
              <a:off x="1606093" y="1635094"/>
              <a:ext cx="138128" cy="411476"/>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FFFFFF"/>
                  </a:solidFill>
                  <a:latin typeface="Arial"/>
                </a:rPr>
                <a:t>3</a:t>
              </a:r>
              <a:endParaRPr lang="en-US" sz="500">
                <a:solidFill>
                  <a:srgbClr val="FFFFFF"/>
                </a:solidFill>
                <a:latin typeface="Arial"/>
              </a:endParaRPr>
            </a:p>
          </p:txBody>
        </p:sp>
        <p:sp>
          <p:nvSpPr>
            <p:cNvPr id="42" name="Rounded Rectangle 41">
              <a:extLst>
                <a:ext uri="{FF2B5EF4-FFF2-40B4-BE49-F238E27FC236}">
                  <a16:creationId xmlns:a16="http://schemas.microsoft.com/office/drawing/2014/main" id="{BBA383C7-1892-EE40-A881-4F36D76D49C0}"/>
                </a:ext>
              </a:extLst>
            </p:cNvPr>
            <p:cNvSpPr/>
            <p:nvPr/>
          </p:nvSpPr>
          <p:spPr bwMode="auto">
            <a:xfrm>
              <a:off x="1744220" y="1635094"/>
              <a:ext cx="138128" cy="411476"/>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FFFFFF"/>
                  </a:solidFill>
                  <a:latin typeface="Arial"/>
                </a:rPr>
                <a:t>4</a:t>
              </a:r>
              <a:endParaRPr lang="en-US" sz="500">
                <a:solidFill>
                  <a:srgbClr val="FFFFFF"/>
                </a:solidFill>
                <a:latin typeface="Arial"/>
              </a:endParaRPr>
            </a:p>
          </p:txBody>
        </p:sp>
        <p:sp>
          <p:nvSpPr>
            <p:cNvPr id="43" name="Rounded Rectangle 42">
              <a:extLst>
                <a:ext uri="{FF2B5EF4-FFF2-40B4-BE49-F238E27FC236}">
                  <a16:creationId xmlns:a16="http://schemas.microsoft.com/office/drawing/2014/main" id="{5AA161CB-33AD-B849-A33C-D96D496AFFE1}"/>
                </a:ext>
              </a:extLst>
            </p:cNvPr>
            <p:cNvSpPr/>
            <p:nvPr/>
          </p:nvSpPr>
          <p:spPr bwMode="auto">
            <a:xfrm>
              <a:off x="1874043" y="1635094"/>
              <a:ext cx="138128" cy="411476"/>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FFFFFF"/>
                  </a:solidFill>
                  <a:latin typeface="Arial"/>
                </a:rPr>
                <a:t>5</a:t>
              </a:r>
              <a:endParaRPr lang="en-US" sz="500">
                <a:solidFill>
                  <a:srgbClr val="FFFFFF"/>
                </a:solidFill>
                <a:latin typeface="Arial"/>
              </a:endParaRPr>
            </a:p>
          </p:txBody>
        </p:sp>
      </p:grpSp>
      <p:sp>
        <p:nvSpPr>
          <p:cNvPr id="44" name="Rectangle 43">
            <a:extLst>
              <a:ext uri="{FF2B5EF4-FFF2-40B4-BE49-F238E27FC236}">
                <a16:creationId xmlns:a16="http://schemas.microsoft.com/office/drawing/2014/main" id="{BEAFA21C-2FF7-0A49-B9E0-99A2696FABBC}"/>
              </a:ext>
            </a:extLst>
          </p:cNvPr>
          <p:cNvSpPr/>
          <p:nvPr/>
        </p:nvSpPr>
        <p:spPr>
          <a:xfrm>
            <a:off x="1504863" y="3348781"/>
            <a:ext cx="742511" cy="276999"/>
          </a:xfrm>
          <a:prstGeom prst="rect">
            <a:avLst/>
          </a:prstGeom>
        </p:spPr>
        <p:txBody>
          <a:bodyPr wrap="none">
            <a:spAutoFit/>
          </a:bodyPr>
          <a:lstStyle/>
          <a:p>
            <a:r>
              <a:rPr lang="en-US" sz="1200">
                <a:latin typeface="Menlo" panose="020B0609030804020204" pitchFamily="49" charset="0"/>
              </a:rPr>
              <a:t>orders</a:t>
            </a:r>
          </a:p>
        </p:txBody>
      </p:sp>
      <p:grpSp>
        <p:nvGrpSpPr>
          <p:cNvPr id="59" name="Group 58">
            <a:extLst>
              <a:ext uri="{FF2B5EF4-FFF2-40B4-BE49-F238E27FC236}">
                <a16:creationId xmlns:a16="http://schemas.microsoft.com/office/drawing/2014/main" id="{B8F2CAD6-D910-4D49-AF91-1A59C5674340}"/>
              </a:ext>
            </a:extLst>
          </p:cNvPr>
          <p:cNvGrpSpPr/>
          <p:nvPr/>
        </p:nvGrpSpPr>
        <p:grpSpPr>
          <a:xfrm>
            <a:off x="8731154" y="4257300"/>
            <a:ext cx="846871" cy="336336"/>
            <a:chOff x="1193647" y="1635094"/>
            <a:chExt cx="818524" cy="411476"/>
          </a:xfrm>
        </p:grpSpPr>
        <p:sp>
          <p:nvSpPr>
            <p:cNvPr id="60" name="Rounded Rectangle 59">
              <a:extLst>
                <a:ext uri="{FF2B5EF4-FFF2-40B4-BE49-F238E27FC236}">
                  <a16:creationId xmlns:a16="http://schemas.microsoft.com/office/drawing/2014/main" id="{8949396F-5BBA-A846-B610-1BAE3CC9D4B5}"/>
                </a:ext>
              </a:extLst>
            </p:cNvPr>
            <p:cNvSpPr/>
            <p:nvPr/>
          </p:nvSpPr>
          <p:spPr bwMode="auto">
            <a:xfrm>
              <a:off x="1193647" y="1635094"/>
              <a:ext cx="138128" cy="411476"/>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FFFFFF"/>
                  </a:solidFill>
                  <a:latin typeface="Arial"/>
                </a:rPr>
                <a:t>0</a:t>
              </a:r>
              <a:endParaRPr lang="en-US" sz="500">
                <a:solidFill>
                  <a:srgbClr val="FFFFFF"/>
                </a:solidFill>
                <a:latin typeface="Arial"/>
              </a:endParaRPr>
            </a:p>
          </p:txBody>
        </p:sp>
        <p:sp>
          <p:nvSpPr>
            <p:cNvPr id="61" name="Rounded Rectangle 60">
              <a:extLst>
                <a:ext uri="{FF2B5EF4-FFF2-40B4-BE49-F238E27FC236}">
                  <a16:creationId xmlns:a16="http://schemas.microsoft.com/office/drawing/2014/main" id="{421DF952-8F0D-BD44-84E3-6F3B770CEC0B}"/>
                </a:ext>
              </a:extLst>
            </p:cNvPr>
            <p:cNvSpPr/>
            <p:nvPr/>
          </p:nvSpPr>
          <p:spPr bwMode="auto">
            <a:xfrm>
              <a:off x="1330805" y="1635094"/>
              <a:ext cx="138128" cy="411476"/>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FFFFFF"/>
                  </a:solidFill>
                  <a:latin typeface="Arial"/>
                </a:rPr>
                <a:t>1</a:t>
              </a:r>
              <a:endParaRPr lang="en-US" sz="500">
                <a:solidFill>
                  <a:srgbClr val="FFFFFF"/>
                </a:solidFill>
                <a:latin typeface="Arial"/>
              </a:endParaRPr>
            </a:p>
          </p:txBody>
        </p:sp>
        <p:sp>
          <p:nvSpPr>
            <p:cNvPr id="62" name="Rounded Rectangle 61">
              <a:extLst>
                <a:ext uri="{FF2B5EF4-FFF2-40B4-BE49-F238E27FC236}">
                  <a16:creationId xmlns:a16="http://schemas.microsoft.com/office/drawing/2014/main" id="{778417B0-7DA8-9649-B301-7B6893A2E860}"/>
                </a:ext>
              </a:extLst>
            </p:cNvPr>
            <p:cNvSpPr/>
            <p:nvPr/>
          </p:nvSpPr>
          <p:spPr bwMode="auto">
            <a:xfrm>
              <a:off x="1468934" y="1635094"/>
              <a:ext cx="138128" cy="411476"/>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FFFFFF"/>
                  </a:solidFill>
                  <a:latin typeface="Arial"/>
                </a:rPr>
                <a:t>2</a:t>
              </a:r>
              <a:endParaRPr lang="en-US" sz="500">
                <a:solidFill>
                  <a:srgbClr val="FFFFFF"/>
                </a:solidFill>
                <a:latin typeface="Arial"/>
              </a:endParaRPr>
            </a:p>
          </p:txBody>
        </p:sp>
        <p:sp>
          <p:nvSpPr>
            <p:cNvPr id="63" name="Rounded Rectangle 62">
              <a:extLst>
                <a:ext uri="{FF2B5EF4-FFF2-40B4-BE49-F238E27FC236}">
                  <a16:creationId xmlns:a16="http://schemas.microsoft.com/office/drawing/2014/main" id="{5BDCA275-672B-8244-8982-6BD99C5737BB}"/>
                </a:ext>
              </a:extLst>
            </p:cNvPr>
            <p:cNvSpPr/>
            <p:nvPr/>
          </p:nvSpPr>
          <p:spPr bwMode="auto">
            <a:xfrm>
              <a:off x="1606093" y="1635094"/>
              <a:ext cx="138128" cy="411476"/>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FFFFFF"/>
                  </a:solidFill>
                  <a:latin typeface="Arial"/>
                </a:rPr>
                <a:t>3</a:t>
              </a:r>
              <a:endParaRPr lang="en-US" sz="500">
                <a:solidFill>
                  <a:srgbClr val="FFFFFF"/>
                </a:solidFill>
                <a:latin typeface="Arial"/>
              </a:endParaRPr>
            </a:p>
          </p:txBody>
        </p:sp>
        <p:sp>
          <p:nvSpPr>
            <p:cNvPr id="64" name="Rounded Rectangle 63">
              <a:extLst>
                <a:ext uri="{FF2B5EF4-FFF2-40B4-BE49-F238E27FC236}">
                  <a16:creationId xmlns:a16="http://schemas.microsoft.com/office/drawing/2014/main" id="{8720E6D3-F722-174D-8BB1-FF6417D218EB}"/>
                </a:ext>
              </a:extLst>
            </p:cNvPr>
            <p:cNvSpPr/>
            <p:nvPr/>
          </p:nvSpPr>
          <p:spPr bwMode="auto">
            <a:xfrm>
              <a:off x="1744220" y="1635094"/>
              <a:ext cx="138128" cy="411476"/>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FFFFFF"/>
                  </a:solidFill>
                  <a:latin typeface="Arial"/>
                </a:rPr>
                <a:t>4</a:t>
              </a:r>
              <a:endParaRPr lang="en-US" sz="500">
                <a:solidFill>
                  <a:srgbClr val="FFFFFF"/>
                </a:solidFill>
                <a:latin typeface="Arial"/>
              </a:endParaRPr>
            </a:p>
          </p:txBody>
        </p:sp>
        <p:sp>
          <p:nvSpPr>
            <p:cNvPr id="65" name="Rounded Rectangle 64">
              <a:extLst>
                <a:ext uri="{FF2B5EF4-FFF2-40B4-BE49-F238E27FC236}">
                  <a16:creationId xmlns:a16="http://schemas.microsoft.com/office/drawing/2014/main" id="{00D34E44-C01C-C247-A4E9-4D06FB88B8C4}"/>
                </a:ext>
              </a:extLst>
            </p:cNvPr>
            <p:cNvSpPr/>
            <p:nvPr/>
          </p:nvSpPr>
          <p:spPr bwMode="auto">
            <a:xfrm>
              <a:off x="1874043" y="1635094"/>
              <a:ext cx="138128" cy="411476"/>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FFFFFF"/>
                  </a:solidFill>
                  <a:latin typeface="Arial"/>
                </a:rPr>
                <a:t>5</a:t>
              </a:r>
              <a:endParaRPr lang="en-US" sz="500">
                <a:solidFill>
                  <a:srgbClr val="FFFFFF"/>
                </a:solidFill>
                <a:latin typeface="Arial"/>
              </a:endParaRPr>
            </a:p>
          </p:txBody>
        </p:sp>
      </p:grpSp>
      <p:sp>
        <p:nvSpPr>
          <p:cNvPr id="74" name="Rectangle 73">
            <a:extLst>
              <a:ext uri="{FF2B5EF4-FFF2-40B4-BE49-F238E27FC236}">
                <a16:creationId xmlns:a16="http://schemas.microsoft.com/office/drawing/2014/main" id="{F9FF604C-9E2B-A942-8A79-99EBB28D8219}"/>
              </a:ext>
            </a:extLst>
          </p:cNvPr>
          <p:cNvSpPr/>
          <p:nvPr/>
        </p:nvSpPr>
        <p:spPr>
          <a:xfrm>
            <a:off x="8655763" y="4578165"/>
            <a:ext cx="6096000" cy="1200329"/>
          </a:xfrm>
          <a:prstGeom prst="rect">
            <a:avLst/>
          </a:prstGeom>
        </p:spPr>
        <p:txBody>
          <a:bodyPr>
            <a:spAutoFit/>
          </a:bodyPr>
          <a:lstStyle/>
          <a:p>
            <a:r>
              <a:rPr lang="en-US" sz="1200" dirty="0">
                <a:solidFill>
                  <a:srgbClr val="000000"/>
                </a:solidFill>
                <a:latin typeface="Menlo" panose="020B0609030804020204" pitchFamily="49" charset="0"/>
              </a:rPr>
              <a:t>__consumer_offsets</a:t>
            </a:r>
          </a:p>
          <a:p>
            <a:r>
              <a:rPr lang="en-US" sz="1200" dirty="0">
                <a:solidFill>
                  <a:srgbClr val="000000"/>
                </a:solidFill>
                <a:latin typeface="Menlo" panose="020B0609030804020204" pitchFamily="49" charset="0"/>
              </a:rPr>
              <a:t>heartbeats</a:t>
            </a:r>
          </a:p>
          <a:p>
            <a:r>
              <a:rPr lang="en-US" sz="1200" dirty="0">
                <a:solidFill>
                  <a:srgbClr val="000000"/>
                </a:solidFill>
                <a:latin typeface="Menlo" panose="020B0609030804020204" pitchFamily="49" charset="0"/>
              </a:rPr>
              <a:t>mm2-offsets.source.internal</a:t>
            </a:r>
          </a:p>
          <a:p>
            <a:r>
              <a:rPr lang="en-US" sz="1200" dirty="0">
                <a:solidFill>
                  <a:srgbClr val="000000"/>
                </a:solidFill>
                <a:latin typeface="Menlo" panose="020B0609030804020204" pitchFamily="49" charset="0"/>
              </a:rPr>
              <a:t>mm2-status.source.internal</a:t>
            </a:r>
          </a:p>
          <a:p>
            <a:r>
              <a:rPr lang="en-US" sz="1200" dirty="0">
                <a:solidFill>
                  <a:srgbClr val="000000"/>
                </a:solidFill>
                <a:latin typeface="Menlo" panose="020B0609030804020204" pitchFamily="49" charset="0"/>
              </a:rPr>
              <a:t>source.checkpoints.internal</a:t>
            </a:r>
          </a:p>
          <a:p>
            <a:r>
              <a:rPr lang="en-US" sz="1200" dirty="0">
                <a:solidFill>
                  <a:srgbClr val="000000"/>
                </a:solidFill>
                <a:latin typeface="Menlo" panose="020B0609030804020204" pitchFamily="49" charset="0"/>
              </a:rPr>
              <a:t>source.heartbeats</a:t>
            </a:r>
          </a:p>
        </p:txBody>
      </p:sp>
      <p:cxnSp>
        <p:nvCxnSpPr>
          <p:cNvPr id="76" name="Elbow Connector 75">
            <a:extLst>
              <a:ext uri="{FF2B5EF4-FFF2-40B4-BE49-F238E27FC236}">
                <a16:creationId xmlns:a16="http://schemas.microsoft.com/office/drawing/2014/main" id="{874F2150-7F88-0445-9F07-3FDA273043A6}"/>
              </a:ext>
            </a:extLst>
          </p:cNvPr>
          <p:cNvCxnSpPr>
            <a:stCxn id="18" idx="0"/>
            <a:endCxn id="5" idx="1"/>
          </p:cNvCxnSpPr>
          <p:nvPr/>
        </p:nvCxnSpPr>
        <p:spPr>
          <a:xfrm rot="5400000" flipH="1" flipV="1">
            <a:off x="2526272" y="1284683"/>
            <a:ext cx="747043" cy="3381152"/>
          </a:xfrm>
          <a:prstGeom prst="bentConnector2">
            <a:avLst/>
          </a:prstGeom>
          <a:ln w="12700">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7" name="Elbow Connector 76">
            <a:extLst>
              <a:ext uri="{FF2B5EF4-FFF2-40B4-BE49-F238E27FC236}">
                <a16:creationId xmlns:a16="http://schemas.microsoft.com/office/drawing/2014/main" id="{3B4506A3-3F77-214F-8768-4B3D7FD95657}"/>
              </a:ext>
            </a:extLst>
          </p:cNvPr>
          <p:cNvCxnSpPr>
            <a:cxnSpLocks/>
            <a:stCxn id="12" idx="0"/>
            <a:endCxn id="36" idx="0"/>
          </p:cNvCxnSpPr>
          <p:nvPr/>
        </p:nvCxnSpPr>
        <p:spPr>
          <a:xfrm rot="16200000" flipH="1">
            <a:off x="8386552" y="1730013"/>
            <a:ext cx="149622" cy="1960674"/>
          </a:xfrm>
          <a:prstGeom prst="bentConnector3">
            <a:avLst>
              <a:gd name="adj1" fmla="val -152785"/>
            </a:avLst>
          </a:prstGeom>
          <a:ln w="12700">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9008076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6698A4A-268A-574F-A319-B13453A0AF21}"/>
              </a:ext>
            </a:extLst>
          </p:cNvPr>
          <p:cNvSpPr>
            <a:spLocks noGrp="1"/>
          </p:cNvSpPr>
          <p:nvPr>
            <p:ph type="title"/>
          </p:nvPr>
        </p:nvSpPr>
        <p:spPr/>
        <p:txBody>
          <a:bodyPr/>
          <a:lstStyle/>
          <a:p>
            <a:r>
              <a:rPr lang="en-US"/>
              <a:t>High Availability: Active – (P/C) Standby</a:t>
            </a:r>
          </a:p>
        </p:txBody>
      </p:sp>
      <p:sp>
        <p:nvSpPr>
          <p:cNvPr id="7" name="Rectangle 6">
            <a:extLst>
              <a:ext uri="{FF2B5EF4-FFF2-40B4-BE49-F238E27FC236}">
                <a16:creationId xmlns:a16="http://schemas.microsoft.com/office/drawing/2014/main" id="{A29C74C9-2875-A94B-803C-871AFC69D5BA}"/>
              </a:ext>
            </a:extLst>
          </p:cNvPr>
          <p:cNvSpPr/>
          <p:nvPr/>
        </p:nvSpPr>
        <p:spPr>
          <a:xfrm>
            <a:off x="1322364" y="2514600"/>
            <a:ext cx="3307693"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a:solidFill>
                  <a:srgbClr val="325C80">
                    <a:lumMod val="50000"/>
                  </a:srgbClr>
                </a:solidFill>
                <a:latin typeface="Arial"/>
              </a:rPr>
              <a:t>Broker 1</a:t>
            </a:r>
          </a:p>
        </p:txBody>
      </p:sp>
      <p:sp>
        <p:nvSpPr>
          <p:cNvPr id="8" name="Rectangle 7">
            <a:extLst>
              <a:ext uri="{FF2B5EF4-FFF2-40B4-BE49-F238E27FC236}">
                <a16:creationId xmlns:a16="http://schemas.microsoft.com/office/drawing/2014/main" id="{BF631AE6-11FC-AF41-AE43-847C92D10665}"/>
              </a:ext>
            </a:extLst>
          </p:cNvPr>
          <p:cNvSpPr/>
          <p:nvPr/>
        </p:nvSpPr>
        <p:spPr>
          <a:xfrm>
            <a:off x="1322366" y="3576203"/>
            <a:ext cx="3307692"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a:solidFill>
                  <a:srgbClr val="325C80">
                    <a:lumMod val="50000"/>
                  </a:srgbClr>
                </a:solidFill>
                <a:latin typeface="Arial"/>
              </a:rPr>
              <a:t>Broker </a:t>
            </a:r>
            <a:r>
              <a:rPr lang="en-US" sz="1200">
                <a:solidFill>
                  <a:srgbClr val="325C80">
                    <a:lumMod val="50000"/>
                  </a:srgbClr>
                </a:solidFill>
              </a:rPr>
              <a:t>2</a:t>
            </a:r>
            <a:endParaRPr lang="en-US" sz="1200">
              <a:solidFill>
                <a:srgbClr val="325C80">
                  <a:lumMod val="50000"/>
                </a:srgbClr>
              </a:solidFill>
              <a:latin typeface="Arial"/>
            </a:endParaRPr>
          </a:p>
        </p:txBody>
      </p:sp>
      <p:sp>
        <p:nvSpPr>
          <p:cNvPr id="9" name="Rectangle 8">
            <a:extLst>
              <a:ext uri="{FF2B5EF4-FFF2-40B4-BE49-F238E27FC236}">
                <a16:creationId xmlns:a16="http://schemas.microsoft.com/office/drawing/2014/main" id="{A850B426-4982-A549-850E-27B431C57A38}"/>
              </a:ext>
            </a:extLst>
          </p:cNvPr>
          <p:cNvSpPr/>
          <p:nvPr/>
        </p:nvSpPr>
        <p:spPr>
          <a:xfrm>
            <a:off x="1327987" y="4637805"/>
            <a:ext cx="3302071"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a:solidFill>
                  <a:srgbClr val="325C80">
                    <a:lumMod val="50000"/>
                  </a:srgbClr>
                </a:solidFill>
                <a:latin typeface="Arial"/>
              </a:rPr>
              <a:t>Broker </a:t>
            </a:r>
            <a:r>
              <a:rPr lang="en-US" sz="1200">
                <a:solidFill>
                  <a:srgbClr val="325C80">
                    <a:lumMod val="50000"/>
                  </a:srgbClr>
                </a:solidFill>
              </a:rPr>
              <a:t>3</a:t>
            </a:r>
            <a:endParaRPr lang="en-US" sz="1200">
              <a:solidFill>
                <a:srgbClr val="325C80">
                  <a:lumMod val="50000"/>
                </a:srgbClr>
              </a:solidFill>
              <a:latin typeface="Arial"/>
            </a:endParaRPr>
          </a:p>
        </p:txBody>
      </p:sp>
      <p:sp>
        <p:nvSpPr>
          <p:cNvPr id="10" name="Rectangle 9">
            <a:extLst>
              <a:ext uri="{FF2B5EF4-FFF2-40B4-BE49-F238E27FC236}">
                <a16:creationId xmlns:a16="http://schemas.microsoft.com/office/drawing/2014/main" id="{F4BFDCB8-D6D7-3245-9480-D83A68A2251F}"/>
              </a:ext>
            </a:extLst>
          </p:cNvPr>
          <p:cNvSpPr/>
          <p:nvPr/>
        </p:nvSpPr>
        <p:spPr>
          <a:xfrm>
            <a:off x="3061965" y="2806621"/>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chemeClr val="tx1"/>
                </a:solidFill>
                <a:latin typeface="Arial"/>
              </a:rPr>
              <a:t> Partition 2 Replica 1</a:t>
            </a:r>
          </a:p>
        </p:txBody>
      </p:sp>
      <p:sp>
        <p:nvSpPr>
          <p:cNvPr id="11" name="Rectangle 10">
            <a:extLst>
              <a:ext uri="{FF2B5EF4-FFF2-40B4-BE49-F238E27FC236}">
                <a16:creationId xmlns:a16="http://schemas.microsoft.com/office/drawing/2014/main" id="{617E11FB-0905-B149-9133-A37494B7BFC2}"/>
              </a:ext>
            </a:extLst>
          </p:cNvPr>
          <p:cNvSpPr/>
          <p:nvPr/>
        </p:nvSpPr>
        <p:spPr>
          <a:xfrm>
            <a:off x="1547752" y="3815278"/>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rgbClr val="FFFFFF"/>
                </a:solidFill>
                <a:latin typeface="Arial"/>
              </a:rPr>
              <a:t> Partition 1 Replica 2</a:t>
            </a:r>
          </a:p>
        </p:txBody>
      </p:sp>
      <p:sp>
        <p:nvSpPr>
          <p:cNvPr id="17" name="Rectangle 16">
            <a:extLst>
              <a:ext uri="{FF2B5EF4-FFF2-40B4-BE49-F238E27FC236}">
                <a16:creationId xmlns:a16="http://schemas.microsoft.com/office/drawing/2014/main" id="{ABF77451-E242-CF43-85DD-CA43D2AF3CA9}"/>
              </a:ext>
            </a:extLst>
          </p:cNvPr>
          <p:cNvSpPr/>
          <p:nvPr/>
        </p:nvSpPr>
        <p:spPr>
          <a:xfrm>
            <a:off x="1547752" y="4999681"/>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rgbClr val="FFFFFF"/>
                </a:solidFill>
                <a:latin typeface="Arial"/>
              </a:rPr>
              <a:t> Partition 1 Replica 3</a:t>
            </a:r>
          </a:p>
        </p:txBody>
      </p:sp>
      <p:sp>
        <p:nvSpPr>
          <p:cNvPr id="18" name="Rectangle 17">
            <a:extLst>
              <a:ext uri="{FF2B5EF4-FFF2-40B4-BE49-F238E27FC236}">
                <a16:creationId xmlns:a16="http://schemas.microsoft.com/office/drawing/2014/main" id="{31F1D4AE-6639-4C41-A3AB-DE8B803036B6}"/>
              </a:ext>
            </a:extLst>
          </p:cNvPr>
          <p:cNvSpPr/>
          <p:nvPr/>
        </p:nvSpPr>
        <p:spPr>
          <a:xfrm>
            <a:off x="1547752" y="2786638"/>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rgbClr val="FFFFFF"/>
                </a:solidFill>
                <a:latin typeface="Arial"/>
              </a:rPr>
              <a:t> Partition 1 Replica 1</a:t>
            </a:r>
          </a:p>
        </p:txBody>
      </p:sp>
      <p:sp>
        <p:nvSpPr>
          <p:cNvPr id="19" name="Rectangle 18">
            <a:extLst>
              <a:ext uri="{FF2B5EF4-FFF2-40B4-BE49-F238E27FC236}">
                <a16:creationId xmlns:a16="http://schemas.microsoft.com/office/drawing/2014/main" id="{18B0001D-F007-8545-979F-174FD06E0411}"/>
              </a:ext>
            </a:extLst>
          </p:cNvPr>
          <p:cNvSpPr/>
          <p:nvPr/>
        </p:nvSpPr>
        <p:spPr>
          <a:xfrm>
            <a:off x="3090993" y="3822624"/>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chemeClr val="tx1"/>
                </a:solidFill>
                <a:latin typeface="Arial"/>
              </a:rPr>
              <a:t> Partition 2 Replica 3</a:t>
            </a:r>
          </a:p>
        </p:txBody>
      </p:sp>
      <p:sp>
        <p:nvSpPr>
          <p:cNvPr id="20" name="Rectangle 19">
            <a:extLst>
              <a:ext uri="{FF2B5EF4-FFF2-40B4-BE49-F238E27FC236}">
                <a16:creationId xmlns:a16="http://schemas.microsoft.com/office/drawing/2014/main" id="{B49A5C6E-7E6B-F04C-BE8A-1302DF73CC46}"/>
              </a:ext>
            </a:extLst>
          </p:cNvPr>
          <p:cNvSpPr/>
          <p:nvPr/>
        </p:nvSpPr>
        <p:spPr>
          <a:xfrm>
            <a:off x="3090993" y="4982160"/>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chemeClr val="tx1"/>
                </a:solidFill>
                <a:latin typeface="Arial"/>
              </a:rPr>
              <a:t> Partition 2 Replica 2</a:t>
            </a:r>
          </a:p>
        </p:txBody>
      </p:sp>
      <p:sp>
        <p:nvSpPr>
          <p:cNvPr id="2" name="Cloud 1">
            <a:extLst>
              <a:ext uri="{FF2B5EF4-FFF2-40B4-BE49-F238E27FC236}">
                <a16:creationId xmlns:a16="http://schemas.microsoft.com/office/drawing/2014/main" id="{479B8846-DC5C-D143-AFD2-FF29D77D83AC}"/>
              </a:ext>
            </a:extLst>
          </p:cNvPr>
          <p:cNvSpPr/>
          <p:nvPr/>
        </p:nvSpPr>
        <p:spPr>
          <a:xfrm>
            <a:off x="4871181" y="1067518"/>
            <a:ext cx="1922727" cy="524935"/>
          </a:xfrm>
          <a:prstGeom prst="cloud">
            <a:avLst/>
          </a:prstGeom>
          <a:no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a:extLst>
              <a:ext uri="{FF2B5EF4-FFF2-40B4-BE49-F238E27FC236}">
                <a16:creationId xmlns:a16="http://schemas.microsoft.com/office/drawing/2014/main" id="{3D307542-51E8-0A47-B15A-60B6D4CEC805}"/>
              </a:ext>
            </a:extLst>
          </p:cNvPr>
          <p:cNvSpPr/>
          <p:nvPr/>
        </p:nvSpPr>
        <p:spPr>
          <a:xfrm>
            <a:off x="3773715" y="1886858"/>
            <a:ext cx="1219200" cy="333337"/>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LB</a:t>
            </a:r>
          </a:p>
        </p:txBody>
      </p:sp>
      <p:sp>
        <p:nvSpPr>
          <p:cNvPr id="40" name="Rounded Rectangle 39">
            <a:extLst>
              <a:ext uri="{FF2B5EF4-FFF2-40B4-BE49-F238E27FC236}">
                <a16:creationId xmlns:a16="http://schemas.microsoft.com/office/drawing/2014/main" id="{71E64D32-E498-CB4D-BE5A-A4A046CA4E47}"/>
              </a:ext>
            </a:extLst>
          </p:cNvPr>
          <p:cNvSpPr/>
          <p:nvPr/>
        </p:nvSpPr>
        <p:spPr>
          <a:xfrm>
            <a:off x="6589488" y="1886858"/>
            <a:ext cx="1219200" cy="333337"/>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LB</a:t>
            </a:r>
          </a:p>
        </p:txBody>
      </p:sp>
      <p:sp>
        <p:nvSpPr>
          <p:cNvPr id="6" name="TextBox 5">
            <a:extLst>
              <a:ext uri="{FF2B5EF4-FFF2-40B4-BE49-F238E27FC236}">
                <a16:creationId xmlns:a16="http://schemas.microsoft.com/office/drawing/2014/main" id="{201546F4-AB69-484C-A7EA-8FCE2D80048F}"/>
              </a:ext>
            </a:extLst>
          </p:cNvPr>
          <p:cNvSpPr txBox="1"/>
          <p:nvPr/>
        </p:nvSpPr>
        <p:spPr>
          <a:xfrm>
            <a:off x="1078729" y="1611220"/>
            <a:ext cx="1620957" cy="369332"/>
          </a:xfrm>
          <a:prstGeom prst="rect">
            <a:avLst/>
          </a:prstGeom>
          <a:noFill/>
        </p:spPr>
        <p:txBody>
          <a:bodyPr wrap="none" rtlCol="0">
            <a:spAutoFit/>
          </a:bodyPr>
          <a:lstStyle/>
          <a:p>
            <a:r>
              <a:rPr lang="en-US"/>
              <a:t>Data Center 1</a:t>
            </a:r>
          </a:p>
        </p:txBody>
      </p:sp>
      <p:sp>
        <p:nvSpPr>
          <p:cNvPr id="41" name="TextBox 40">
            <a:extLst>
              <a:ext uri="{FF2B5EF4-FFF2-40B4-BE49-F238E27FC236}">
                <a16:creationId xmlns:a16="http://schemas.microsoft.com/office/drawing/2014/main" id="{E10CF935-A4F5-7D41-BB5D-A5F09844B50E}"/>
              </a:ext>
            </a:extLst>
          </p:cNvPr>
          <p:cNvSpPr txBox="1"/>
          <p:nvPr/>
        </p:nvSpPr>
        <p:spPr>
          <a:xfrm>
            <a:off x="8370201" y="1628278"/>
            <a:ext cx="1620957" cy="369332"/>
          </a:xfrm>
          <a:prstGeom prst="rect">
            <a:avLst/>
          </a:prstGeom>
          <a:noFill/>
        </p:spPr>
        <p:txBody>
          <a:bodyPr wrap="none" rtlCol="0">
            <a:spAutoFit/>
          </a:bodyPr>
          <a:lstStyle/>
          <a:p>
            <a:r>
              <a:rPr lang="en-US"/>
              <a:t>Data Center 2</a:t>
            </a:r>
          </a:p>
        </p:txBody>
      </p:sp>
      <p:sp>
        <p:nvSpPr>
          <p:cNvPr id="42" name="Rounded Rectangle 41">
            <a:extLst>
              <a:ext uri="{FF2B5EF4-FFF2-40B4-BE49-F238E27FC236}">
                <a16:creationId xmlns:a16="http://schemas.microsoft.com/office/drawing/2014/main" id="{E18C90F4-9F5A-BD4A-A951-B8D725AC0394}"/>
              </a:ext>
            </a:extLst>
          </p:cNvPr>
          <p:cNvSpPr/>
          <p:nvPr/>
        </p:nvSpPr>
        <p:spPr>
          <a:xfrm>
            <a:off x="56457" y="3484047"/>
            <a:ext cx="1022273" cy="461768"/>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400">
                <a:solidFill>
                  <a:srgbClr val="325C80">
                    <a:lumMod val="50000"/>
                  </a:srgbClr>
                </a:solidFill>
                <a:latin typeface="Arial"/>
              </a:rPr>
              <a:t>Producer</a:t>
            </a:r>
          </a:p>
        </p:txBody>
      </p:sp>
      <p:sp>
        <p:nvSpPr>
          <p:cNvPr id="43" name="Rounded Rectangle 42">
            <a:extLst>
              <a:ext uri="{FF2B5EF4-FFF2-40B4-BE49-F238E27FC236}">
                <a16:creationId xmlns:a16="http://schemas.microsoft.com/office/drawing/2014/main" id="{CCB5AC00-4D06-B34D-B3AF-C4589F69CCEB}"/>
              </a:ext>
            </a:extLst>
          </p:cNvPr>
          <p:cNvSpPr/>
          <p:nvPr/>
        </p:nvSpPr>
        <p:spPr>
          <a:xfrm>
            <a:off x="74706" y="4384904"/>
            <a:ext cx="1022273" cy="461768"/>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400">
                <a:solidFill>
                  <a:srgbClr val="325C80">
                    <a:lumMod val="50000"/>
                  </a:srgbClr>
                </a:solidFill>
                <a:latin typeface="Arial"/>
              </a:rPr>
              <a:t>Producer</a:t>
            </a:r>
          </a:p>
        </p:txBody>
      </p:sp>
      <p:sp>
        <p:nvSpPr>
          <p:cNvPr id="45" name="Rectangle 44">
            <a:extLst>
              <a:ext uri="{FF2B5EF4-FFF2-40B4-BE49-F238E27FC236}">
                <a16:creationId xmlns:a16="http://schemas.microsoft.com/office/drawing/2014/main" id="{02F8B44E-7B12-1948-BD03-44F6E92E92DF}"/>
              </a:ext>
            </a:extLst>
          </p:cNvPr>
          <p:cNvSpPr/>
          <p:nvPr/>
        </p:nvSpPr>
        <p:spPr>
          <a:xfrm>
            <a:off x="4710298" y="3429001"/>
            <a:ext cx="1219201" cy="153895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a:solidFill>
                <a:srgbClr val="FFFFFF"/>
              </a:solidFill>
              <a:latin typeface="Arial"/>
            </a:endParaRPr>
          </a:p>
        </p:txBody>
      </p:sp>
      <p:sp>
        <p:nvSpPr>
          <p:cNvPr id="46" name="Rounded Rectangle 45">
            <a:extLst>
              <a:ext uri="{FF2B5EF4-FFF2-40B4-BE49-F238E27FC236}">
                <a16:creationId xmlns:a16="http://schemas.microsoft.com/office/drawing/2014/main" id="{A3194D11-21A2-224C-BB8E-7BFA41636747}"/>
              </a:ext>
            </a:extLst>
          </p:cNvPr>
          <p:cNvSpPr/>
          <p:nvPr/>
        </p:nvSpPr>
        <p:spPr>
          <a:xfrm>
            <a:off x="4792208" y="3767554"/>
            <a:ext cx="1092632" cy="291477"/>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rgbClr val="325C80">
                    <a:lumMod val="50000"/>
                  </a:srgbClr>
                </a:solidFill>
                <a:latin typeface="Arial"/>
              </a:rPr>
              <a:t>Consumer</a:t>
            </a:r>
          </a:p>
        </p:txBody>
      </p:sp>
      <p:sp>
        <p:nvSpPr>
          <p:cNvPr id="48" name="Rounded Rectangle 47">
            <a:extLst>
              <a:ext uri="{FF2B5EF4-FFF2-40B4-BE49-F238E27FC236}">
                <a16:creationId xmlns:a16="http://schemas.microsoft.com/office/drawing/2014/main" id="{2452483A-DE34-244C-BE2D-372B33F1D792}"/>
              </a:ext>
            </a:extLst>
          </p:cNvPr>
          <p:cNvSpPr/>
          <p:nvPr/>
        </p:nvSpPr>
        <p:spPr>
          <a:xfrm>
            <a:off x="4789624" y="4477894"/>
            <a:ext cx="1092632" cy="291477"/>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rgbClr val="325C80">
                    <a:lumMod val="50000"/>
                  </a:srgbClr>
                </a:solidFill>
                <a:latin typeface="Arial"/>
              </a:rPr>
              <a:t>Consumer</a:t>
            </a:r>
          </a:p>
        </p:txBody>
      </p:sp>
      <p:sp>
        <p:nvSpPr>
          <p:cNvPr id="49" name="Rectangle 48">
            <a:extLst>
              <a:ext uri="{FF2B5EF4-FFF2-40B4-BE49-F238E27FC236}">
                <a16:creationId xmlns:a16="http://schemas.microsoft.com/office/drawing/2014/main" id="{3527E9FB-A684-6040-AC33-A12248498203}"/>
              </a:ext>
            </a:extLst>
          </p:cNvPr>
          <p:cNvSpPr/>
          <p:nvPr/>
        </p:nvSpPr>
        <p:spPr>
          <a:xfrm>
            <a:off x="7413328" y="2633247"/>
            <a:ext cx="3307693"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a:solidFill>
                  <a:srgbClr val="325C80">
                    <a:lumMod val="50000"/>
                  </a:srgbClr>
                </a:solidFill>
                <a:latin typeface="Arial"/>
              </a:rPr>
              <a:t>Broker 1</a:t>
            </a:r>
          </a:p>
        </p:txBody>
      </p:sp>
      <p:sp>
        <p:nvSpPr>
          <p:cNvPr id="50" name="Rectangle 49">
            <a:extLst>
              <a:ext uri="{FF2B5EF4-FFF2-40B4-BE49-F238E27FC236}">
                <a16:creationId xmlns:a16="http://schemas.microsoft.com/office/drawing/2014/main" id="{3931C9FA-2B6B-7143-9883-89E4092F6583}"/>
              </a:ext>
            </a:extLst>
          </p:cNvPr>
          <p:cNvSpPr/>
          <p:nvPr/>
        </p:nvSpPr>
        <p:spPr>
          <a:xfrm>
            <a:off x="7413330" y="3694849"/>
            <a:ext cx="3307692"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a:solidFill>
                  <a:srgbClr val="325C80">
                    <a:lumMod val="50000"/>
                  </a:srgbClr>
                </a:solidFill>
                <a:latin typeface="Arial"/>
              </a:rPr>
              <a:t>Broker </a:t>
            </a:r>
            <a:r>
              <a:rPr lang="en-US" sz="1200">
                <a:solidFill>
                  <a:srgbClr val="325C80">
                    <a:lumMod val="50000"/>
                  </a:srgbClr>
                </a:solidFill>
              </a:rPr>
              <a:t>2</a:t>
            </a:r>
            <a:endParaRPr lang="en-US" sz="1200">
              <a:solidFill>
                <a:srgbClr val="325C80">
                  <a:lumMod val="50000"/>
                </a:srgbClr>
              </a:solidFill>
              <a:latin typeface="Arial"/>
            </a:endParaRPr>
          </a:p>
        </p:txBody>
      </p:sp>
      <p:sp>
        <p:nvSpPr>
          <p:cNvPr id="51" name="Rectangle 50">
            <a:extLst>
              <a:ext uri="{FF2B5EF4-FFF2-40B4-BE49-F238E27FC236}">
                <a16:creationId xmlns:a16="http://schemas.microsoft.com/office/drawing/2014/main" id="{FC3EED8F-93A9-A44F-A801-A4B3764731E6}"/>
              </a:ext>
            </a:extLst>
          </p:cNvPr>
          <p:cNvSpPr/>
          <p:nvPr/>
        </p:nvSpPr>
        <p:spPr>
          <a:xfrm>
            <a:off x="7418951" y="4756452"/>
            <a:ext cx="3302071"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a:solidFill>
                  <a:srgbClr val="325C80">
                    <a:lumMod val="50000"/>
                  </a:srgbClr>
                </a:solidFill>
                <a:latin typeface="Arial"/>
              </a:rPr>
              <a:t>Broker </a:t>
            </a:r>
            <a:r>
              <a:rPr lang="en-US" sz="1200">
                <a:solidFill>
                  <a:srgbClr val="325C80">
                    <a:lumMod val="50000"/>
                  </a:srgbClr>
                </a:solidFill>
              </a:rPr>
              <a:t>3</a:t>
            </a:r>
            <a:endParaRPr lang="en-US" sz="1200">
              <a:solidFill>
                <a:srgbClr val="325C80">
                  <a:lumMod val="50000"/>
                </a:srgbClr>
              </a:solidFill>
              <a:latin typeface="Arial"/>
            </a:endParaRPr>
          </a:p>
        </p:txBody>
      </p:sp>
      <p:sp>
        <p:nvSpPr>
          <p:cNvPr id="52" name="Rectangle 51">
            <a:extLst>
              <a:ext uri="{FF2B5EF4-FFF2-40B4-BE49-F238E27FC236}">
                <a16:creationId xmlns:a16="http://schemas.microsoft.com/office/drawing/2014/main" id="{4FB58CC2-9F38-294A-86F1-11F86DB1DFE7}"/>
              </a:ext>
            </a:extLst>
          </p:cNvPr>
          <p:cNvSpPr/>
          <p:nvPr/>
        </p:nvSpPr>
        <p:spPr>
          <a:xfrm>
            <a:off x="9152929" y="2925268"/>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chemeClr val="tx1"/>
                </a:solidFill>
                <a:latin typeface="Arial"/>
              </a:rPr>
              <a:t> Partition 2 Replica 1</a:t>
            </a:r>
          </a:p>
        </p:txBody>
      </p:sp>
      <p:sp>
        <p:nvSpPr>
          <p:cNvPr id="53" name="Rectangle 52">
            <a:extLst>
              <a:ext uri="{FF2B5EF4-FFF2-40B4-BE49-F238E27FC236}">
                <a16:creationId xmlns:a16="http://schemas.microsoft.com/office/drawing/2014/main" id="{7B4037A7-C797-B740-B591-6893DC764C1F}"/>
              </a:ext>
            </a:extLst>
          </p:cNvPr>
          <p:cNvSpPr/>
          <p:nvPr/>
        </p:nvSpPr>
        <p:spPr>
          <a:xfrm>
            <a:off x="7638716" y="3933925"/>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rgbClr val="FFFFFF"/>
                </a:solidFill>
                <a:latin typeface="Arial"/>
              </a:rPr>
              <a:t> Partition 1 Replica 2</a:t>
            </a:r>
          </a:p>
        </p:txBody>
      </p:sp>
      <p:sp>
        <p:nvSpPr>
          <p:cNvPr id="54" name="Rectangle 53">
            <a:extLst>
              <a:ext uri="{FF2B5EF4-FFF2-40B4-BE49-F238E27FC236}">
                <a16:creationId xmlns:a16="http://schemas.microsoft.com/office/drawing/2014/main" id="{91019249-B4C6-9F47-A66A-AD6538E3EBDF}"/>
              </a:ext>
            </a:extLst>
          </p:cNvPr>
          <p:cNvSpPr/>
          <p:nvPr/>
        </p:nvSpPr>
        <p:spPr>
          <a:xfrm>
            <a:off x="7638716" y="5118328"/>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rgbClr val="FFFFFF"/>
                </a:solidFill>
                <a:latin typeface="Arial"/>
              </a:rPr>
              <a:t> Partition 1 Replica 3</a:t>
            </a:r>
          </a:p>
        </p:txBody>
      </p:sp>
      <p:sp>
        <p:nvSpPr>
          <p:cNvPr id="55" name="Rectangle 54">
            <a:extLst>
              <a:ext uri="{FF2B5EF4-FFF2-40B4-BE49-F238E27FC236}">
                <a16:creationId xmlns:a16="http://schemas.microsoft.com/office/drawing/2014/main" id="{0E720830-7B9E-3848-B036-33303BB54229}"/>
              </a:ext>
            </a:extLst>
          </p:cNvPr>
          <p:cNvSpPr/>
          <p:nvPr/>
        </p:nvSpPr>
        <p:spPr>
          <a:xfrm>
            <a:off x="7638716" y="2905285"/>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rgbClr val="FFFFFF"/>
                </a:solidFill>
                <a:latin typeface="Arial"/>
              </a:rPr>
              <a:t> Partition 1 Replica 1</a:t>
            </a:r>
          </a:p>
        </p:txBody>
      </p:sp>
      <p:sp>
        <p:nvSpPr>
          <p:cNvPr id="56" name="Rectangle 55">
            <a:extLst>
              <a:ext uri="{FF2B5EF4-FFF2-40B4-BE49-F238E27FC236}">
                <a16:creationId xmlns:a16="http://schemas.microsoft.com/office/drawing/2014/main" id="{E57F0AD4-4A49-E244-AE63-6342B90E9C9B}"/>
              </a:ext>
            </a:extLst>
          </p:cNvPr>
          <p:cNvSpPr/>
          <p:nvPr/>
        </p:nvSpPr>
        <p:spPr>
          <a:xfrm>
            <a:off x="9181957" y="3941270"/>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chemeClr val="tx1"/>
                </a:solidFill>
                <a:latin typeface="Arial"/>
              </a:rPr>
              <a:t> Partition 2 Replica 3</a:t>
            </a:r>
          </a:p>
        </p:txBody>
      </p:sp>
      <p:sp>
        <p:nvSpPr>
          <p:cNvPr id="57" name="Rectangle 56">
            <a:extLst>
              <a:ext uri="{FF2B5EF4-FFF2-40B4-BE49-F238E27FC236}">
                <a16:creationId xmlns:a16="http://schemas.microsoft.com/office/drawing/2014/main" id="{F239479D-235E-E34C-BDBF-D638FD021ED6}"/>
              </a:ext>
            </a:extLst>
          </p:cNvPr>
          <p:cNvSpPr/>
          <p:nvPr/>
        </p:nvSpPr>
        <p:spPr>
          <a:xfrm>
            <a:off x="9181957" y="5100806"/>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chemeClr val="tx1"/>
                </a:solidFill>
                <a:latin typeface="Arial"/>
              </a:rPr>
              <a:t> Partition 2 Replica 2</a:t>
            </a:r>
          </a:p>
        </p:txBody>
      </p:sp>
      <p:cxnSp>
        <p:nvCxnSpPr>
          <p:cNvPr id="26" name="Straight Connector 25">
            <a:extLst>
              <a:ext uri="{FF2B5EF4-FFF2-40B4-BE49-F238E27FC236}">
                <a16:creationId xmlns:a16="http://schemas.microsoft.com/office/drawing/2014/main" id="{10493904-A010-AF43-97F1-C3F886755FDB}"/>
              </a:ext>
            </a:extLst>
          </p:cNvPr>
          <p:cNvCxnSpPr/>
          <p:nvPr/>
        </p:nvCxnSpPr>
        <p:spPr>
          <a:xfrm>
            <a:off x="6037939" y="1785258"/>
            <a:ext cx="0" cy="5072743"/>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sp>
        <p:nvSpPr>
          <p:cNvPr id="63" name="Rectangle 62">
            <a:extLst>
              <a:ext uri="{FF2B5EF4-FFF2-40B4-BE49-F238E27FC236}">
                <a16:creationId xmlns:a16="http://schemas.microsoft.com/office/drawing/2014/main" id="{202A1E97-A969-F04A-A54B-49C183D575A5}"/>
              </a:ext>
            </a:extLst>
          </p:cNvPr>
          <p:cNvSpPr/>
          <p:nvPr/>
        </p:nvSpPr>
        <p:spPr>
          <a:xfrm>
            <a:off x="4691009" y="5790483"/>
            <a:ext cx="1219200" cy="530983"/>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Mirroring</a:t>
            </a:r>
          </a:p>
        </p:txBody>
      </p:sp>
      <p:cxnSp>
        <p:nvCxnSpPr>
          <p:cNvPr id="65" name="Elbow Connector 64">
            <a:extLst>
              <a:ext uri="{FF2B5EF4-FFF2-40B4-BE49-F238E27FC236}">
                <a16:creationId xmlns:a16="http://schemas.microsoft.com/office/drawing/2014/main" id="{8ECD785E-3B45-CA4F-9D77-1490897990D6}"/>
              </a:ext>
            </a:extLst>
          </p:cNvPr>
          <p:cNvCxnSpPr>
            <a:stCxn id="20" idx="2"/>
            <a:endCxn id="63" idx="1"/>
          </p:cNvCxnSpPr>
          <p:nvPr/>
        </p:nvCxnSpPr>
        <p:spPr>
          <a:xfrm rot="16200000" flipH="1">
            <a:off x="3843078" y="5208041"/>
            <a:ext cx="637567" cy="1058299"/>
          </a:xfrm>
          <a:prstGeom prst="bentConnector2">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6" name="Elbow Connector 65">
            <a:extLst>
              <a:ext uri="{FF2B5EF4-FFF2-40B4-BE49-F238E27FC236}">
                <a16:creationId xmlns:a16="http://schemas.microsoft.com/office/drawing/2014/main" id="{038937E8-61B6-3D45-AE60-278CBB3A55AD}"/>
              </a:ext>
            </a:extLst>
          </p:cNvPr>
          <p:cNvCxnSpPr>
            <a:cxnSpLocks/>
            <a:stCxn id="63" idx="3"/>
            <a:endCxn id="57" idx="2"/>
          </p:cNvCxnSpPr>
          <p:nvPr/>
        </p:nvCxnSpPr>
        <p:spPr>
          <a:xfrm flipV="1">
            <a:off x="5910210" y="5537055"/>
            <a:ext cx="3813465" cy="518920"/>
          </a:xfrm>
          <a:prstGeom prst="bentConnector2">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3" name="TextBox 2">
            <a:extLst>
              <a:ext uri="{FF2B5EF4-FFF2-40B4-BE49-F238E27FC236}">
                <a16:creationId xmlns:a16="http://schemas.microsoft.com/office/drawing/2014/main" id="{B54841CF-833A-C44C-9976-8C923891598A}"/>
              </a:ext>
            </a:extLst>
          </p:cNvPr>
          <p:cNvSpPr txBox="1"/>
          <p:nvPr/>
        </p:nvSpPr>
        <p:spPr>
          <a:xfrm>
            <a:off x="2110423" y="6121411"/>
            <a:ext cx="889987" cy="369332"/>
          </a:xfrm>
          <a:prstGeom prst="rect">
            <a:avLst/>
          </a:prstGeom>
          <a:noFill/>
        </p:spPr>
        <p:txBody>
          <a:bodyPr wrap="none" rtlCol="0">
            <a:spAutoFit/>
          </a:bodyPr>
          <a:lstStyle/>
          <a:p>
            <a:r>
              <a:rPr lang="en-US"/>
              <a:t>Master</a:t>
            </a:r>
          </a:p>
        </p:txBody>
      </p:sp>
      <p:sp>
        <p:nvSpPr>
          <p:cNvPr id="44" name="TextBox 43">
            <a:extLst>
              <a:ext uri="{FF2B5EF4-FFF2-40B4-BE49-F238E27FC236}">
                <a16:creationId xmlns:a16="http://schemas.microsoft.com/office/drawing/2014/main" id="{34DC8BDF-FA7E-0441-9FA0-CB3967B40EB9}"/>
              </a:ext>
            </a:extLst>
          </p:cNvPr>
          <p:cNvSpPr txBox="1"/>
          <p:nvPr/>
        </p:nvSpPr>
        <p:spPr>
          <a:xfrm>
            <a:off x="9789621" y="6121411"/>
            <a:ext cx="761747" cy="369332"/>
          </a:xfrm>
          <a:prstGeom prst="rect">
            <a:avLst/>
          </a:prstGeom>
          <a:noFill/>
        </p:spPr>
        <p:txBody>
          <a:bodyPr wrap="none" rtlCol="0">
            <a:spAutoFit/>
          </a:bodyPr>
          <a:lstStyle/>
          <a:p>
            <a:r>
              <a:rPr lang="en-US"/>
              <a:t>Slave</a:t>
            </a:r>
          </a:p>
        </p:txBody>
      </p:sp>
      <p:sp>
        <p:nvSpPr>
          <p:cNvPr id="47" name="Can 46">
            <a:extLst>
              <a:ext uri="{FF2B5EF4-FFF2-40B4-BE49-F238E27FC236}">
                <a16:creationId xmlns:a16="http://schemas.microsoft.com/office/drawing/2014/main" id="{1537FFBC-E74E-EB42-A44C-74A78A5C85B1}"/>
              </a:ext>
            </a:extLst>
          </p:cNvPr>
          <p:cNvSpPr/>
          <p:nvPr/>
        </p:nvSpPr>
        <p:spPr>
          <a:xfrm>
            <a:off x="5306145" y="4968923"/>
            <a:ext cx="593412" cy="489459"/>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a:solidFill>
                  <a:prstClr val="white"/>
                </a:solidFill>
                <a:latin typeface="Arial"/>
              </a:rPr>
              <a:t>DB</a:t>
            </a:r>
          </a:p>
        </p:txBody>
      </p:sp>
      <p:sp>
        <p:nvSpPr>
          <p:cNvPr id="64" name="Rectangle 63">
            <a:extLst>
              <a:ext uri="{FF2B5EF4-FFF2-40B4-BE49-F238E27FC236}">
                <a16:creationId xmlns:a16="http://schemas.microsoft.com/office/drawing/2014/main" id="{FC2AAC5D-F652-D741-AF31-CD297E5671C7}"/>
              </a:ext>
            </a:extLst>
          </p:cNvPr>
          <p:cNvSpPr/>
          <p:nvPr/>
        </p:nvSpPr>
        <p:spPr>
          <a:xfrm>
            <a:off x="7229184" y="2322793"/>
            <a:ext cx="1752331" cy="3941239"/>
          </a:xfrm>
          <a:prstGeom prst="rect">
            <a:avLst/>
          </a:prstGeom>
          <a:noFill/>
          <a:ln>
            <a:solidFill>
              <a:schemeClr val="accent5">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eaLnBrk="0" fontAlgn="base" hangingPunct="0">
              <a:spcBef>
                <a:spcPct val="0"/>
              </a:spcBef>
              <a:spcAft>
                <a:spcPct val="0"/>
              </a:spcAft>
            </a:pPr>
            <a:r>
              <a:rPr lang="en-US" sz="1333">
                <a:solidFill>
                  <a:srgbClr val="325C80">
                    <a:lumMod val="50000"/>
                  </a:srgbClr>
                </a:solidFill>
                <a:latin typeface="Arial"/>
              </a:rPr>
              <a:t>orders-topic</a:t>
            </a:r>
          </a:p>
        </p:txBody>
      </p:sp>
      <p:sp>
        <p:nvSpPr>
          <p:cNvPr id="67" name="Rectangle 66">
            <a:extLst>
              <a:ext uri="{FF2B5EF4-FFF2-40B4-BE49-F238E27FC236}">
                <a16:creationId xmlns:a16="http://schemas.microsoft.com/office/drawing/2014/main" id="{7287BEBF-0B91-FC4C-9AB2-B48512AB6E61}"/>
              </a:ext>
            </a:extLst>
          </p:cNvPr>
          <p:cNvSpPr/>
          <p:nvPr/>
        </p:nvSpPr>
        <p:spPr>
          <a:xfrm>
            <a:off x="1169551" y="2180778"/>
            <a:ext cx="1752331" cy="3941239"/>
          </a:xfrm>
          <a:prstGeom prst="rect">
            <a:avLst/>
          </a:prstGeom>
          <a:noFill/>
          <a:ln>
            <a:solidFill>
              <a:schemeClr val="accent5">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eaLnBrk="0" fontAlgn="base" hangingPunct="0">
              <a:spcBef>
                <a:spcPct val="0"/>
              </a:spcBef>
              <a:spcAft>
                <a:spcPct val="0"/>
              </a:spcAft>
            </a:pPr>
            <a:r>
              <a:rPr lang="en-US" sz="1333">
                <a:solidFill>
                  <a:srgbClr val="325C80">
                    <a:lumMod val="50000"/>
                  </a:srgbClr>
                </a:solidFill>
                <a:latin typeface="Arial"/>
              </a:rPr>
              <a:t>orders-topic</a:t>
            </a:r>
          </a:p>
        </p:txBody>
      </p:sp>
    </p:spTree>
    <p:extLst>
      <p:ext uri="{BB962C8B-B14F-4D97-AF65-F5344CB8AC3E}">
        <p14:creationId xmlns:p14="http://schemas.microsoft.com/office/powerpoint/2010/main" val="85704340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6698A4A-268A-574F-A319-B13453A0AF21}"/>
              </a:ext>
            </a:extLst>
          </p:cNvPr>
          <p:cNvSpPr>
            <a:spLocks noGrp="1"/>
          </p:cNvSpPr>
          <p:nvPr>
            <p:ph type="title"/>
          </p:nvPr>
        </p:nvSpPr>
        <p:spPr/>
        <p:txBody>
          <a:bodyPr/>
          <a:lstStyle/>
          <a:p>
            <a:r>
              <a:rPr lang="en-US"/>
              <a:t>High Availability: Active - Active</a:t>
            </a:r>
          </a:p>
        </p:txBody>
      </p:sp>
      <p:sp>
        <p:nvSpPr>
          <p:cNvPr id="7" name="Rectangle 6">
            <a:extLst>
              <a:ext uri="{FF2B5EF4-FFF2-40B4-BE49-F238E27FC236}">
                <a16:creationId xmlns:a16="http://schemas.microsoft.com/office/drawing/2014/main" id="{A29C74C9-2875-A94B-803C-871AFC69D5BA}"/>
              </a:ext>
            </a:extLst>
          </p:cNvPr>
          <p:cNvSpPr/>
          <p:nvPr/>
        </p:nvSpPr>
        <p:spPr>
          <a:xfrm>
            <a:off x="1322364" y="2514600"/>
            <a:ext cx="3307693"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a:solidFill>
                  <a:srgbClr val="325C80">
                    <a:lumMod val="50000"/>
                  </a:srgbClr>
                </a:solidFill>
                <a:latin typeface="Arial"/>
              </a:rPr>
              <a:t>Broker 1</a:t>
            </a:r>
          </a:p>
        </p:txBody>
      </p:sp>
      <p:sp>
        <p:nvSpPr>
          <p:cNvPr id="8" name="Rectangle 7">
            <a:extLst>
              <a:ext uri="{FF2B5EF4-FFF2-40B4-BE49-F238E27FC236}">
                <a16:creationId xmlns:a16="http://schemas.microsoft.com/office/drawing/2014/main" id="{BF631AE6-11FC-AF41-AE43-847C92D10665}"/>
              </a:ext>
            </a:extLst>
          </p:cNvPr>
          <p:cNvSpPr/>
          <p:nvPr/>
        </p:nvSpPr>
        <p:spPr>
          <a:xfrm>
            <a:off x="1322366" y="3576203"/>
            <a:ext cx="3307692"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a:solidFill>
                  <a:srgbClr val="325C80">
                    <a:lumMod val="50000"/>
                  </a:srgbClr>
                </a:solidFill>
                <a:latin typeface="Arial"/>
              </a:rPr>
              <a:t>Broker </a:t>
            </a:r>
            <a:r>
              <a:rPr lang="en-US" sz="1200">
                <a:solidFill>
                  <a:srgbClr val="325C80">
                    <a:lumMod val="50000"/>
                  </a:srgbClr>
                </a:solidFill>
              </a:rPr>
              <a:t>2</a:t>
            </a:r>
            <a:endParaRPr lang="en-US" sz="1200">
              <a:solidFill>
                <a:srgbClr val="325C80">
                  <a:lumMod val="50000"/>
                </a:srgbClr>
              </a:solidFill>
              <a:latin typeface="Arial"/>
            </a:endParaRPr>
          </a:p>
        </p:txBody>
      </p:sp>
      <p:sp>
        <p:nvSpPr>
          <p:cNvPr id="9" name="Rectangle 8">
            <a:extLst>
              <a:ext uri="{FF2B5EF4-FFF2-40B4-BE49-F238E27FC236}">
                <a16:creationId xmlns:a16="http://schemas.microsoft.com/office/drawing/2014/main" id="{A850B426-4982-A549-850E-27B431C57A38}"/>
              </a:ext>
            </a:extLst>
          </p:cNvPr>
          <p:cNvSpPr/>
          <p:nvPr/>
        </p:nvSpPr>
        <p:spPr>
          <a:xfrm>
            <a:off x="1327987" y="4637805"/>
            <a:ext cx="3302071"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a:solidFill>
                  <a:srgbClr val="325C80">
                    <a:lumMod val="50000"/>
                  </a:srgbClr>
                </a:solidFill>
                <a:latin typeface="Arial"/>
              </a:rPr>
              <a:t>Broker </a:t>
            </a:r>
            <a:r>
              <a:rPr lang="en-US" sz="1200">
                <a:solidFill>
                  <a:srgbClr val="325C80">
                    <a:lumMod val="50000"/>
                  </a:srgbClr>
                </a:solidFill>
              </a:rPr>
              <a:t>3</a:t>
            </a:r>
            <a:endParaRPr lang="en-US" sz="1200">
              <a:solidFill>
                <a:srgbClr val="325C80">
                  <a:lumMod val="50000"/>
                </a:srgbClr>
              </a:solidFill>
              <a:latin typeface="Arial"/>
            </a:endParaRPr>
          </a:p>
        </p:txBody>
      </p:sp>
      <p:sp>
        <p:nvSpPr>
          <p:cNvPr id="10" name="Rectangle 9">
            <a:extLst>
              <a:ext uri="{FF2B5EF4-FFF2-40B4-BE49-F238E27FC236}">
                <a16:creationId xmlns:a16="http://schemas.microsoft.com/office/drawing/2014/main" id="{F4BFDCB8-D6D7-3245-9480-D83A68A2251F}"/>
              </a:ext>
            </a:extLst>
          </p:cNvPr>
          <p:cNvSpPr/>
          <p:nvPr/>
        </p:nvSpPr>
        <p:spPr>
          <a:xfrm>
            <a:off x="2727819" y="2793070"/>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067">
                <a:solidFill>
                  <a:schemeClr val="tx1"/>
                </a:solidFill>
                <a:latin typeface="Arial"/>
              </a:rPr>
              <a:t> Partition 2 Replica 1</a:t>
            </a:r>
          </a:p>
        </p:txBody>
      </p:sp>
      <p:sp>
        <p:nvSpPr>
          <p:cNvPr id="11" name="Rectangle 10">
            <a:extLst>
              <a:ext uri="{FF2B5EF4-FFF2-40B4-BE49-F238E27FC236}">
                <a16:creationId xmlns:a16="http://schemas.microsoft.com/office/drawing/2014/main" id="{617E11FB-0905-B149-9133-A37494B7BFC2}"/>
              </a:ext>
            </a:extLst>
          </p:cNvPr>
          <p:cNvSpPr/>
          <p:nvPr/>
        </p:nvSpPr>
        <p:spPr>
          <a:xfrm>
            <a:off x="1547752" y="3815278"/>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067">
                <a:solidFill>
                  <a:srgbClr val="FFFFFF"/>
                </a:solidFill>
                <a:latin typeface="Arial"/>
              </a:rPr>
              <a:t> Partition 1 Replica 2</a:t>
            </a:r>
          </a:p>
        </p:txBody>
      </p:sp>
      <p:sp>
        <p:nvSpPr>
          <p:cNvPr id="17" name="Rectangle 16">
            <a:extLst>
              <a:ext uri="{FF2B5EF4-FFF2-40B4-BE49-F238E27FC236}">
                <a16:creationId xmlns:a16="http://schemas.microsoft.com/office/drawing/2014/main" id="{ABF77451-E242-CF43-85DD-CA43D2AF3CA9}"/>
              </a:ext>
            </a:extLst>
          </p:cNvPr>
          <p:cNvSpPr/>
          <p:nvPr/>
        </p:nvSpPr>
        <p:spPr>
          <a:xfrm>
            <a:off x="1543017" y="4809853"/>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067">
                <a:solidFill>
                  <a:srgbClr val="FFFFFF"/>
                </a:solidFill>
                <a:latin typeface="Arial"/>
              </a:rPr>
              <a:t> Partition 1 Replica 3</a:t>
            </a:r>
          </a:p>
        </p:txBody>
      </p:sp>
      <p:sp>
        <p:nvSpPr>
          <p:cNvPr id="18" name="Rectangle 17">
            <a:extLst>
              <a:ext uri="{FF2B5EF4-FFF2-40B4-BE49-F238E27FC236}">
                <a16:creationId xmlns:a16="http://schemas.microsoft.com/office/drawing/2014/main" id="{31F1D4AE-6639-4C41-A3AB-DE8B803036B6}"/>
              </a:ext>
            </a:extLst>
          </p:cNvPr>
          <p:cNvSpPr/>
          <p:nvPr/>
        </p:nvSpPr>
        <p:spPr>
          <a:xfrm>
            <a:off x="1547752" y="2786638"/>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067">
                <a:solidFill>
                  <a:srgbClr val="FFFFFF"/>
                </a:solidFill>
                <a:latin typeface="Arial"/>
              </a:rPr>
              <a:t> Partition 1 Replica 1</a:t>
            </a:r>
          </a:p>
        </p:txBody>
      </p:sp>
      <p:sp>
        <p:nvSpPr>
          <p:cNvPr id="19" name="Rectangle 18">
            <a:extLst>
              <a:ext uri="{FF2B5EF4-FFF2-40B4-BE49-F238E27FC236}">
                <a16:creationId xmlns:a16="http://schemas.microsoft.com/office/drawing/2014/main" id="{18B0001D-F007-8545-979F-174FD06E0411}"/>
              </a:ext>
            </a:extLst>
          </p:cNvPr>
          <p:cNvSpPr/>
          <p:nvPr/>
        </p:nvSpPr>
        <p:spPr>
          <a:xfrm>
            <a:off x="2978887" y="3822624"/>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067">
                <a:solidFill>
                  <a:schemeClr val="tx1"/>
                </a:solidFill>
                <a:latin typeface="Arial"/>
              </a:rPr>
              <a:t> Partition 2 Replica 3</a:t>
            </a:r>
          </a:p>
        </p:txBody>
      </p:sp>
      <p:sp>
        <p:nvSpPr>
          <p:cNvPr id="20" name="Rectangle 19">
            <a:extLst>
              <a:ext uri="{FF2B5EF4-FFF2-40B4-BE49-F238E27FC236}">
                <a16:creationId xmlns:a16="http://schemas.microsoft.com/office/drawing/2014/main" id="{B49A5C6E-7E6B-F04C-BE8A-1302DF73CC46}"/>
              </a:ext>
            </a:extLst>
          </p:cNvPr>
          <p:cNvSpPr/>
          <p:nvPr/>
        </p:nvSpPr>
        <p:spPr>
          <a:xfrm>
            <a:off x="2950856" y="4954133"/>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067">
                <a:solidFill>
                  <a:schemeClr val="tx1"/>
                </a:solidFill>
                <a:latin typeface="Arial"/>
              </a:rPr>
              <a:t> Partition 2 Replica 2</a:t>
            </a:r>
          </a:p>
        </p:txBody>
      </p:sp>
      <p:sp>
        <p:nvSpPr>
          <p:cNvPr id="2" name="Cloud 1">
            <a:extLst>
              <a:ext uri="{FF2B5EF4-FFF2-40B4-BE49-F238E27FC236}">
                <a16:creationId xmlns:a16="http://schemas.microsoft.com/office/drawing/2014/main" id="{479B8846-DC5C-D143-AFD2-FF29D77D83AC}"/>
              </a:ext>
            </a:extLst>
          </p:cNvPr>
          <p:cNvSpPr/>
          <p:nvPr/>
        </p:nvSpPr>
        <p:spPr>
          <a:xfrm>
            <a:off x="4871181" y="1067518"/>
            <a:ext cx="1922727" cy="524935"/>
          </a:xfrm>
          <a:prstGeom prst="cloud">
            <a:avLst/>
          </a:prstGeom>
          <a:no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201546F4-AB69-484C-A7EA-8FCE2D80048F}"/>
              </a:ext>
            </a:extLst>
          </p:cNvPr>
          <p:cNvSpPr txBox="1"/>
          <p:nvPr/>
        </p:nvSpPr>
        <p:spPr>
          <a:xfrm>
            <a:off x="1078729" y="1611220"/>
            <a:ext cx="1326004" cy="369332"/>
          </a:xfrm>
          <a:prstGeom prst="rect">
            <a:avLst/>
          </a:prstGeom>
          <a:noFill/>
        </p:spPr>
        <p:txBody>
          <a:bodyPr wrap="none" rtlCol="0">
            <a:spAutoFit/>
          </a:bodyPr>
          <a:lstStyle/>
          <a:p>
            <a:r>
              <a:rPr lang="en-US"/>
              <a:t>IBM Cloud </a:t>
            </a:r>
          </a:p>
        </p:txBody>
      </p:sp>
      <p:sp>
        <p:nvSpPr>
          <p:cNvPr id="41" name="TextBox 40">
            <a:extLst>
              <a:ext uri="{FF2B5EF4-FFF2-40B4-BE49-F238E27FC236}">
                <a16:creationId xmlns:a16="http://schemas.microsoft.com/office/drawing/2014/main" id="{E10CF935-A4F5-7D41-BB5D-A5F09844B50E}"/>
              </a:ext>
            </a:extLst>
          </p:cNvPr>
          <p:cNvSpPr txBox="1"/>
          <p:nvPr/>
        </p:nvSpPr>
        <p:spPr>
          <a:xfrm>
            <a:off x="8370202" y="1628278"/>
            <a:ext cx="569387" cy="369332"/>
          </a:xfrm>
          <a:prstGeom prst="rect">
            <a:avLst/>
          </a:prstGeom>
          <a:noFill/>
        </p:spPr>
        <p:txBody>
          <a:bodyPr wrap="none" rtlCol="0">
            <a:spAutoFit/>
          </a:bodyPr>
          <a:lstStyle/>
          <a:p>
            <a:r>
              <a:rPr lang="en-US"/>
              <a:t>ICP</a:t>
            </a:r>
          </a:p>
        </p:txBody>
      </p:sp>
      <p:sp>
        <p:nvSpPr>
          <p:cNvPr id="42" name="Rounded Rectangle 41">
            <a:extLst>
              <a:ext uri="{FF2B5EF4-FFF2-40B4-BE49-F238E27FC236}">
                <a16:creationId xmlns:a16="http://schemas.microsoft.com/office/drawing/2014/main" id="{E18C90F4-9F5A-BD4A-A951-B8D725AC0394}"/>
              </a:ext>
            </a:extLst>
          </p:cNvPr>
          <p:cNvSpPr/>
          <p:nvPr/>
        </p:nvSpPr>
        <p:spPr>
          <a:xfrm>
            <a:off x="123534" y="2761119"/>
            <a:ext cx="1022273" cy="461768"/>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400">
                <a:solidFill>
                  <a:srgbClr val="325C80">
                    <a:lumMod val="50000"/>
                  </a:srgbClr>
                </a:solidFill>
                <a:latin typeface="Arial"/>
              </a:rPr>
              <a:t>Producer</a:t>
            </a:r>
          </a:p>
        </p:txBody>
      </p:sp>
      <p:sp>
        <p:nvSpPr>
          <p:cNvPr id="45" name="Rectangle 44">
            <a:extLst>
              <a:ext uri="{FF2B5EF4-FFF2-40B4-BE49-F238E27FC236}">
                <a16:creationId xmlns:a16="http://schemas.microsoft.com/office/drawing/2014/main" id="{02F8B44E-7B12-1948-BD03-44F6E92E92DF}"/>
              </a:ext>
            </a:extLst>
          </p:cNvPr>
          <p:cNvSpPr/>
          <p:nvPr/>
        </p:nvSpPr>
        <p:spPr>
          <a:xfrm>
            <a:off x="4710298" y="3429001"/>
            <a:ext cx="1219201" cy="153895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a:solidFill>
                <a:srgbClr val="FFFFFF"/>
              </a:solidFill>
              <a:latin typeface="Arial"/>
            </a:endParaRPr>
          </a:p>
        </p:txBody>
      </p:sp>
      <p:sp>
        <p:nvSpPr>
          <p:cNvPr id="46" name="Rounded Rectangle 45">
            <a:extLst>
              <a:ext uri="{FF2B5EF4-FFF2-40B4-BE49-F238E27FC236}">
                <a16:creationId xmlns:a16="http://schemas.microsoft.com/office/drawing/2014/main" id="{A3194D11-21A2-224C-BB8E-7BFA41636747}"/>
              </a:ext>
            </a:extLst>
          </p:cNvPr>
          <p:cNvSpPr/>
          <p:nvPr/>
        </p:nvSpPr>
        <p:spPr>
          <a:xfrm>
            <a:off x="4792208" y="3767554"/>
            <a:ext cx="1092632" cy="291477"/>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rgbClr val="325C80">
                    <a:lumMod val="50000"/>
                  </a:srgbClr>
                </a:solidFill>
                <a:latin typeface="Arial"/>
              </a:rPr>
              <a:t>Consumer</a:t>
            </a:r>
          </a:p>
        </p:txBody>
      </p:sp>
      <p:sp>
        <p:nvSpPr>
          <p:cNvPr id="48" name="Rounded Rectangle 47">
            <a:extLst>
              <a:ext uri="{FF2B5EF4-FFF2-40B4-BE49-F238E27FC236}">
                <a16:creationId xmlns:a16="http://schemas.microsoft.com/office/drawing/2014/main" id="{2452483A-DE34-244C-BE2D-372B33F1D792}"/>
              </a:ext>
            </a:extLst>
          </p:cNvPr>
          <p:cNvSpPr/>
          <p:nvPr/>
        </p:nvSpPr>
        <p:spPr>
          <a:xfrm>
            <a:off x="4789624" y="4477894"/>
            <a:ext cx="1092632" cy="291477"/>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rgbClr val="325C80">
                    <a:lumMod val="50000"/>
                  </a:srgbClr>
                </a:solidFill>
                <a:latin typeface="Arial"/>
              </a:rPr>
              <a:t>Consumer</a:t>
            </a:r>
          </a:p>
        </p:txBody>
      </p:sp>
      <p:sp>
        <p:nvSpPr>
          <p:cNvPr id="49" name="Rectangle 48">
            <a:extLst>
              <a:ext uri="{FF2B5EF4-FFF2-40B4-BE49-F238E27FC236}">
                <a16:creationId xmlns:a16="http://schemas.microsoft.com/office/drawing/2014/main" id="{3527E9FB-A684-6040-AC33-A12248498203}"/>
              </a:ext>
            </a:extLst>
          </p:cNvPr>
          <p:cNvSpPr/>
          <p:nvPr/>
        </p:nvSpPr>
        <p:spPr>
          <a:xfrm>
            <a:off x="7413328" y="2633247"/>
            <a:ext cx="3307693"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a:solidFill>
                  <a:srgbClr val="325C80">
                    <a:lumMod val="50000"/>
                  </a:srgbClr>
                </a:solidFill>
                <a:latin typeface="Arial"/>
              </a:rPr>
              <a:t>Broker 1</a:t>
            </a:r>
          </a:p>
        </p:txBody>
      </p:sp>
      <p:sp>
        <p:nvSpPr>
          <p:cNvPr id="50" name="Rectangle 49">
            <a:extLst>
              <a:ext uri="{FF2B5EF4-FFF2-40B4-BE49-F238E27FC236}">
                <a16:creationId xmlns:a16="http://schemas.microsoft.com/office/drawing/2014/main" id="{3931C9FA-2B6B-7143-9883-89E4092F6583}"/>
              </a:ext>
            </a:extLst>
          </p:cNvPr>
          <p:cNvSpPr/>
          <p:nvPr/>
        </p:nvSpPr>
        <p:spPr>
          <a:xfrm>
            <a:off x="7413330" y="3694849"/>
            <a:ext cx="3307692"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a:solidFill>
                  <a:srgbClr val="325C80">
                    <a:lumMod val="50000"/>
                  </a:srgbClr>
                </a:solidFill>
                <a:latin typeface="Arial"/>
              </a:rPr>
              <a:t>Broker </a:t>
            </a:r>
            <a:r>
              <a:rPr lang="en-US" sz="1200">
                <a:solidFill>
                  <a:srgbClr val="325C80">
                    <a:lumMod val="50000"/>
                  </a:srgbClr>
                </a:solidFill>
              </a:rPr>
              <a:t>2</a:t>
            </a:r>
            <a:endParaRPr lang="en-US" sz="1200">
              <a:solidFill>
                <a:srgbClr val="325C80">
                  <a:lumMod val="50000"/>
                </a:srgbClr>
              </a:solidFill>
              <a:latin typeface="Arial"/>
            </a:endParaRPr>
          </a:p>
        </p:txBody>
      </p:sp>
      <p:sp>
        <p:nvSpPr>
          <p:cNvPr id="51" name="Rectangle 50">
            <a:extLst>
              <a:ext uri="{FF2B5EF4-FFF2-40B4-BE49-F238E27FC236}">
                <a16:creationId xmlns:a16="http://schemas.microsoft.com/office/drawing/2014/main" id="{FC3EED8F-93A9-A44F-A801-A4B3764731E6}"/>
              </a:ext>
            </a:extLst>
          </p:cNvPr>
          <p:cNvSpPr/>
          <p:nvPr/>
        </p:nvSpPr>
        <p:spPr>
          <a:xfrm>
            <a:off x="7418951" y="4756452"/>
            <a:ext cx="3302071"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a:solidFill>
                  <a:srgbClr val="325C80">
                    <a:lumMod val="50000"/>
                  </a:srgbClr>
                </a:solidFill>
                <a:latin typeface="Arial"/>
              </a:rPr>
              <a:t>Broker </a:t>
            </a:r>
            <a:r>
              <a:rPr lang="en-US" sz="1200">
                <a:solidFill>
                  <a:srgbClr val="325C80">
                    <a:lumMod val="50000"/>
                  </a:srgbClr>
                </a:solidFill>
              </a:rPr>
              <a:t>3</a:t>
            </a:r>
            <a:endParaRPr lang="en-US" sz="1200">
              <a:solidFill>
                <a:srgbClr val="325C80">
                  <a:lumMod val="50000"/>
                </a:srgbClr>
              </a:solidFill>
              <a:latin typeface="Arial"/>
            </a:endParaRPr>
          </a:p>
        </p:txBody>
      </p:sp>
      <p:sp>
        <p:nvSpPr>
          <p:cNvPr id="52" name="Rectangle 51">
            <a:extLst>
              <a:ext uri="{FF2B5EF4-FFF2-40B4-BE49-F238E27FC236}">
                <a16:creationId xmlns:a16="http://schemas.microsoft.com/office/drawing/2014/main" id="{4FB58CC2-9F38-294A-86F1-11F86DB1DFE7}"/>
              </a:ext>
            </a:extLst>
          </p:cNvPr>
          <p:cNvSpPr/>
          <p:nvPr/>
        </p:nvSpPr>
        <p:spPr>
          <a:xfrm>
            <a:off x="9152929" y="2925268"/>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chemeClr val="tx1"/>
                </a:solidFill>
                <a:latin typeface="Arial"/>
              </a:rPr>
              <a:t> Partition 2 Replica 1</a:t>
            </a:r>
          </a:p>
        </p:txBody>
      </p:sp>
      <p:sp>
        <p:nvSpPr>
          <p:cNvPr id="53" name="Rectangle 52">
            <a:extLst>
              <a:ext uri="{FF2B5EF4-FFF2-40B4-BE49-F238E27FC236}">
                <a16:creationId xmlns:a16="http://schemas.microsoft.com/office/drawing/2014/main" id="{7B4037A7-C797-B740-B591-6893DC764C1F}"/>
              </a:ext>
            </a:extLst>
          </p:cNvPr>
          <p:cNvSpPr/>
          <p:nvPr/>
        </p:nvSpPr>
        <p:spPr>
          <a:xfrm>
            <a:off x="7638716" y="3933925"/>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rgbClr val="FFFFFF"/>
                </a:solidFill>
                <a:latin typeface="Arial"/>
              </a:rPr>
              <a:t> Partition 1 Replica 2</a:t>
            </a:r>
          </a:p>
        </p:txBody>
      </p:sp>
      <p:sp>
        <p:nvSpPr>
          <p:cNvPr id="54" name="Rectangle 53">
            <a:extLst>
              <a:ext uri="{FF2B5EF4-FFF2-40B4-BE49-F238E27FC236}">
                <a16:creationId xmlns:a16="http://schemas.microsoft.com/office/drawing/2014/main" id="{91019249-B4C6-9F47-A66A-AD6538E3EBDF}"/>
              </a:ext>
            </a:extLst>
          </p:cNvPr>
          <p:cNvSpPr/>
          <p:nvPr/>
        </p:nvSpPr>
        <p:spPr>
          <a:xfrm>
            <a:off x="7638716" y="5118328"/>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rgbClr val="FFFFFF"/>
                </a:solidFill>
                <a:latin typeface="Arial"/>
              </a:rPr>
              <a:t> Partition 1 Replica 3</a:t>
            </a:r>
          </a:p>
        </p:txBody>
      </p:sp>
      <p:sp>
        <p:nvSpPr>
          <p:cNvPr id="55" name="Rectangle 54">
            <a:extLst>
              <a:ext uri="{FF2B5EF4-FFF2-40B4-BE49-F238E27FC236}">
                <a16:creationId xmlns:a16="http://schemas.microsoft.com/office/drawing/2014/main" id="{0E720830-7B9E-3848-B036-33303BB54229}"/>
              </a:ext>
            </a:extLst>
          </p:cNvPr>
          <p:cNvSpPr/>
          <p:nvPr/>
        </p:nvSpPr>
        <p:spPr>
          <a:xfrm>
            <a:off x="7638716" y="2905285"/>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rgbClr val="FFFFFF"/>
                </a:solidFill>
                <a:latin typeface="Arial"/>
              </a:rPr>
              <a:t> Partition 1 Replica 1</a:t>
            </a:r>
          </a:p>
        </p:txBody>
      </p:sp>
      <p:sp>
        <p:nvSpPr>
          <p:cNvPr id="56" name="Rectangle 55">
            <a:extLst>
              <a:ext uri="{FF2B5EF4-FFF2-40B4-BE49-F238E27FC236}">
                <a16:creationId xmlns:a16="http://schemas.microsoft.com/office/drawing/2014/main" id="{E57F0AD4-4A49-E244-AE63-6342B90E9C9B}"/>
              </a:ext>
            </a:extLst>
          </p:cNvPr>
          <p:cNvSpPr/>
          <p:nvPr/>
        </p:nvSpPr>
        <p:spPr>
          <a:xfrm>
            <a:off x="9181957" y="3941270"/>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chemeClr val="tx1"/>
                </a:solidFill>
                <a:latin typeface="Arial"/>
              </a:rPr>
              <a:t> Partition 2 Replica 3</a:t>
            </a:r>
          </a:p>
        </p:txBody>
      </p:sp>
      <p:sp>
        <p:nvSpPr>
          <p:cNvPr id="57" name="Rectangle 56">
            <a:extLst>
              <a:ext uri="{FF2B5EF4-FFF2-40B4-BE49-F238E27FC236}">
                <a16:creationId xmlns:a16="http://schemas.microsoft.com/office/drawing/2014/main" id="{F239479D-235E-E34C-BDBF-D638FD021ED6}"/>
              </a:ext>
            </a:extLst>
          </p:cNvPr>
          <p:cNvSpPr/>
          <p:nvPr/>
        </p:nvSpPr>
        <p:spPr>
          <a:xfrm>
            <a:off x="9181957" y="5100806"/>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chemeClr val="tx1"/>
                </a:solidFill>
                <a:latin typeface="Arial"/>
              </a:rPr>
              <a:t> Partition 2 Replica 2</a:t>
            </a:r>
          </a:p>
        </p:txBody>
      </p:sp>
      <p:sp>
        <p:nvSpPr>
          <p:cNvPr id="58" name="Rounded Rectangle 57">
            <a:extLst>
              <a:ext uri="{FF2B5EF4-FFF2-40B4-BE49-F238E27FC236}">
                <a16:creationId xmlns:a16="http://schemas.microsoft.com/office/drawing/2014/main" id="{E0D573B0-A287-0246-BCFF-1521ED6305A3}"/>
              </a:ext>
            </a:extLst>
          </p:cNvPr>
          <p:cNvSpPr/>
          <p:nvPr/>
        </p:nvSpPr>
        <p:spPr>
          <a:xfrm>
            <a:off x="6147421" y="3602693"/>
            <a:ext cx="1022273" cy="461768"/>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400">
                <a:solidFill>
                  <a:srgbClr val="325C80">
                    <a:lumMod val="50000"/>
                  </a:srgbClr>
                </a:solidFill>
                <a:latin typeface="Arial"/>
              </a:rPr>
              <a:t>Producer</a:t>
            </a:r>
          </a:p>
        </p:txBody>
      </p:sp>
      <p:sp>
        <p:nvSpPr>
          <p:cNvPr id="59" name="Rounded Rectangle 58">
            <a:extLst>
              <a:ext uri="{FF2B5EF4-FFF2-40B4-BE49-F238E27FC236}">
                <a16:creationId xmlns:a16="http://schemas.microsoft.com/office/drawing/2014/main" id="{C973CE6F-6E67-A447-831C-BEFA70DED0E1}"/>
              </a:ext>
            </a:extLst>
          </p:cNvPr>
          <p:cNvSpPr/>
          <p:nvPr/>
        </p:nvSpPr>
        <p:spPr>
          <a:xfrm>
            <a:off x="6165670" y="4503551"/>
            <a:ext cx="1022273" cy="461768"/>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400">
                <a:solidFill>
                  <a:srgbClr val="325C80">
                    <a:lumMod val="50000"/>
                  </a:srgbClr>
                </a:solidFill>
                <a:latin typeface="Arial"/>
              </a:rPr>
              <a:t>Producer</a:t>
            </a:r>
          </a:p>
        </p:txBody>
      </p:sp>
      <p:sp>
        <p:nvSpPr>
          <p:cNvPr id="60" name="Rectangle 59">
            <a:extLst>
              <a:ext uri="{FF2B5EF4-FFF2-40B4-BE49-F238E27FC236}">
                <a16:creationId xmlns:a16="http://schemas.microsoft.com/office/drawing/2014/main" id="{EED52356-59E7-3B44-8EB5-C837A6162D3B}"/>
              </a:ext>
            </a:extLst>
          </p:cNvPr>
          <p:cNvSpPr/>
          <p:nvPr/>
        </p:nvSpPr>
        <p:spPr>
          <a:xfrm>
            <a:off x="10873836" y="3547647"/>
            <a:ext cx="1219201" cy="153895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a:solidFill>
                <a:srgbClr val="FFFFFF"/>
              </a:solidFill>
              <a:latin typeface="Arial"/>
            </a:endParaRPr>
          </a:p>
        </p:txBody>
      </p:sp>
      <p:sp>
        <p:nvSpPr>
          <p:cNvPr id="61" name="Rounded Rectangle 60">
            <a:extLst>
              <a:ext uri="{FF2B5EF4-FFF2-40B4-BE49-F238E27FC236}">
                <a16:creationId xmlns:a16="http://schemas.microsoft.com/office/drawing/2014/main" id="{A1D6E184-C686-A94B-9658-85B1052A5611}"/>
              </a:ext>
            </a:extLst>
          </p:cNvPr>
          <p:cNvSpPr/>
          <p:nvPr/>
        </p:nvSpPr>
        <p:spPr>
          <a:xfrm>
            <a:off x="10955745" y="3886200"/>
            <a:ext cx="1092632" cy="291477"/>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rgbClr val="325C80">
                    <a:lumMod val="50000"/>
                  </a:srgbClr>
                </a:solidFill>
                <a:latin typeface="Arial"/>
              </a:rPr>
              <a:t>Consumer</a:t>
            </a:r>
          </a:p>
        </p:txBody>
      </p:sp>
      <p:sp>
        <p:nvSpPr>
          <p:cNvPr id="62" name="Rounded Rectangle 61">
            <a:extLst>
              <a:ext uri="{FF2B5EF4-FFF2-40B4-BE49-F238E27FC236}">
                <a16:creationId xmlns:a16="http://schemas.microsoft.com/office/drawing/2014/main" id="{F6A8D75C-8654-3447-992C-D2CF38D65D6C}"/>
              </a:ext>
            </a:extLst>
          </p:cNvPr>
          <p:cNvSpPr/>
          <p:nvPr/>
        </p:nvSpPr>
        <p:spPr>
          <a:xfrm>
            <a:off x="10953161" y="4596540"/>
            <a:ext cx="1092632" cy="291477"/>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rgbClr val="325C80">
                    <a:lumMod val="50000"/>
                  </a:srgbClr>
                </a:solidFill>
                <a:latin typeface="Arial"/>
              </a:rPr>
              <a:t>Consumer</a:t>
            </a:r>
          </a:p>
        </p:txBody>
      </p:sp>
      <p:cxnSp>
        <p:nvCxnSpPr>
          <p:cNvPr id="26" name="Straight Connector 25">
            <a:extLst>
              <a:ext uri="{FF2B5EF4-FFF2-40B4-BE49-F238E27FC236}">
                <a16:creationId xmlns:a16="http://schemas.microsoft.com/office/drawing/2014/main" id="{10493904-A010-AF43-97F1-C3F886755FDB}"/>
              </a:ext>
            </a:extLst>
          </p:cNvPr>
          <p:cNvCxnSpPr/>
          <p:nvPr/>
        </p:nvCxnSpPr>
        <p:spPr>
          <a:xfrm>
            <a:off x="6037939" y="1785258"/>
            <a:ext cx="0" cy="5072743"/>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sp>
        <p:nvSpPr>
          <p:cNvPr id="63" name="Rectangle 62">
            <a:extLst>
              <a:ext uri="{FF2B5EF4-FFF2-40B4-BE49-F238E27FC236}">
                <a16:creationId xmlns:a16="http://schemas.microsoft.com/office/drawing/2014/main" id="{202A1E97-A969-F04A-A54B-49C183D575A5}"/>
              </a:ext>
            </a:extLst>
          </p:cNvPr>
          <p:cNvSpPr/>
          <p:nvPr/>
        </p:nvSpPr>
        <p:spPr>
          <a:xfrm>
            <a:off x="6173424" y="5725439"/>
            <a:ext cx="1219200" cy="530983"/>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Mirroring</a:t>
            </a:r>
          </a:p>
        </p:txBody>
      </p:sp>
      <p:cxnSp>
        <p:nvCxnSpPr>
          <p:cNvPr id="65" name="Elbow Connector 64">
            <a:extLst>
              <a:ext uri="{FF2B5EF4-FFF2-40B4-BE49-F238E27FC236}">
                <a16:creationId xmlns:a16="http://schemas.microsoft.com/office/drawing/2014/main" id="{8ECD785E-3B45-CA4F-9D77-1490897990D6}"/>
              </a:ext>
            </a:extLst>
          </p:cNvPr>
          <p:cNvCxnSpPr>
            <a:stCxn id="20" idx="2"/>
            <a:endCxn id="63" idx="1"/>
          </p:cNvCxnSpPr>
          <p:nvPr/>
        </p:nvCxnSpPr>
        <p:spPr>
          <a:xfrm rot="16200000" flipH="1">
            <a:off x="4532724" y="4350231"/>
            <a:ext cx="600549" cy="2680851"/>
          </a:xfrm>
          <a:prstGeom prst="bentConnector2">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6" name="Elbow Connector 65">
            <a:extLst>
              <a:ext uri="{FF2B5EF4-FFF2-40B4-BE49-F238E27FC236}">
                <a16:creationId xmlns:a16="http://schemas.microsoft.com/office/drawing/2014/main" id="{038937E8-61B6-3D45-AE60-278CBB3A55AD}"/>
              </a:ext>
            </a:extLst>
          </p:cNvPr>
          <p:cNvCxnSpPr>
            <a:cxnSpLocks/>
            <a:stCxn id="63" idx="3"/>
            <a:endCxn id="57" idx="2"/>
          </p:cNvCxnSpPr>
          <p:nvPr/>
        </p:nvCxnSpPr>
        <p:spPr>
          <a:xfrm flipV="1">
            <a:off x="7392624" y="5537055"/>
            <a:ext cx="2331051" cy="453876"/>
          </a:xfrm>
          <a:prstGeom prst="bentConnector2">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44" name="Rectangle 43">
            <a:extLst>
              <a:ext uri="{FF2B5EF4-FFF2-40B4-BE49-F238E27FC236}">
                <a16:creationId xmlns:a16="http://schemas.microsoft.com/office/drawing/2014/main" id="{087FA44A-0699-2340-873C-D4520E3B83FD}"/>
              </a:ext>
            </a:extLst>
          </p:cNvPr>
          <p:cNvSpPr/>
          <p:nvPr/>
        </p:nvSpPr>
        <p:spPr>
          <a:xfrm>
            <a:off x="7826356" y="6185963"/>
            <a:ext cx="1219200" cy="530983"/>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Mirroring</a:t>
            </a:r>
          </a:p>
        </p:txBody>
      </p:sp>
      <p:cxnSp>
        <p:nvCxnSpPr>
          <p:cNvPr id="47" name="Elbow Connector 46">
            <a:extLst>
              <a:ext uri="{FF2B5EF4-FFF2-40B4-BE49-F238E27FC236}">
                <a16:creationId xmlns:a16="http://schemas.microsoft.com/office/drawing/2014/main" id="{F7AACD65-220A-FD40-9659-B8C45201BA43}"/>
              </a:ext>
            </a:extLst>
          </p:cNvPr>
          <p:cNvCxnSpPr>
            <a:cxnSpLocks/>
            <a:stCxn id="56" idx="3"/>
            <a:endCxn id="44" idx="3"/>
          </p:cNvCxnSpPr>
          <p:nvPr/>
        </p:nvCxnSpPr>
        <p:spPr>
          <a:xfrm flipH="1">
            <a:off x="9045557" y="4159395"/>
            <a:ext cx="1219836" cy="2292060"/>
          </a:xfrm>
          <a:prstGeom prst="bentConnector3">
            <a:avLst>
              <a:gd name="adj1" fmla="val -24987"/>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4" name="Elbow Connector 63">
            <a:extLst>
              <a:ext uri="{FF2B5EF4-FFF2-40B4-BE49-F238E27FC236}">
                <a16:creationId xmlns:a16="http://schemas.microsoft.com/office/drawing/2014/main" id="{9385AF50-6FB8-3A4B-A533-C05CAE238614}"/>
              </a:ext>
            </a:extLst>
          </p:cNvPr>
          <p:cNvCxnSpPr>
            <a:cxnSpLocks/>
            <a:stCxn id="44" idx="1"/>
            <a:endCxn id="19" idx="1"/>
          </p:cNvCxnSpPr>
          <p:nvPr/>
        </p:nvCxnSpPr>
        <p:spPr>
          <a:xfrm rot="10800000">
            <a:off x="2978887" y="4040748"/>
            <a:ext cx="4847469" cy="2410707"/>
          </a:xfrm>
          <a:prstGeom prst="bentConnector3">
            <a:avLst>
              <a:gd name="adj1" fmla="val 104264"/>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68" name="Rectangle 67">
            <a:extLst>
              <a:ext uri="{FF2B5EF4-FFF2-40B4-BE49-F238E27FC236}">
                <a16:creationId xmlns:a16="http://schemas.microsoft.com/office/drawing/2014/main" id="{5C474AEE-7B9F-F14D-84B7-3994D60D1F68}"/>
              </a:ext>
            </a:extLst>
          </p:cNvPr>
          <p:cNvSpPr/>
          <p:nvPr/>
        </p:nvSpPr>
        <p:spPr>
          <a:xfrm>
            <a:off x="1169551" y="2088411"/>
            <a:ext cx="1752331" cy="3941239"/>
          </a:xfrm>
          <a:prstGeom prst="rect">
            <a:avLst/>
          </a:prstGeom>
          <a:noFill/>
          <a:ln>
            <a:solidFill>
              <a:schemeClr val="accent5">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eaLnBrk="0" fontAlgn="base" hangingPunct="0">
              <a:spcBef>
                <a:spcPct val="0"/>
              </a:spcBef>
              <a:spcAft>
                <a:spcPct val="0"/>
              </a:spcAft>
            </a:pPr>
            <a:r>
              <a:rPr lang="en-US" sz="1333">
                <a:solidFill>
                  <a:srgbClr val="325C80">
                    <a:lumMod val="50000"/>
                  </a:srgbClr>
                </a:solidFill>
                <a:latin typeface="Arial"/>
              </a:rPr>
              <a:t>Dc1-orders-topic</a:t>
            </a:r>
          </a:p>
        </p:txBody>
      </p:sp>
      <p:sp>
        <p:nvSpPr>
          <p:cNvPr id="43" name="TextBox 42">
            <a:extLst>
              <a:ext uri="{FF2B5EF4-FFF2-40B4-BE49-F238E27FC236}">
                <a16:creationId xmlns:a16="http://schemas.microsoft.com/office/drawing/2014/main" id="{9977892A-C6A1-F84C-9A80-EBBA9CA394EF}"/>
              </a:ext>
            </a:extLst>
          </p:cNvPr>
          <p:cNvSpPr txBox="1"/>
          <p:nvPr/>
        </p:nvSpPr>
        <p:spPr>
          <a:xfrm>
            <a:off x="1078729" y="1111892"/>
            <a:ext cx="1620957" cy="369332"/>
          </a:xfrm>
          <a:prstGeom prst="rect">
            <a:avLst/>
          </a:prstGeom>
          <a:noFill/>
        </p:spPr>
        <p:txBody>
          <a:bodyPr wrap="none" rtlCol="0">
            <a:spAutoFit/>
          </a:bodyPr>
          <a:lstStyle/>
          <a:p>
            <a:r>
              <a:rPr lang="en-US"/>
              <a:t>Data Center 1</a:t>
            </a:r>
          </a:p>
        </p:txBody>
      </p:sp>
      <p:sp>
        <p:nvSpPr>
          <p:cNvPr id="67" name="TextBox 66">
            <a:extLst>
              <a:ext uri="{FF2B5EF4-FFF2-40B4-BE49-F238E27FC236}">
                <a16:creationId xmlns:a16="http://schemas.microsoft.com/office/drawing/2014/main" id="{D6FE2B5F-79F1-BB47-96D8-50B6E875435B}"/>
              </a:ext>
            </a:extLst>
          </p:cNvPr>
          <p:cNvSpPr txBox="1"/>
          <p:nvPr/>
        </p:nvSpPr>
        <p:spPr>
          <a:xfrm>
            <a:off x="8370201" y="1128950"/>
            <a:ext cx="1620957" cy="369332"/>
          </a:xfrm>
          <a:prstGeom prst="rect">
            <a:avLst/>
          </a:prstGeom>
          <a:noFill/>
        </p:spPr>
        <p:txBody>
          <a:bodyPr wrap="none" rtlCol="0">
            <a:spAutoFit/>
          </a:bodyPr>
          <a:lstStyle/>
          <a:p>
            <a:r>
              <a:rPr lang="en-US"/>
              <a:t>Data Center 2</a:t>
            </a:r>
          </a:p>
        </p:txBody>
      </p:sp>
      <p:sp>
        <p:nvSpPr>
          <p:cNvPr id="69" name="Rectangle 68">
            <a:extLst>
              <a:ext uri="{FF2B5EF4-FFF2-40B4-BE49-F238E27FC236}">
                <a16:creationId xmlns:a16="http://schemas.microsoft.com/office/drawing/2014/main" id="{01047F51-5779-764B-BAFD-930C01935BA9}"/>
              </a:ext>
            </a:extLst>
          </p:cNvPr>
          <p:cNvSpPr/>
          <p:nvPr/>
        </p:nvSpPr>
        <p:spPr>
          <a:xfrm>
            <a:off x="7337380" y="2153186"/>
            <a:ext cx="1752331" cy="3941239"/>
          </a:xfrm>
          <a:prstGeom prst="rect">
            <a:avLst/>
          </a:prstGeom>
          <a:noFill/>
          <a:ln>
            <a:solidFill>
              <a:schemeClr val="accent5">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eaLnBrk="0" fontAlgn="base" hangingPunct="0">
              <a:spcBef>
                <a:spcPct val="0"/>
              </a:spcBef>
              <a:spcAft>
                <a:spcPct val="0"/>
              </a:spcAft>
            </a:pPr>
            <a:r>
              <a:rPr lang="en-US" sz="1333">
                <a:solidFill>
                  <a:srgbClr val="325C80">
                    <a:lumMod val="50000"/>
                  </a:srgbClr>
                </a:solidFill>
                <a:latin typeface="Arial"/>
              </a:rPr>
              <a:t>Dc2-orders-topic</a:t>
            </a:r>
          </a:p>
        </p:txBody>
      </p:sp>
    </p:spTree>
    <p:extLst>
      <p:ext uri="{BB962C8B-B14F-4D97-AF65-F5344CB8AC3E}">
        <p14:creationId xmlns:p14="http://schemas.microsoft.com/office/powerpoint/2010/main" val="111135740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6698A4A-268A-574F-A319-B13453A0AF21}"/>
              </a:ext>
            </a:extLst>
          </p:cNvPr>
          <p:cNvSpPr>
            <a:spLocks noGrp="1"/>
          </p:cNvSpPr>
          <p:nvPr>
            <p:ph type="title"/>
          </p:nvPr>
        </p:nvSpPr>
        <p:spPr>
          <a:xfrm>
            <a:off x="390788" y="60119"/>
            <a:ext cx="10886813" cy="489245"/>
          </a:xfrm>
        </p:spPr>
        <p:txBody>
          <a:bodyPr/>
          <a:lstStyle/>
          <a:p>
            <a:r>
              <a:rPr lang="en-US"/>
              <a:t>Mirror Maker 2</a:t>
            </a:r>
          </a:p>
        </p:txBody>
      </p:sp>
      <p:sp>
        <p:nvSpPr>
          <p:cNvPr id="7" name="Rectangle 6">
            <a:extLst>
              <a:ext uri="{FF2B5EF4-FFF2-40B4-BE49-F238E27FC236}">
                <a16:creationId xmlns:a16="http://schemas.microsoft.com/office/drawing/2014/main" id="{A29C74C9-2875-A94B-803C-871AFC69D5BA}"/>
              </a:ext>
            </a:extLst>
          </p:cNvPr>
          <p:cNvSpPr/>
          <p:nvPr/>
        </p:nvSpPr>
        <p:spPr>
          <a:xfrm>
            <a:off x="1322364" y="2514600"/>
            <a:ext cx="1846803"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a:solidFill>
                  <a:srgbClr val="325C80">
                    <a:lumMod val="50000"/>
                  </a:srgbClr>
                </a:solidFill>
                <a:latin typeface="Arial"/>
              </a:rPr>
              <a:t>Broker 1</a:t>
            </a:r>
          </a:p>
        </p:txBody>
      </p:sp>
      <p:sp>
        <p:nvSpPr>
          <p:cNvPr id="8" name="Rectangle 7">
            <a:extLst>
              <a:ext uri="{FF2B5EF4-FFF2-40B4-BE49-F238E27FC236}">
                <a16:creationId xmlns:a16="http://schemas.microsoft.com/office/drawing/2014/main" id="{BF631AE6-11FC-AF41-AE43-847C92D10665}"/>
              </a:ext>
            </a:extLst>
          </p:cNvPr>
          <p:cNvSpPr/>
          <p:nvPr/>
        </p:nvSpPr>
        <p:spPr>
          <a:xfrm>
            <a:off x="1322366" y="3576203"/>
            <a:ext cx="1835947"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a:solidFill>
                  <a:srgbClr val="325C80">
                    <a:lumMod val="50000"/>
                  </a:srgbClr>
                </a:solidFill>
                <a:latin typeface="Arial"/>
              </a:rPr>
              <a:t>Broker </a:t>
            </a:r>
            <a:r>
              <a:rPr lang="en-US" sz="1200">
                <a:solidFill>
                  <a:srgbClr val="325C80">
                    <a:lumMod val="50000"/>
                  </a:srgbClr>
                </a:solidFill>
              </a:rPr>
              <a:t>2</a:t>
            </a:r>
            <a:endParaRPr lang="en-US" sz="1200">
              <a:solidFill>
                <a:srgbClr val="325C80">
                  <a:lumMod val="50000"/>
                </a:srgbClr>
              </a:solidFill>
              <a:latin typeface="Arial"/>
            </a:endParaRPr>
          </a:p>
        </p:txBody>
      </p:sp>
      <p:sp>
        <p:nvSpPr>
          <p:cNvPr id="9" name="Rectangle 8">
            <a:extLst>
              <a:ext uri="{FF2B5EF4-FFF2-40B4-BE49-F238E27FC236}">
                <a16:creationId xmlns:a16="http://schemas.microsoft.com/office/drawing/2014/main" id="{A850B426-4982-A549-850E-27B431C57A38}"/>
              </a:ext>
            </a:extLst>
          </p:cNvPr>
          <p:cNvSpPr/>
          <p:nvPr/>
        </p:nvSpPr>
        <p:spPr>
          <a:xfrm>
            <a:off x="1327988" y="4637805"/>
            <a:ext cx="1841180"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a:solidFill>
                  <a:srgbClr val="325C80">
                    <a:lumMod val="50000"/>
                  </a:srgbClr>
                </a:solidFill>
                <a:latin typeface="Arial"/>
              </a:rPr>
              <a:t>Broker </a:t>
            </a:r>
            <a:r>
              <a:rPr lang="en-US" sz="1200">
                <a:solidFill>
                  <a:srgbClr val="325C80">
                    <a:lumMod val="50000"/>
                  </a:srgbClr>
                </a:solidFill>
              </a:rPr>
              <a:t>3</a:t>
            </a:r>
            <a:endParaRPr lang="en-US" sz="1200">
              <a:solidFill>
                <a:srgbClr val="325C80">
                  <a:lumMod val="50000"/>
                </a:srgbClr>
              </a:solidFill>
              <a:latin typeface="Arial"/>
            </a:endParaRPr>
          </a:p>
        </p:txBody>
      </p:sp>
      <p:sp>
        <p:nvSpPr>
          <p:cNvPr id="11" name="Rectangle 10">
            <a:extLst>
              <a:ext uri="{FF2B5EF4-FFF2-40B4-BE49-F238E27FC236}">
                <a16:creationId xmlns:a16="http://schemas.microsoft.com/office/drawing/2014/main" id="{617E11FB-0905-B149-9133-A37494B7BFC2}"/>
              </a:ext>
            </a:extLst>
          </p:cNvPr>
          <p:cNvSpPr/>
          <p:nvPr/>
        </p:nvSpPr>
        <p:spPr>
          <a:xfrm>
            <a:off x="1547752" y="3815278"/>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067">
                <a:solidFill>
                  <a:srgbClr val="FFFFFF"/>
                </a:solidFill>
                <a:latin typeface="Arial"/>
              </a:rPr>
              <a:t> Partition 2</a:t>
            </a:r>
          </a:p>
        </p:txBody>
      </p:sp>
      <p:sp>
        <p:nvSpPr>
          <p:cNvPr id="17" name="Rectangle 16">
            <a:extLst>
              <a:ext uri="{FF2B5EF4-FFF2-40B4-BE49-F238E27FC236}">
                <a16:creationId xmlns:a16="http://schemas.microsoft.com/office/drawing/2014/main" id="{ABF77451-E242-CF43-85DD-CA43D2AF3CA9}"/>
              </a:ext>
            </a:extLst>
          </p:cNvPr>
          <p:cNvSpPr/>
          <p:nvPr/>
        </p:nvSpPr>
        <p:spPr>
          <a:xfrm>
            <a:off x="1543017" y="4809853"/>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067">
                <a:solidFill>
                  <a:srgbClr val="FFFFFF"/>
                </a:solidFill>
                <a:latin typeface="Arial"/>
              </a:rPr>
              <a:t> Partition 3</a:t>
            </a:r>
          </a:p>
        </p:txBody>
      </p:sp>
      <p:sp>
        <p:nvSpPr>
          <p:cNvPr id="18" name="Rectangle 17">
            <a:extLst>
              <a:ext uri="{FF2B5EF4-FFF2-40B4-BE49-F238E27FC236}">
                <a16:creationId xmlns:a16="http://schemas.microsoft.com/office/drawing/2014/main" id="{31F1D4AE-6639-4C41-A3AB-DE8B803036B6}"/>
              </a:ext>
            </a:extLst>
          </p:cNvPr>
          <p:cNvSpPr/>
          <p:nvPr/>
        </p:nvSpPr>
        <p:spPr>
          <a:xfrm>
            <a:off x="1547752" y="2786638"/>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067">
                <a:solidFill>
                  <a:srgbClr val="FFFFFF"/>
                </a:solidFill>
                <a:latin typeface="Arial"/>
              </a:rPr>
              <a:t> Partition 1</a:t>
            </a:r>
          </a:p>
        </p:txBody>
      </p:sp>
      <p:sp>
        <p:nvSpPr>
          <p:cNvPr id="2" name="Cloud 1">
            <a:extLst>
              <a:ext uri="{FF2B5EF4-FFF2-40B4-BE49-F238E27FC236}">
                <a16:creationId xmlns:a16="http://schemas.microsoft.com/office/drawing/2014/main" id="{479B8846-DC5C-D143-AFD2-FF29D77D83AC}"/>
              </a:ext>
            </a:extLst>
          </p:cNvPr>
          <p:cNvSpPr/>
          <p:nvPr/>
        </p:nvSpPr>
        <p:spPr>
          <a:xfrm>
            <a:off x="4871181" y="1067518"/>
            <a:ext cx="1922727" cy="524935"/>
          </a:xfrm>
          <a:prstGeom prst="cloud">
            <a:avLst/>
          </a:prstGeom>
          <a:no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201546F4-AB69-484C-A7EA-8FCE2D80048F}"/>
              </a:ext>
            </a:extLst>
          </p:cNvPr>
          <p:cNvSpPr txBox="1"/>
          <p:nvPr/>
        </p:nvSpPr>
        <p:spPr>
          <a:xfrm>
            <a:off x="1078729" y="1611220"/>
            <a:ext cx="1326004" cy="369332"/>
          </a:xfrm>
          <a:prstGeom prst="rect">
            <a:avLst/>
          </a:prstGeom>
          <a:noFill/>
        </p:spPr>
        <p:txBody>
          <a:bodyPr wrap="none" rtlCol="0">
            <a:spAutoFit/>
          </a:bodyPr>
          <a:lstStyle/>
          <a:p>
            <a:r>
              <a:rPr lang="en-US"/>
              <a:t>IBM Cloud </a:t>
            </a:r>
          </a:p>
        </p:txBody>
      </p:sp>
      <p:sp>
        <p:nvSpPr>
          <p:cNvPr id="41" name="TextBox 40">
            <a:extLst>
              <a:ext uri="{FF2B5EF4-FFF2-40B4-BE49-F238E27FC236}">
                <a16:creationId xmlns:a16="http://schemas.microsoft.com/office/drawing/2014/main" id="{E10CF935-A4F5-7D41-BB5D-A5F09844B50E}"/>
              </a:ext>
            </a:extLst>
          </p:cNvPr>
          <p:cNvSpPr txBox="1"/>
          <p:nvPr/>
        </p:nvSpPr>
        <p:spPr>
          <a:xfrm>
            <a:off x="8370202" y="1628278"/>
            <a:ext cx="569387" cy="369332"/>
          </a:xfrm>
          <a:prstGeom prst="rect">
            <a:avLst/>
          </a:prstGeom>
          <a:noFill/>
        </p:spPr>
        <p:txBody>
          <a:bodyPr wrap="none" rtlCol="0">
            <a:spAutoFit/>
          </a:bodyPr>
          <a:lstStyle/>
          <a:p>
            <a:r>
              <a:rPr lang="en-US"/>
              <a:t>ICP</a:t>
            </a:r>
          </a:p>
        </p:txBody>
      </p:sp>
      <p:sp>
        <p:nvSpPr>
          <p:cNvPr id="42" name="Rounded Rectangle 41">
            <a:extLst>
              <a:ext uri="{FF2B5EF4-FFF2-40B4-BE49-F238E27FC236}">
                <a16:creationId xmlns:a16="http://schemas.microsoft.com/office/drawing/2014/main" id="{E18C90F4-9F5A-BD4A-A951-B8D725AC0394}"/>
              </a:ext>
            </a:extLst>
          </p:cNvPr>
          <p:cNvSpPr/>
          <p:nvPr/>
        </p:nvSpPr>
        <p:spPr>
          <a:xfrm>
            <a:off x="123534" y="2761119"/>
            <a:ext cx="1022273" cy="461768"/>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400">
                <a:solidFill>
                  <a:srgbClr val="325C80">
                    <a:lumMod val="50000"/>
                  </a:srgbClr>
                </a:solidFill>
                <a:latin typeface="Arial"/>
              </a:rPr>
              <a:t>Producer</a:t>
            </a:r>
          </a:p>
        </p:txBody>
      </p:sp>
      <p:sp>
        <p:nvSpPr>
          <p:cNvPr id="45" name="Rectangle 44">
            <a:extLst>
              <a:ext uri="{FF2B5EF4-FFF2-40B4-BE49-F238E27FC236}">
                <a16:creationId xmlns:a16="http://schemas.microsoft.com/office/drawing/2014/main" id="{02F8B44E-7B12-1948-BD03-44F6E92E92DF}"/>
              </a:ext>
            </a:extLst>
          </p:cNvPr>
          <p:cNvSpPr/>
          <p:nvPr/>
        </p:nvSpPr>
        <p:spPr>
          <a:xfrm>
            <a:off x="4710298" y="3429001"/>
            <a:ext cx="1219201" cy="153895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a:solidFill>
                <a:srgbClr val="FFFFFF"/>
              </a:solidFill>
              <a:latin typeface="Arial"/>
            </a:endParaRPr>
          </a:p>
        </p:txBody>
      </p:sp>
      <p:sp>
        <p:nvSpPr>
          <p:cNvPr id="46" name="Rounded Rectangle 45">
            <a:extLst>
              <a:ext uri="{FF2B5EF4-FFF2-40B4-BE49-F238E27FC236}">
                <a16:creationId xmlns:a16="http://schemas.microsoft.com/office/drawing/2014/main" id="{A3194D11-21A2-224C-BB8E-7BFA41636747}"/>
              </a:ext>
            </a:extLst>
          </p:cNvPr>
          <p:cNvSpPr/>
          <p:nvPr/>
        </p:nvSpPr>
        <p:spPr>
          <a:xfrm>
            <a:off x="4792208" y="3767554"/>
            <a:ext cx="1092632" cy="291477"/>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rgbClr val="325C80">
                    <a:lumMod val="50000"/>
                  </a:srgbClr>
                </a:solidFill>
                <a:latin typeface="Arial"/>
              </a:rPr>
              <a:t>Consumer</a:t>
            </a:r>
          </a:p>
        </p:txBody>
      </p:sp>
      <p:sp>
        <p:nvSpPr>
          <p:cNvPr id="48" name="Rounded Rectangle 47">
            <a:extLst>
              <a:ext uri="{FF2B5EF4-FFF2-40B4-BE49-F238E27FC236}">
                <a16:creationId xmlns:a16="http://schemas.microsoft.com/office/drawing/2014/main" id="{2452483A-DE34-244C-BE2D-372B33F1D792}"/>
              </a:ext>
            </a:extLst>
          </p:cNvPr>
          <p:cNvSpPr/>
          <p:nvPr/>
        </p:nvSpPr>
        <p:spPr>
          <a:xfrm>
            <a:off x="4789624" y="4477894"/>
            <a:ext cx="1092632" cy="291477"/>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rgbClr val="325C80">
                    <a:lumMod val="50000"/>
                  </a:srgbClr>
                </a:solidFill>
                <a:latin typeface="Arial"/>
              </a:rPr>
              <a:t>Consumer</a:t>
            </a:r>
          </a:p>
        </p:txBody>
      </p:sp>
      <p:sp>
        <p:nvSpPr>
          <p:cNvPr id="49" name="Rectangle 48">
            <a:extLst>
              <a:ext uri="{FF2B5EF4-FFF2-40B4-BE49-F238E27FC236}">
                <a16:creationId xmlns:a16="http://schemas.microsoft.com/office/drawing/2014/main" id="{3527E9FB-A684-6040-AC33-A12248498203}"/>
              </a:ext>
            </a:extLst>
          </p:cNvPr>
          <p:cNvSpPr/>
          <p:nvPr/>
        </p:nvSpPr>
        <p:spPr>
          <a:xfrm>
            <a:off x="7413328" y="2633247"/>
            <a:ext cx="3307693"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a:solidFill>
                  <a:srgbClr val="325C80">
                    <a:lumMod val="50000"/>
                  </a:srgbClr>
                </a:solidFill>
                <a:latin typeface="Arial"/>
              </a:rPr>
              <a:t>Broker 1</a:t>
            </a:r>
          </a:p>
        </p:txBody>
      </p:sp>
      <p:sp>
        <p:nvSpPr>
          <p:cNvPr id="50" name="Rectangle 49">
            <a:extLst>
              <a:ext uri="{FF2B5EF4-FFF2-40B4-BE49-F238E27FC236}">
                <a16:creationId xmlns:a16="http://schemas.microsoft.com/office/drawing/2014/main" id="{3931C9FA-2B6B-7143-9883-89E4092F6583}"/>
              </a:ext>
            </a:extLst>
          </p:cNvPr>
          <p:cNvSpPr/>
          <p:nvPr/>
        </p:nvSpPr>
        <p:spPr>
          <a:xfrm>
            <a:off x="7413330" y="3694849"/>
            <a:ext cx="3307692"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a:solidFill>
                  <a:srgbClr val="325C80">
                    <a:lumMod val="50000"/>
                  </a:srgbClr>
                </a:solidFill>
                <a:latin typeface="Arial"/>
              </a:rPr>
              <a:t>Broker </a:t>
            </a:r>
            <a:r>
              <a:rPr lang="en-US" sz="1200">
                <a:solidFill>
                  <a:srgbClr val="325C80">
                    <a:lumMod val="50000"/>
                  </a:srgbClr>
                </a:solidFill>
              </a:rPr>
              <a:t>2</a:t>
            </a:r>
            <a:endParaRPr lang="en-US" sz="1200">
              <a:solidFill>
                <a:srgbClr val="325C80">
                  <a:lumMod val="50000"/>
                </a:srgbClr>
              </a:solidFill>
              <a:latin typeface="Arial"/>
            </a:endParaRPr>
          </a:p>
        </p:txBody>
      </p:sp>
      <p:sp>
        <p:nvSpPr>
          <p:cNvPr id="51" name="Rectangle 50">
            <a:extLst>
              <a:ext uri="{FF2B5EF4-FFF2-40B4-BE49-F238E27FC236}">
                <a16:creationId xmlns:a16="http://schemas.microsoft.com/office/drawing/2014/main" id="{FC3EED8F-93A9-A44F-A801-A4B3764731E6}"/>
              </a:ext>
            </a:extLst>
          </p:cNvPr>
          <p:cNvSpPr/>
          <p:nvPr/>
        </p:nvSpPr>
        <p:spPr>
          <a:xfrm>
            <a:off x="7418951" y="4756452"/>
            <a:ext cx="3302071"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a:solidFill>
                  <a:srgbClr val="325C80">
                    <a:lumMod val="50000"/>
                  </a:srgbClr>
                </a:solidFill>
                <a:latin typeface="Arial"/>
              </a:rPr>
              <a:t>Broker </a:t>
            </a:r>
            <a:r>
              <a:rPr lang="en-US" sz="1200">
                <a:solidFill>
                  <a:srgbClr val="325C80">
                    <a:lumMod val="50000"/>
                  </a:srgbClr>
                </a:solidFill>
              </a:rPr>
              <a:t>3</a:t>
            </a:r>
            <a:endParaRPr lang="en-US" sz="1200">
              <a:solidFill>
                <a:srgbClr val="325C80">
                  <a:lumMod val="50000"/>
                </a:srgbClr>
              </a:solidFill>
              <a:latin typeface="Arial"/>
            </a:endParaRPr>
          </a:p>
        </p:txBody>
      </p:sp>
      <p:sp>
        <p:nvSpPr>
          <p:cNvPr id="52" name="Rectangle 51">
            <a:extLst>
              <a:ext uri="{FF2B5EF4-FFF2-40B4-BE49-F238E27FC236}">
                <a16:creationId xmlns:a16="http://schemas.microsoft.com/office/drawing/2014/main" id="{4FB58CC2-9F38-294A-86F1-11F86DB1DFE7}"/>
              </a:ext>
            </a:extLst>
          </p:cNvPr>
          <p:cNvSpPr/>
          <p:nvPr/>
        </p:nvSpPr>
        <p:spPr>
          <a:xfrm>
            <a:off x="9152929" y="2925268"/>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chemeClr val="tx1"/>
                </a:solidFill>
                <a:latin typeface="Arial"/>
              </a:rPr>
              <a:t> Partition 2 Replica 1</a:t>
            </a:r>
          </a:p>
        </p:txBody>
      </p:sp>
      <p:sp>
        <p:nvSpPr>
          <p:cNvPr id="53" name="Rectangle 52">
            <a:extLst>
              <a:ext uri="{FF2B5EF4-FFF2-40B4-BE49-F238E27FC236}">
                <a16:creationId xmlns:a16="http://schemas.microsoft.com/office/drawing/2014/main" id="{7B4037A7-C797-B740-B591-6893DC764C1F}"/>
              </a:ext>
            </a:extLst>
          </p:cNvPr>
          <p:cNvSpPr/>
          <p:nvPr/>
        </p:nvSpPr>
        <p:spPr>
          <a:xfrm>
            <a:off x="7638716" y="3933925"/>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rgbClr val="FFFFFF"/>
                </a:solidFill>
                <a:latin typeface="Arial"/>
              </a:rPr>
              <a:t> Partition 1 Replica 2</a:t>
            </a:r>
          </a:p>
        </p:txBody>
      </p:sp>
      <p:sp>
        <p:nvSpPr>
          <p:cNvPr id="54" name="Rectangle 53">
            <a:extLst>
              <a:ext uri="{FF2B5EF4-FFF2-40B4-BE49-F238E27FC236}">
                <a16:creationId xmlns:a16="http://schemas.microsoft.com/office/drawing/2014/main" id="{91019249-B4C6-9F47-A66A-AD6538E3EBDF}"/>
              </a:ext>
            </a:extLst>
          </p:cNvPr>
          <p:cNvSpPr/>
          <p:nvPr/>
        </p:nvSpPr>
        <p:spPr>
          <a:xfrm>
            <a:off x="7638716" y="5118328"/>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rgbClr val="FFFFFF"/>
                </a:solidFill>
                <a:latin typeface="Arial"/>
              </a:rPr>
              <a:t> Partition 1 Replica 3</a:t>
            </a:r>
          </a:p>
        </p:txBody>
      </p:sp>
      <p:sp>
        <p:nvSpPr>
          <p:cNvPr id="55" name="Rectangle 54">
            <a:extLst>
              <a:ext uri="{FF2B5EF4-FFF2-40B4-BE49-F238E27FC236}">
                <a16:creationId xmlns:a16="http://schemas.microsoft.com/office/drawing/2014/main" id="{0E720830-7B9E-3848-B036-33303BB54229}"/>
              </a:ext>
            </a:extLst>
          </p:cNvPr>
          <p:cNvSpPr/>
          <p:nvPr/>
        </p:nvSpPr>
        <p:spPr>
          <a:xfrm>
            <a:off x="7638716" y="2905285"/>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rgbClr val="FFFFFF"/>
                </a:solidFill>
                <a:latin typeface="Arial"/>
              </a:rPr>
              <a:t> Partition 1 Replica 1</a:t>
            </a:r>
          </a:p>
        </p:txBody>
      </p:sp>
      <p:sp>
        <p:nvSpPr>
          <p:cNvPr id="56" name="Rectangle 55">
            <a:extLst>
              <a:ext uri="{FF2B5EF4-FFF2-40B4-BE49-F238E27FC236}">
                <a16:creationId xmlns:a16="http://schemas.microsoft.com/office/drawing/2014/main" id="{E57F0AD4-4A49-E244-AE63-6342B90E9C9B}"/>
              </a:ext>
            </a:extLst>
          </p:cNvPr>
          <p:cNvSpPr/>
          <p:nvPr/>
        </p:nvSpPr>
        <p:spPr>
          <a:xfrm>
            <a:off x="9181957" y="3941270"/>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chemeClr val="tx1"/>
                </a:solidFill>
                <a:latin typeface="Arial"/>
              </a:rPr>
              <a:t> Partition 2 Replica 3</a:t>
            </a:r>
          </a:p>
        </p:txBody>
      </p:sp>
      <p:sp>
        <p:nvSpPr>
          <p:cNvPr id="57" name="Rectangle 56">
            <a:extLst>
              <a:ext uri="{FF2B5EF4-FFF2-40B4-BE49-F238E27FC236}">
                <a16:creationId xmlns:a16="http://schemas.microsoft.com/office/drawing/2014/main" id="{F239479D-235E-E34C-BDBF-D638FD021ED6}"/>
              </a:ext>
            </a:extLst>
          </p:cNvPr>
          <p:cNvSpPr/>
          <p:nvPr/>
        </p:nvSpPr>
        <p:spPr>
          <a:xfrm>
            <a:off x="9181957" y="5100806"/>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chemeClr val="tx1"/>
                </a:solidFill>
                <a:latin typeface="Arial"/>
              </a:rPr>
              <a:t> Partition 2 Replica 2</a:t>
            </a:r>
          </a:p>
        </p:txBody>
      </p:sp>
      <p:sp>
        <p:nvSpPr>
          <p:cNvPr id="58" name="Rounded Rectangle 57">
            <a:extLst>
              <a:ext uri="{FF2B5EF4-FFF2-40B4-BE49-F238E27FC236}">
                <a16:creationId xmlns:a16="http://schemas.microsoft.com/office/drawing/2014/main" id="{E0D573B0-A287-0246-BCFF-1521ED6305A3}"/>
              </a:ext>
            </a:extLst>
          </p:cNvPr>
          <p:cNvSpPr/>
          <p:nvPr/>
        </p:nvSpPr>
        <p:spPr>
          <a:xfrm>
            <a:off x="6147421" y="3602693"/>
            <a:ext cx="1022273" cy="461768"/>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400">
                <a:solidFill>
                  <a:srgbClr val="325C80">
                    <a:lumMod val="50000"/>
                  </a:srgbClr>
                </a:solidFill>
                <a:latin typeface="Arial"/>
              </a:rPr>
              <a:t>Producer</a:t>
            </a:r>
          </a:p>
        </p:txBody>
      </p:sp>
      <p:sp>
        <p:nvSpPr>
          <p:cNvPr id="59" name="Rounded Rectangle 58">
            <a:extLst>
              <a:ext uri="{FF2B5EF4-FFF2-40B4-BE49-F238E27FC236}">
                <a16:creationId xmlns:a16="http://schemas.microsoft.com/office/drawing/2014/main" id="{C973CE6F-6E67-A447-831C-BEFA70DED0E1}"/>
              </a:ext>
            </a:extLst>
          </p:cNvPr>
          <p:cNvSpPr/>
          <p:nvPr/>
        </p:nvSpPr>
        <p:spPr>
          <a:xfrm>
            <a:off x="6165670" y="4503551"/>
            <a:ext cx="1022273" cy="461768"/>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400">
                <a:solidFill>
                  <a:srgbClr val="325C80">
                    <a:lumMod val="50000"/>
                  </a:srgbClr>
                </a:solidFill>
                <a:latin typeface="Arial"/>
              </a:rPr>
              <a:t>Producer</a:t>
            </a:r>
          </a:p>
        </p:txBody>
      </p:sp>
      <p:sp>
        <p:nvSpPr>
          <p:cNvPr id="60" name="Rectangle 59">
            <a:extLst>
              <a:ext uri="{FF2B5EF4-FFF2-40B4-BE49-F238E27FC236}">
                <a16:creationId xmlns:a16="http://schemas.microsoft.com/office/drawing/2014/main" id="{EED52356-59E7-3B44-8EB5-C837A6162D3B}"/>
              </a:ext>
            </a:extLst>
          </p:cNvPr>
          <p:cNvSpPr/>
          <p:nvPr/>
        </p:nvSpPr>
        <p:spPr>
          <a:xfrm>
            <a:off x="10873836" y="3547647"/>
            <a:ext cx="1219201" cy="153895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a:solidFill>
                <a:srgbClr val="FFFFFF"/>
              </a:solidFill>
              <a:latin typeface="Arial"/>
            </a:endParaRPr>
          </a:p>
        </p:txBody>
      </p:sp>
      <p:sp>
        <p:nvSpPr>
          <p:cNvPr id="61" name="Rounded Rectangle 60">
            <a:extLst>
              <a:ext uri="{FF2B5EF4-FFF2-40B4-BE49-F238E27FC236}">
                <a16:creationId xmlns:a16="http://schemas.microsoft.com/office/drawing/2014/main" id="{A1D6E184-C686-A94B-9658-85B1052A5611}"/>
              </a:ext>
            </a:extLst>
          </p:cNvPr>
          <p:cNvSpPr/>
          <p:nvPr/>
        </p:nvSpPr>
        <p:spPr>
          <a:xfrm>
            <a:off x="10955745" y="3886200"/>
            <a:ext cx="1092632" cy="291477"/>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rgbClr val="325C80">
                    <a:lumMod val="50000"/>
                  </a:srgbClr>
                </a:solidFill>
                <a:latin typeface="Arial"/>
              </a:rPr>
              <a:t>Consumer</a:t>
            </a:r>
          </a:p>
        </p:txBody>
      </p:sp>
      <p:sp>
        <p:nvSpPr>
          <p:cNvPr id="62" name="Rounded Rectangle 61">
            <a:extLst>
              <a:ext uri="{FF2B5EF4-FFF2-40B4-BE49-F238E27FC236}">
                <a16:creationId xmlns:a16="http://schemas.microsoft.com/office/drawing/2014/main" id="{F6A8D75C-8654-3447-992C-D2CF38D65D6C}"/>
              </a:ext>
            </a:extLst>
          </p:cNvPr>
          <p:cNvSpPr/>
          <p:nvPr/>
        </p:nvSpPr>
        <p:spPr>
          <a:xfrm>
            <a:off x="10953161" y="4596540"/>
            <a:ext cx="1092632" cy="291477"/>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rgbClr val="325C80">
                    <a:lumMod val="50000"/>
                  </a:srgbClr>
                </a:solidFill>
                <a:latin typeface="Arial"/>
              </a:rPr>
              <a:t>Consumer</a:t>
            </a:r>
          </a:p>
        </p:txBody>
      </p:sp>
      <p:cxnSp>
        <p:nvCxnSpPr>
          <p:cNvPr id="26" name="Straight Connector 25">
            <a:extLst>
              <a:ext uri="{FF2B5EF4-FFF2-40B4-BE49-F238E27FC236}">
                <a16:creationId xmlns:a16="http://schemas.microsoft.com/office/drawing/2014/main" id="{10493904-A010-AF43-97F1-C3F886755FDB}"/>
              </a:ext>
            </a:extLst>
          </p:cNvPr>
          <p:cNvCxnSpPr/>
          <p:nvPr/>
        </p:nvCxnSpPr>
        <p:spPr>
          <a:xfrm>
            <a:off x="6037939" y="1785258"/>
            <a:ext cx="0" cy="5072743"/>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sp>
        <p:nvSpPr>
          <p:cNvPr id="63" name="Rectangle 62">
            <a:extLst>
              <a:ext uri="{FF2B5EF4-FFF2-40B4-BE49-F238E27FC236}">
                <a16:creationId xmlns:a16="http://schemas.microsoft.com/office/drawing/2014/main" id="{202A1E97-A969-F04A-A54B-49C183D575A5}"/>
              </a:ext>
            </a:extLst>
          </p:cNvPr>
          <p:cNvSpPr/>
          <p:nvPr/>
        </p:nvSpPr>
        <p:spPr>
          <a:xfrm>
            <a:off x="6173424" y="5725439"/>
            <a:ext cx="1219200" cy="530983"/>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Mirroring</a:t>
            </a:r>
          </a:p>
        </p:txBody>
      </p:sp>
      <p:cxnSp>
        <p:nvCxnSpPr>
          <p:cNvPr id="65" name="Elbow Connector 64">
            <a:extLst>
              <a:ext uri="{FF2B5EF4-FFF2-40B4-BE49-F238E27FC236}">
                <a16:creationId xmlns:a16="http://schemas.microsoft.com/office/drawing/2014/main" id="{8ECD785E-3B45-CA4F-9D77-1490897990D6}"/>
              </a:ext>
            </a:extLst>
          </p:cNvPr>
          <p:cNvCxnSpPr>
            <a:cxnSpLocks/>
            <a:endCxn id="63" idx="1"/>
          </p:cNvCxnSpPr>
          <p:nvPr/>
        </p:nvCxnSpPr>
        <p:spPr>
          <a:xfrm rot="16200000" flipH="1">
            <a:off x="4532724" y="4350231"/>
            <a:ext cx="600549" cy="2680851"/>
          </a:xfrm>
          <a:prstGeom prst="bentConnector2">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6" name="Elbow Connector 65">
            <a:extLst>
              <a:ext uri="{FF2B5EF4-FFF2-40B4-BE49-F238E27FC236}">
                <a16:creationId xmlns:a16="http://schemas.microsoft.com/office/drawing/2014/main" id="{038937E8-61B6-3D45-AE60-278CBB3A55AD}"/>
              </a:ext>
            </a:extLst>
          </p:cNvPr>
          <p:cNvCxnSpPr>
            <a:cxnSpLocks/>
            <a:stCxn id="63" idx="3"/>
            <a:endCxn id="57" idx="2"/>
          </p:cNvCxnSpPr>
          <p:nvPr/>
        </p:nvCxnSpPr>
        <p:spPr>
          <a:xfrm flipV="1">
            <a:off x="7392624" y="5537055"/>
            <a:ext cx="2331051" cy="453876"/>
          </a:xfrm>
          <a:prstGeom prst="bentConnector2">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44" name="Rectangle 43">
            <a:extLst>
              <a:ext uri="{FF2B5EF4-FFF2-40B4-BE49-F238E27FC236}">
                <a16:creationId xmlns:a16="http://schemas.microsoft.com/office/drawing/2014/main" id="{087FA44A-0699-2340-873C-D4520E3B83FD}"/>
              </a:ext>
            </a:extLst>
          </p:cNvPr>
          <p:cNvSpPr/>
          <p:nvPr/>
        </p:nvSpPr>
        <p:spPr>
          <a:xfrm>
            <a:off x="7826356" y="6185963"/>
            <a:ext cx="1219200" cy="530983"/>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Mirroring</a:t>
            </a:r>
          </a:p>
        </p:txBody>
      </p:sp>
      <p:cxnSp>
        <p:nvCxnSpPr>
          <p:cNvPr id="47" name="Elbow Connector 46">
            <a:extLst>
              <a:ext uri="{FF2B5EF4-FFF2-40B4-BE49-F238E27FC236}">
                <a16:creationId xmlns:a16="http://schemas.microsoft.com/office/drawing/2014/main" id="{F7AACD65-220A-FD40-9659-B8C45201BA43}"/>
              </a:ext>
            </a:extLst>
          </p:cNvPr>
          <p:cNvCxnSpPr>
            <a:cxnSpLocks/>
            <a:stCxn id="56" idx="3"/>
            <a:endCxn id="44" idx="3"/>
          </p:cNvCxnSpPr>
          <p:nvPr/>
        </p:nvCxnSpPr>
        <p:spPr>
          <a:xfrm flipH="1">
            <a:off x="9045557" y="4159395"/>
            <a:ext cx="1219836" cy="2292060"/>
          </a:xfrm>
          <a:prstGeom prst="bentConnector3">
            <a:avLst>
              <a:gd name="adj1" fmla="val -24987"/>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68" name="Rectangle 67">
            <a:extLst>
              <a:ext uri="{FF2B5EF4-FFF2-40B4-BE49-F238E27FC236}">
                <a16:creationId xmlns:a16="http://schemas.microsoft.com/office/drawing/2014/main" id="{5C474AEE-7B9F-F14D-84B7-3994D60D1F68}"/>
              </a:ext>
            </a:extLst>
          </p:cNvPr>
          <p:cNvSpPr/>
          <p:nvPr/>
        </p:nvSpPr>
        <p:spPr>
          <a:xfrm>
            <a:off x="1169552" y="2088411"/>
            <a:ext cx="1620958" cy="3582441"/>
          </a:xfrm>
          <a:prstGeom prst="rect">
            <a:avLst/>
          </a:prstGeom>
          <a:noFill/>
          <a:ln>
            <a:solidFill>
              <a:schemeClr val="accent5">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eaLnBrk="0" fontAlgn="base" hangingPunct="0">
              <a:spcBef>
                <a:spcPct val="0"/>
              </a:spcBef>
              <a:spcAft>
                <a:spcPct val="0"/>
              </a:spcAft>
            </a:pPr>
            <a:r>
              <a:rPr lang="en-US" sz="1333">
                <a:solidFill>
                  <a:srgbClr val="325C80">
                    <a:lumMod val="50000"/>
                  </a:srgbClr>
                </a:solidFill>
                <a:latin typeface="Arial"/>
              </a:rPr>
              <a:t>Dc1-telemetries</a:t>
            </a:r>
          </a:p>
        </p:txBody>
      </p:sp>
      <p:sp>
        <p:nvSpPr>
          <p:cNvPr id="43" name="TextBox 42">
            <a:extLst>
              <a:ext uri="{FF2B5EF4-FFF2-40B4-BE49-F238E27FC236}">
                <a16:creationId xmlns:a16="http://schemas.microsoft.com/office/drawing/2014/main" id="{9977892A-C6A1-F84C-9A80-EBBA9CA394EF}"/>
              </a:ext>
            </a:extLst>
          </p:cNvPr>
          <p:cNvSpPr txBox="1"/>
          <p:nvPr/>
        </p:nvSpPr>
        <p:spPr>
          <a:xfrm>
            <a:off x="1078729" y="1111892"/>
            <a:ext cx="1620957" cy="369332"/>
          </a:xfrm>
          <a:prstGeom prst="rect">
            <a:avLst/>
          </a:prstGeom>
          <a:noFill/>
        </p:spPr>
        <p:txBody>
          <a:bodyPr wrap="none" rtlCol="0">
            <a:spAutoFit/>
          </a:bodyPr>
          <a:lstStyle/>
          <a:p>
            <a:r>
              <a:rPr lang="en-US"/>
              <a:t>Data Center 1</a:t>
            </a:r>
          </a:p>
        </p:txBody>
      </p:sp>
      <p:sp>
        <p:nvSpPr>
          <p:cNvPr id="67" name="TextBox 66">
            <a:extLst>
              <a:ext uri="{FF2B5EF4-FFF2-40B4-BE49-F238E27FC236}">
                <a16:creationId xmlns:a16="http://schemas.microsoft.com/office/drawing/2014/main" id="{D6FE2B5F-79F1-BB47-96D8-50B6E875435B}"/>
              </a:ext>
            </a:extLst>
          </p:cNvPr>
          <p:cNvSpPr txBox="1"/>
          <p:nvPr/>
        </p:nvSpPr>
        <p:spPr>
          <a:xfrm>
            <a:off x="8370201" y="1128950"/>
            <a:ext cx="1620957" cy="369332"/>
          </a:xfrm>
          <a:prstGeom prst="rect">
            <a:avLst/>
          </a:prstGeom>
          <a:noFill/>
        </p:spPr>
        <p:txBody>
          <a:bodyPr wrap="none" rtlCol="0">
            <a:spAutoFit/>
          </a:bodyPr>
          <a:lstStyle/>
          <a:p>
            <a:r>
              <a:rPr lang="en-US"/>
              <a:t>Data Center 2</a:t>
            </a:r>
          </a:p>
        </p:txBody>
      </p:sp>
      <p:sp>
        <p:nvSpPr>
          <p:cNvPr id="69" name="Rectangle 68">
            <a:extLst>
              <a:ext uri="{FF2B5EF4-FFF2-40B4-BE49-F238E27FC236}">
                <a16:creationId xmlns:a16="http://schemas.microsoft.com/office/drawing/2014/main" id="{01047F51-5779-764B-BAFD-930C01935BA9}"/>
              </a:ext>
            </a:extLst>
          </p:cNvPr>
          <p:cNvSpPr/>
          <p:nvPr/>
        </p:nvSpPr>
        <p:spPr>
          <a:xfrm>
            <a:off x="7337380" y="2153186"/>
            <a:ext cx="1752331" cy="3941239"/>
          </a:xfrm>
          <a:prstGeom prst="rect">
            <a:avLst/>
          </a:prstGeom>
          <a:noFill/>
          <a:ln>
            <a:solidFill>
              <a:schemeClr val="accent5">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eaLnBrk="0" fontAlgn="base" hangingPunct="0">
              <a:spcBef>
                <a:spcPct val="0"/>
              </a:spcBef>
              <a:spcAft>
                <a:spcPct val="0"/>
              </a:spcAft>
            </a:pPr>
            <a:r>
              <a:rPr lang="en-US" sz="1333">
                <a:solidFill>
                  <a:srgbClr val="325C80">
                    <a:lumMod val="50000"/>
                  </a:srgbClr>
                </a:solidFill>
                <a:latin typeface="Arial"/>
              </a:rPr>
              <a:t>Dc2-orders-topic</a:t>
            </a:r>
          </a:p>
        </p:txBody>
      </p:sp>
    </p:spTree>
    <p:extLst>
      <p:ext uri="{BB962C8B-B14F-4D97-AF65-F5344CB8AC3E}">
        <p14:creationId xmlns:p14="http://schemas.microsoft.com/office/powerpoint/2010/main" val="352243221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Rounded Rectangle 78"/>
          <p:cNvSpPr/>
          <p:nvPr/>
        </p:nvSpPr>
        <p:spPr>
          <a:xfrm flipH="1">
            <a:off x="7929208" y="501301"/>
            <a:ext cx="1442803" cy="4482957"/>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a:solidFill>
                  <a:srgbClr val="9D381C"/>
                </a:solidFill>
              </a:rPr>
              <a:t>Worker</a:t>
            </a:r>
          </a:p>
        </p:txBody>
      </p:sp>
      <p:sp>
        <p:nvSpPr>
          <p:cNvPr id="68" name="Rectangle 67"/>
          <p:cNvSpPr/>
          <p:nvPr/>
        </p:nvSpPr>
        <p:spPr>
          <a:xfrm>
            <a:off x="8106890" y="2534431"/>
            <a:ext cx="1217699" cy="313986"/>
          </a:xfrm>
          <a:prstGeom prst="rect">
            <a:avLst/>
          </a:prstGeom>
          <a:solidFill>
            <a:srgbClr val="EC5798">
              <a:alpha val="4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sz="1200">
                <a:solidFill>
                  <a:schemeClr val="tx2">
                    <a:lumMod val="75000"/>
                  </a:schemeClr>
                </a:solidFill>
              </a:rPr>
              <a:t>Zookeeper-3</a:t>
            </a:r>
          </a:p>
        </p:txBody>
      </p:sp>
      <p:sp>
        <p:nvSpPr>
          <p:cNvPr id="73" name="Rounded Rectangle 72"/>
          <p:cNvSpPr/>
          <p:nvPr/>
        </p:nvSpPr>
        <p:spPr>
          <a:xfrm flipH="1">
            <a:off x="7665929" y="652839"/>
            <a:ext cx="1442803" cy="4555892"/>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a:solidFill>
                  <a:srgbClr val="9D381C"/>
                </a:solidFill>
              </a:rPr>
              <a:t>Worker</a:t>
            </a:r>
          </a:p>
        </p:txBody>
      </p:sp>
      <p:sp>
        <p:nvSpPr>
          <p:cNvPr id="67" name="Rectangle 66"/>
          <p:cNvSpPr/>
          <p:nvPr/>
        </p:nvSpPr>
        <p:spPr>
          <a:xfrm>
            <a:off x="7823077" y="2531190"/>
            <a:ext cx="1217699" cy="313986"/>
          </a:xfrm>
          <a:prstGeom prst="rect">
            <a:avLst/>
          </a:prstGeom>
          <a:solidFill>
            <a:srgbClr val="EC5798">
              <a:alpha val="4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sz="1200">
                <a:solidFill>
                  <a:schemeClr val="tx2">
                    <a:lumMod val="75000"/>
                  </a:schemeClr>
                </a:solidFill>
              </a:rPr>
              <a:t>Zookeeper-2</a:t>
            </a:r>
          </a:p>
        </p:txBody>
      </p:sp>
      <p:sp>
        <p:nvSpPr>
          <p:cNvPr id="71" name="Rounded Rectangle 70"/>
          <p:cNvSpPr/>
          <p:nvPr/>
        </p:nvSpPr>
        <p:spPr>
          <a:xfrm flipH="1">
            <a:off x="7430404" y="830358"/>
            <a:ext cx="1442803" cy="4555892"/>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a:solidFill>
                  <a:srgbClr val="9D381C"/>
                </a:solidFill>
              </a:rPr>
              <a:t>Worker</a:t>
            </a:r>
          </a:p>
        </p:txBody>
      </p:sp>
      <p:sp>
        <p:nvSpPr>
          <p:cNvPr id="49" name="Rounded Rectangle 48"/>
          <p:cNvSpPr/>
          <p:nvPr/>
        </p:nvSpPr>
        <p:spPr>
          <a:xfrm flipH="1">
            <a:off x="5867594" y="652839"/>
            <a:ext cx="1442803" cy="4597751"/>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a:solidFill>
                  <a:srgbClr val="9D381C"/>
                </a:solidFill>
              </a:rPr>
              <a:t>Worker</a:t>
            </a:r>
          </a:p>
        </p:txBody>
      </p:sp>
      <p:sp>
        <p:nvSpPr>
          <p:cNvPr id="86" name="Rounded Rectangle 85"/>
          <p:cNvSpPr/>
          <p:nvPr/>
        </p:nvSpPr>
        <p:spPr>
          <a:xfrm flipH="1">
            <a:off x="543179" y="1014804"/>
            <a:ext cx="1608731" cy="3525422"/>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rgbClr val="7030A0"/>
                </a:solidFill>
              </a:rPr>
              <a:t>Master </a:t>
            </a:r>
          </a:p>
        </p:txBody>
      </p:sp>
      <p:sp>
        <p:nvSpPr>
          <p:cNvPr id="72" name="Rounded Rectangle 71"/>
          <p:cNvSpPr/>
          <p:nvPr/>
        </p:nvSpPr>
        <p:spPr>
          <a:xfrm flipH="1">
            <a:off x="450154" y="1159287"/>
            <a:ext cx="1608731" cy="3525422"/>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rgbClr val="7030A0"/>
                </a:solidFill>
              </a:rPr>
              <a:t>Master </a:t>
            </a:r>
          </a:p>
        </p:txBody>
      </p:sp>
      <p:sp>
        <p:nvSpPr>
          <p:cNvPr id="64" name="Rounded Rectangle 63"/>
          <p:cNvSpPr/>
          <p:nvPr/>
        </p:nvSpPr>
        <p:spPr>
          <a:xfrm flipH="1">
            <a:off x="2527412" y="920136"/>
            <a:ext cx="1377238" cy="3689564"/>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a:solidFill>
                  <a:srgbClr val="9D381C"/>
                </a:solidFill>
              </a:rPr>
              <a:t>Proxy</a:t>
            </a:r>
          </a:p>
        </p:txBody>
      </p:sp>
      <p:sp>
        <p:nvSpPr>
          <p:cNvPr id="56" name="Rounded Rectangle 55"/>
          <p:cNvSpPr/>
          <p:nvPr/>
        </p:nvSpPr>
        <p:spPr>
          <a:xfrm flipH="1">
            <a:off x="2368169" y="1108155"/>
            <a:ext cx="1429806" cy="3699666"/>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a:solidFill>
                  <a:srgbClr val="9D381C"/>
                </a:solidFill>
              </a:rPr>
              <a:t>Proxy</a:t>
            </a:r>
          </a:p>
        </p:txBody>
      </p:sp>
      <p:sp>
        <p:nvSpPr>
          <p:cNvPr id="2" name="Title 1"/>
          <p:cNvSpPr>
            <a:spLocks noGrp="1"/>
          </p:cNvSpPr>
          <p:nvPr>
            <p:ph type="title"/>
          </p:nvPr>
        </p:nvSpPr>
        <p:spPr>
          <a:xfrm>
            <a:off x="84057" y="95839"/>
            <a:ext cx="10886813" cy="352382"/>
          </a:xfrm>
        </p:spPr>
        <p:txBody>
          <a:bodyPr/>
          <a:lstStyle/>
          <a:p>
            <a:r>
              <a:rPr lang="en-US"/>
              <a:t>Solution Run Time</a:t>
            </a:r>
          </a:p>
        </p:txBody>
      </p:sp>
      <p:sp>
        <p:nvSpPr>
          <p:cNvPr id="4" name="Slide Number Placeholder 3"/>
          <p:cNvSpPr>
            <a:spLocks noGrp="1"/>
          </p:cNvSpPr>
          <p:nvPr>
            <p:ph type="sldNum" sz="quarter" idx="12"/>
          </p:nvPr>
        </p:nvSpPr>
        <p:spPr/>
        <p:txBody>
          <a:bodyPr/>
          <a:lstStyle/>
          <a:p>
            <a:fld id="{E9549862-13E2-C34D-815E-8545BD36FC59}" type="slidenum">
              <a:rPr lang="en-US" smtClean="0">
                <a:solidFill>
                  <a:srgbClr val="6D7777"/>
                </a:solidFill>
              </a:rPr>
              <a:pPr/>
              <a:t>48</a:t>
            </a:fld>
            <a:endParaRPr lang="en-US">
              <a:solidFill>
                <a:srgbClr val="6D7777"/>
              </a:solidFill>
            </a:endParaRPr>
          </a:p>
        </p:txBody>
      </p:sp>
      <p:sp>
        <p:nvSpPr>
          <p:cNvPr id="5" name="Rounded Rectangle 4"/>
          <p:cNvSpPr/>
          <p:nvPr/>
        </p:nvSpPr>
        <p:spPr>
          <a:xfrm flipH="1">
            <a:off x="359150" y="1315531"/>
            <a:ext cx="1608731" cy="3808080"/>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rgbClr val="7030A0"/>
                </a:solidFill>
              </a:rPr>
              <a:t>Master </a:t>
            </a:r>
            <a:r>
              <a:rPr lang="mr-IN" sz="1200">
                <a:solidFill>
                  <a:srgbClr val="7030A0"/>
                </a:solidFill>
              </a:rPr>
              <a:t>–</a:t>
            </a:r>
            <a:r>
              <a:rPr lang="en-US" sz="1200">
                <a:solidFill>
                  <a:srgbClr val="7030A0"/>
                </a:solidFill>
              </a:rPr>
              <a:t> boot Node</a:t>
            </a:r>
          </a:p>
        </p:txBody>
      </p:sp>
      <p:sp>
        <p:nvSpPr>
          <p:cNvPr id="6" name="Rounded Rectangle 5"/>
          <p:cNvSpPr/>
          <p:nvPr/>
        </p:nvSpPr>
        <p:spPr>
          <a:xfrm>
            <a:off x="359153" y="5123611"/>
            <a:ext cx="1608733" cy="6167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err="1">
                <a:solidFill>
                  <a:srgbClr val="005BBF"/>
                </a:solidFill>
              </a:rPr>
              <a:t>icp</a:t>
            </a:r>
            <a:r>
              <a:rPr lang="en-US" sz="1200">
                <a:solidFill>
                  <a:srgbClr val="005BBF"/>
                </a:solidFill>
              </a:rPr>
              <a:t>-masters</a:t>
            </a:r>
          </a:p>
          <a:p>
            <a:pPr algn="ctr"/>
            <a:r>
              <a:rPr lang="en-US" sz="1200">
                <a:solidFill>
                  <a:srgbClr val="005BBF"/>
                </a:solidFill>
              </a:rPr>
              <a:t>Ubuntu</a:t>
            </a:r>
          </a:p>
        </p:txBody>
      </p:sp>
      <p:pic>
        <p:nvPicPr>
          <p:cNvPr id="7" name="Picture 4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4559" y="4745352"/>
            <a:ext cx="897912" cy="332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ounded Rectangle 8"/>
          <p:cNvSpPr/>
          <p:nvPr/>
        </p:nvSpPr>
        <p:spPr>
          <a:xfrm>
            <a:off x="2261880" y="5123611"/>
            <a:ext cx="1419128" cy="6167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err="1">
                <a:solidFill>
                  <a:srgbClr val="005BBF"/>
                </a:solidFill>
              </a:rPr>
              <a:t>icp</a:t>
            </a:r>
            <a:r>
              <a:rPr lang="en-US" sz="1200">
                <a:solidFill>
                  <a:srgbClr val="005BBF"/>
                </a:solidFill>
              </a:rPr>
              <a:t>-proxies</a:t>
            </a:r>
          </a:p>
          <a:p>
            <a:pPr algn="ctr"/>
            <a:r>
              <a:rPr lang="en-US" sz="1200">
                <a:solidFill>
                  <a:srgbClr val="005BBF"/>
                </a:solidFill>
              </a:rPr>
              <a:t>Ubuntu</a:t>
            </a:r>
          </a:p>
        </p:txBody>
      </p:sp>
      <p:sp>
        <p:nvSpPr>
          <p:cNvPr id="10" name="Rounded Rectangle 9"/>
          <p:cNvSpPr/>
          <p:nvPr/>
        </p:nvSpPr>
        <p:spPr>
          <a:xfrm>
            <a:off x="4025580" y="5361848"/>
            <a:ext cx="1530782" cy="6167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rgbClr val="005BBF"/>
                </a:solidFill>
              </a:rPr>
              <a:t>icp-worker1</a:t>
            </a:r>
          </a:p>
          <a:p>
            <a:pPr algn="ctr"/>
            <a:r>
              <a:rPr lang="en-US" sz="1200">
                <a:solidFill>
                  <a:srgbClr val="005BBF"/>
                </a:solidFill>
              </a:rPr>
              <a:t>Ubuntu</a:t>
            </a:r>
          </a:p>
        </p:txBody>
      </p:sp>
      <p:sp>
        <p:nvSpPr>
          <p:cNvPr id="11" name="Rounded Rectangle 10"/>
          <p:cNvSpPr/>
          <p:nvPr/>
        </p:nvSpPr>
        <p:spPr>
          <a:xfrm>
            <a:off x="5720337" y="5393245"/>
            <a:ext cx="1406408" cy="6167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rgbClr val="005BBF"/>
                </a:solidFill>
              </a:rPr>
              <a:t>icp-worker2</a:t>
            </a:r>
          </a:p>
          <a:p>
            <a:pPr algn="ctr"/>
            <a:r>
              <a:rPr lang="en-US" sz="1200">
                <a:solidFill>
                  <a:srgbClr val="005BBF"/>
                </a:solidFill>
              </a:rPr>
              <a:t>Ubuntu</a:t>
            </a:r>
          </a:p>
        </p:txBody>
      </p:sp>
      <p:sp>
        <p:nvSpPr>
          <p:cNvPr id="12" name="Rounded Rectangle 11"/>
          <p:cNvSpPr/>
          <p:nvPr/>
        </p:nvSpPr>
        <p:spPr>
          <a:xfrm>
            <a:off x="7427859" y="5409340"/>
            <a:ext cx="1428294" cy="6167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rgbClr val="005BBF"/>
                </a:solidFill>
              </a:rPr>
              <a:t>icp-worker3</a:t>
            </a:r>
          </a:p>
          <a:p>
            <a:pPr algn="ctr"/>
            <a:r>
              <a:rPr lang="en-US" sz="1200">
                <a:solidFill>
                  <a:srgbClr val="005BBF"/>
                </a:solidFill>
              </a:rPr>
              <a:t>Ubuntu</a:t>
            </a:r>
          </a:p>
        </p:txBody>
      </p:sp>
      <p:grpSp>
        <p:nvGrpSpPr>
          <p:cNvPr id="13" name="Group 12"/>
          <p:cNvGrpSpPr/>
          <p:nvPr/>
        </p:nvGrpSpPr>
        <p:grpSpPr>
          <a:xfrm>
            <a:off x="563216" y="1708213"/>
            <a:ext cx="1230950" cy="2478489"/>
            <a:chOff x="563216" y="1708213"/>
            <a:chExt cx="1230950" cy="2478489"/>
          </a:xfrm>
        </p:grpSpPr>
        <p:sp>
          <p:nvSpPr>
            <p:cNvPr id="17" name="Rectangle 16"/>
            <p:cNvSpPr/>
            <p:nvPr/>
          </p:nvSpPr>
          <p:spPr>
            <a:xfrm>
              <a:off x="576467" y="2569566"/>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rgbClr val="9D381C"/>
                  </a:solidFill>
                </a:rPr>
                <a:t>Calico</a:t>
              </a:r>
            </a:p>
          </p:txBody>
        </p:sp>
        <p:sp>
          <p:nvSpPr>
            <p:cNvPr id="18" name="Rectangle 17"/>
            <p:cNvSpPr/>
            <p:nvPr/>
          </p:nvSpPr>
          <p:spPr>
            <a:xfrm>
              <a:off x="576467" y="1708213"/>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rgbClr val="9D381C"/>
                  </a:solidFill>
                </a:rPr>
                <a:t>API-Server</a:t>
              </a:r>
            </a:p>
          </p:txBody>
        </p:sp>
        <p:sp>
          <p:nvSpPr>
            <p:cNvPr id="19" name="Rectangle 18"/>
            <p:cNvSpPr/>
            <p:nvPr/>
          </p:nvSpPr>
          <p:spPr>
            <a:xfrm>
              <a:off x="576467" y="2144811"/>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rgbClr val="9D381C"/>
                  </a:solidFill>
                </a:rPr>
                <a:t>Authentication</a:t>
              </a:r>
            </a:p>
          </p:txBody>
        </p:sp>
        <p:sp>
          <p:nvSpPr>
            <p:cNvPr id="20" name="Rectangle 19"/>
            <p:cNvSpPr/>
            <p:nvPr/>
          </p:nvSpPr>
          <p:spPr>
            <a:xfrm>
              <a:off x="576467" y="3014299"/>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rgbClr val="9D381C"/>
                  </a:solidFill>
                </a:rPr>
                <a:t>Helm repo</a:t>
              </a:r>
            </a:p>
          </p:txBody>
        </p:sp>
        <p:sp>
          <p:nvSpPr>
            <p:cNvPr id="21" name="Rectangle 20"/>
            <p:cNvSpPr/>
            <p:nvPr/>
          </p:nvSpPr>
          <p:spPr>
            <a:xfrm>
              <a:off x="563216" y="3427983"/>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rgbClr val="9D381C"/>
                  </a:solidFill>
                </a:rPr>
                <a:t>ICP router</a:t>
              </a:r>
            </a:p>
          </p:txBody>
        </p:sp>
        <p:sp>
          <p:nvSpPr>
            <p:cNvPr id="22" name="Rectangle 21"/>
            <p:cNvSpPr/>
            <p:nvPr/>
          </p:nvSpPr>
          <p:spPr>
            <a:xfrm>
              <a:off x="563216" y="3872716"/>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rgbClr val="9D381C"/>
                  </a:solidFill>
                </a:rPr>
                <a:t>elasticsearch</a:t>
              </a:r>
            </a:p>
          </p:txBody>
        </p:sp>
      </p:grpSp>
      <p:sp>
        <p:nvSpPr>
          <p:cNvPr id="23" name="Rounded Rectangle 22"/>
          <p:cNvSpPr/>
          <p:nvPr/>
        </p:nvSpPr>
        <p:spPr>
          <a:xfrm flipH="1">
            <a:off x="2260657" y="1339110"/>
            <a:ext cx="1442803" cy="3766067"/>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a:solidFill>
                  <a:srgbClr val="9D381C"/>
                </a:solidFill>
              </a:rPr>
              <a:t>Proxy</a:t>
            </a:r>
          </a:p>
        </p:txBody>
      </p:sp>
      <p:grpSp>
        <p:nvGrpSpPr>
          <p:cNvPr id="14" name="Group 13"/>
          <p:cNvGrpSpPr/>
          <p:nvPr/>
        </p:nvGrpSpPr>
        <p:grpSpPr>
          <a:xfrm>
            <a:off x="2373209" y="1732686"/>
            <a:ext cx="1223020" cy="1648215"/>
            <a:chOff x="2373209" y="1732686"/>
            <a:chExt cx="1223020" cy="1648215"/>
          </a:xfrm>
        </p:grpSpPr>
        <p:sp>
          <p:nvSpPr>
            <p:cNvPr id="24" name="Rectangle 23"/>
            <p:cNvSpPr/>
            <p:nvPr/>
          </p:nvSpPr>
          <p:spPr>
            <a:xfrm>
              <a:off x="2378530" y="1732686"/>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rgbClr val="9D381C"/>
                  </a:solidFill>
                </a:rPr>
                <a:t>Calico</a:t>
              </a:r>
            </a:p>
          </p:txBody>
        </p:sp>
        <p:sp>
          <p:nvSpPr>
            <p:cNvPr id="25" name="Rectangle 24"/>
            <p:cNvSpPr/>
            <p:nvPr/>
          </p:nvSpPr>
          <p:spPr>
            <a:xfrm>
              <a:off x="2378530" y="2200999"/>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rgbClr val="9D381C"/>
                  </a:solidFill>
                </a:rPr>
                <a:t>http backend</a:t>
              </a:r>
            </a:p>
          </p:txBody>
        </p:sp>
        <p:sp>
          <p:nvSpPr>
            <p:cNvPr id="27" name="Rectangle 26"/>
            <p:cNvSpPr/>
            <p:nvPr/>
          </p:nvSpPr>
          <p:spPr>
            <a:xfrm>
              <a:off x="2378530" y="2637729"/>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rgbClr val="9D381C"/>
                  </a:solidFill>
                </a:rPr>
                <a:t>Nginx ingress</a:t>
              </a:r>
            </a:p>
          </p:txBody>
        </p:sp>
        <p:sp>
          <p:nvSpPr>
            <p:cNvPr id="28" name="Rectangle 27"/>
            <p:cNvSpPr/>
            <p:nvPr/>
          </p:nvSpPr>
          <p:spPr>
            <a:xfrm>
              <a:off x="2373209" y="3066915"/>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rgbClr val="9D381C"/>
                  </a:solidFill>
                </a:rPr>
                <a:t>k8s proxy</a:t>
              </a:r>
            </a:p>
          </p:txBody>
        </p:sp>
      </p:grpSp>
      <p:sp>
        <p:nvSpPr>
          <p:cNvPr id="30" name="TextBox 29"/>
          <p:cNvSpPr txBox="1"/>
          <p:nvPr/>
        </p:nvSpPr>
        <p:spPr>
          <a:xfrm>
            <a:off x="561028" y="6238134"/>
            <a:ext cx="3485249" cy="307777"/>
          </a:xfrm>
          <a:prstGeom prst="rect">
            <a:avLst/>
          </a:prstGeom>
          <a:noFill/>
        </p:spPr>
        <p:txBody>
          <a:bodyPr wrap="none" rtlCol="0">
            <a:spAutoFit/>
          </a:bodyPr>
          <a:lstStyle/>
          <a:p>
            <a:r>
              <a:rPr lang="en-US" sz="1400"/>
              <a:t>* The list of components is not exhaustive</a:t>
            </a:r>
          </a:p>
        </p:txBody>
      </p:sp>
      <p:sp>
        <p:nvSpPr>
          <p:cNvPr id="32" name="Rounded Rectangle 31"/>
          <p:cNvSpPr/>
          <p:nvPr/>
        </p:nvSpPr>
        <p:spPr>
          <a:xfrm flipH="1">
            <a:off x="4048034" y="774916"/>
            <a:ext cx="1442803" cy="4555892"/>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a:solidFill>
                  <a:srgbClr val="9D381C"/>
                </a:solidFill>
              </a:rPr>
              <a:t>Worker</a:t>
            </a:r>
          </a:p>
        </p:txBody>
      </p:sp>
      <p:sp>
        <p:nvSpPr>
          <p:cNvPr id="33" name="Rectangle 32"/>
          <p:cNvSpPr/>
          <p:nvPr/>
        </p:nvSpPr>
        <p:spPr>
          <a:xfrm>
            <a:off x="4160590" y="1123111"/>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rgbClr val="9D381C"/>
                </a:solidFill>
              </a:rPr>
              <a:t>Calico</a:t>
            </a:r>
          </a:p>
        </p:txBody>
      </p:sp>
      <p:sp>
        <p:nvSpPr>
          <p:cNvPr id="35" name="Rectangle 34"/>
          <p:cNvSpPr/>
          <p:nvPr/>
        </p:nvSpPr>
        <p:spPr>
          <a:xfrm>
            <a:off x="4160590" y="1521365"/>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rgbClr val="9D381C"/>
                </a:solidFill>
              </a:rPr>
              <a:t>k8s proxy</a:t>
            </a:r>
          </a:p>
        </p:txBody>
      </p:sp>
      <p:sp>
        <p:nvSpPr>
          <p:cNvPr id="38" name="Rectangle 37"/>
          <p:cNvSpPr/>
          <p:nvPr/>
        </p:nvSpPr>
        <p:spPr>
          <a:xfrm>
            <a:off x="4160590" y="1993871"/>
            <a:ext cx="1217699" cy="313986"/>
          </a:xfrm>
          <a:prstGeom prst="rect">
            <a:avLst/>
          </a:prstGeom>
          <a:solidFill>
            <a:srgbClr val="92D050">
              <a:alpha val="7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chemeClr val="tx2">
                    <a:lumMod val="75000"/>
                  </a:schemeClr>
                </a:solidFill>
              </a:rPr>
              <a:t>Kafka broker-1</a:t>
            </a:r>
          </a:p>
        </p:txBody>
      </p:sp>
      <p:sp>
        <p:nvSpPr>
          <p:cNvPr id="55" name="Rectangle 54"/>
          <p:cNvSpPr/>
          <p:nvPr/>
        </p:nvSpPr>
        <p:spPr>
          <a:xfrm>
            <a:off x="6072849" y="2003915"/>
            <a:ext cx="1217699" cy="313986"/>
          </a:xfrm>
          <a:prstGeom prst="rect">
            <a:avLst/>
          </a:prstGeom>
          <a:solidFill>
            <a:srgbClr val="92D050">
              <a:alpha val="7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sz="1200" dirty="0">
                <a:solidFill>
                  <a:schemeClr val="tx2">
                    <a:lumMod val="75000"/>
                  </a:schemeClr>
                </a:solidFill>
              </a:rPr>
              <a:t>Kafka broker-3</a:t>
            </a:r>
          </a:p>
          <a:p>
            <a:pPr algn="r"/>
            <a:endParaRPr lang="en-US" sz="1200" dirty="0">
              <a:solidFill>
                <a:schemeClr val="tx2">
                  <a:lumMod val="75000"/>
                </a:schemeClr>
              </a:solidFill>
            </a:endParaRPr>
          </a:p>
        </p:txBody>
      </p:sp>
      <p:sp>
        <p:nvSpPr>
          <p:cNvPr id="41" name="Rounded Rectangle 40"/>
          <p:cNvSpPr/>
          <p:nvPr/>
        </p:nvSpPr>
        <p:spPr>
          <a:xfrm flipH="1">
            <a:off x="5686062" y="766026"/>
            <a:ext cx="1442803" cy="4555892"/>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a:solidFill>
                  <a:srgbClr val="9D381C"/>
                </a:solidFill>
              </a:rPr>
              <a:t>Worker</a:t>
            </a:r>
          </a:p>
        </p:txBody>
      </p:sp>
      <p:sp>
        <p:nvSpPr>
          <p:cNvPr id="42" name="Rectangle 41"/>
          <p:cNvSpPr/>
          <p:nvPr/>
        </p:nvSpPr>
        <p:spPr>
          <a:xfrm>
            <a:off x="5863498" y="1195999"/>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rgbClr val="9D381C"/>
                </a:solidFill>
              </a:rPr>
              <a:t>Calico</a:t>
            </a:r>
          </a:p>
        </p:txBody>
      </p:sp>
      <p:sp>
        <p:nvSpPr>
          <p:cNvPr id="44" name="Rectangle 43"/>
          <p:cNvSpPr/>
          <p:nvPr/>
        </p:nvSpPr>
        <p:spPr>
          <a:xfrm>
            <a:off x="5863498" y="1594253"/>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rgbClr val="9D381C"/>
                </a:solidFill>
              </a:rPr>
              <a:t>k8s proxy</a:t>
            </a:r>
          </a:p>
        </p:txBody>
      </p:sp>
      <p:sp>
        <p:nvSpPr>
          <p:cNvPr id="47" name="Rectangle 46"/>
          <p:cNvSpPr/>
          <p:nvPr/>
        </p:nvSpPr>
        <p:spPr>
          <a:xfrm>
            <a:off x="5863495" y="2012767"/>
            <a:ext cx="1217699" cy="313986"/>
          </a:xfrm>
          <a:prstGeom prst="rect">
            <a:avLst/>
          </a:prstGeom>
          <a:solidFill>
            <a:srgbClr val="92D050">
              <a:alpha val="7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chemeClr val="tx2">
                    <a:lumMod val="75000"/>
                  </a:schemeClr>
                </a:solidFill>
              </a:rPr>
              <a:t>Kafka broker-2</a:t>
            </a:r>
          </a:p>
          <a:p>
            <a:endParaRPr lang="en-US" sz="1200" dirty="0">
              <a:solidFill>
                <a:schemeClr val="tx2">
                  <a:lumMod val="75000"/>
                </a:schemeClr>
              </a:solidFill>
            </a:endParaRPr>
          </a:p>
        </p:txBody>
      </p:sp>
      <p:sp>
        <p:nvSpPr>
          <p:cNvPr id="50" name="Rectangle 49"/>
          <p:cNvSpPr/>
          <p:nvPr/>
        </p:nvSpPr>
        <p:spPr>
          <a:xfrm>
            <a:off x="7573024" y="1195999"/>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rgbClr val="9D381C"/>
                </a:solidFill>
              </a:rPr>
              <a:t>Calico</a:t>
            </a:r>
          </a:p>
        </p:txBody>
      </p:sp>
      <p:sp>
        <p:nvSpPr>
          <p:cNvPr id="52" name="Rectangle 51"/>
          <p:cNvSpPr/>
          <p:nvPr/>
        </p:nvSpPr>
        <p:spPr>
          <a:xfrm>
            <a:off x="7573024" y="1594253"/>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rgbClr val="9D381C"/>
                </a:solidFill>
              </a:rPr>
              <a:t>k8s proxy</a:t>
            </a:r>
          </a:p>
        </p:txBody>
      </p:sp>
      <p:sp>
        <p:nvSpPr>
          <p:cNvPr id="57" name="TextBox 56"/>
          <p:cNvSpPr txBox="1"/>
          <p:nvPr/>
        </p:nvSpPr>
        <p:spPr>
          <a:xfrm>
            <a:off x="526632" y="5680458"/>
            <a:ext cx="1327608" cy="307777"/>
          </a:xfrm>
          <a:prstGeom prst="rect">
            <a:avLst/>
          </a:prstGeom>
          <a:noFill/>
        </p:spPr>
        <p:txBody>
          <a:bodyPr wrap="none" rtlCol="0">
            <a:spAutoFit/>
          </a:bodyPr>
          <a:lstStyle/>
          <a:p>
            <a:r>
              <a:rPr lang="en-US" sz="1400"/>
              <a:t>172.16.40.130</a:t>
            </a:r>
          </a:p>
        </p:txBody>
      </p:sp>
      <p:sp>
        <p:nvSpPr>
          <p:cNvPr id="58" name="TextBox 57"/>
          <p:cNvSpPr txBox="1"/>
          <p:nvPr/>
        </p:nvSpPr>
        <p:spPr>
          <a:xfrm>
            <a:off x="4199856" y="5933948"/>
            <a:ext cx="1327608" cy="307777"/>
          </a:xfrm>
          <a:prstGeom prst="rect">
            <a:avLst/>
          </a:prstGeom>
          <a:noFill/>
        </p:spPr>
        <p:txBody>
          <a:bodyPr wrap="none" rtlCol="0">
            <a:spAutoFit/>
          </a:bodyPr>
          <a:lstStyle/>
          <a:p>
            <a:r>
              <a:rPr lang="en-US" sz="1400"/>
              <a:t>172.16.40.136</a:t>
            </a:r>
          </a:p>
        </p:txBody>
      </p:sp>
      <p:sp>
        <p:nvSpPr>
          <p:cNvPr id="59" name="TextBox 58"/>
          <p:cNvSpPr txBox="1"/>
          <p:nvPr/>
        </p:nvSpPr>
        <p:spPr>
          <a:xfrm>
            <a:off x="7512543" y="6000982"/>
            <a:ext cx="1398140" cy="307777"/>
          </a:xfrm>
          <a:prstGeom prst="rect">
            <a:avLst/>
          </a:prstGeom>
          <a:noFill/>
        </p:spPr>
        <p:txBody>
          <a:bodyPr wrap="none" rtlCol="0">
            <a:spAutoFit/>
          </a:bodyPr>
          <a:lstStyle/>
          <a:p>
            <a:r>
              <a:rPr lang="en-US" sz="1400"/>
              <a:t>172.16.40.138*</a:t>
            </a:r>
          </a:p>
        </p:txBody>
      </p:sp>
      <p:sp>
        <p:nvSpPr>
          <p:cNvPr id="60" name="TextBox 59"/>
          <p:cNvSpPr txBox="1"/>
          <p:nvPr/>
        </p:nvSpPr>
        <p:spPr>
          <a:xfrm>
            <a:off x="2181145" y="5715146"/>
            <a:ext cx="1398140" cy="307777"/>
          </a:xfrm>
          <a:prstGeom prst="rect">
            <a:avLst/>
          </a:prstGeom>
          <a:noFill/>
        </p:spPr>
        <p:txBody>
          <a:bodyPr wrap="none" rtlCol="0">
            <a:spAutoFit/>
          </a:bodyPr>
          <a:lstStyle/>
          <a:p>
            <a:r>
              <a:rPr lang="en-US" sz="1400"/>
              <a:t>172.16.40.133*</a:t>
            </a:r>
          </a:p>
        </p:txBody>
      </p:sp>
      <p:sp>
        <p:nvSpPr>
          <p:cNvPr id="61" name="TextBox 60"/>
          <p:cNvSpPr txBox="1"/>
          <p:nvPr/>
        </p:nvSpPr>
        <p:spPr>
          <a:xfrm>
            <a:off x="5705745" y="5947593"/>
            <a:ext cx="1327608" cy="307777"/>
          </a:xfrm>
          <a:prstGeom prst="rect">
            <a:avLst/>
          </a:prstGeom>
          <a:noFill/>
        </p:spPr>
        <p:txBody>
          <a:bodyPr wrap="none" rtlCol="0">
            <a:spAutoFit/>
          </a:bodyPr>
          <a:lstStyle/>
          <a:p>
            <a:r>
              <a:rPr lang="en-US" sz="1400"/>
              <a:t>172.16.40.137</a:t>
            </a:r>
          </a:p>
        </p:txBody>
      </p:sp>
      <p:sp>
        <p:nvSpPr>
          <p:cNvPr id="63" name="Rounded Rectangle 62"/>
          <p:cNvSpPr/>
          <p:nvPr/>
        </p:nvSpPr>
        <p:spPr>
          <a:xfrm>
            <a:off x="10002871" y="2942916"/>
            <a:ext cx="1262350" cy="6167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rgbClr val="005BBF"/>
                </a:solidFill>
              </a:rPr>
              <a:t>sterfs</a:t>
            </a:r>
          </a:p>
          <a:p>
            <a:pPr algn="ctr"/>
            <a:r>
              <a:rPr lang="en-US" sz="1200">
                <a:solidFill>
                  <a:srgbClr val="005BBF"/>
                </a:solidFill>
              </a:rPr>
              <a:t>Ubuntu</a:t>
            </a:r>
          </a:p>
        </p:txBody>
      </p:sp>
      <p:sp>
        <p:nvSpPr>
          <p:cNvPr id="66" name="Rectangle 65"/>
          <p:cNvSpPr/>
          <p:nvPr/>
        </p:nvSpPr>
        <p:spPr>
          <a:xfrm>
            <a:off x="7498040" y="2534135"/>
            <a:ext cx="1217699" cy="313986"/>
          </a:xfrm>
          <a:prstGeom prst="rect">
            <a:avLst/>
          </a:prstGeom>
          <a:solidFill>
            <a:srgbClr val="EC5798">
              <a:alpha val="4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chemeClr val="tx2">
                    <a:lumMod val="75000"/>
                  </a:schemeClr>
                </a:solidFill>
              </a:rPr>
              <a:t>Zookeeper-1</a:t>
            </a:r>
          </a:p>
        </p:txBody>
      </p:sp>
      <p:sp>
        <p:nvSpPr>
          <p:cNvPr id="69" name="Rectangle 68"/>
          <p:cNvSpPr/>
          <p:nvPr/>
        </p:nvSpPr>
        <p:spPr>
          <a:xfrm>
            <a:off x="4147550" y="3030793"/>
            <a:ext cx="1217699" cy="466998"/>
          </a:xfrm>
          <a:prstGeom prst="rect">
            <a:avLst/>
          </a:prstGeom>
          <a:solidFill>
            <a:schemeClr val="bg1">
              <a:lumMod val="95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chemeClr val="tx2">
                    <a:lumMod val="75000"/>
                  </a:schemeClr>
                </a:solidFill>
              </a:rPr>
              <a:t>Kafka Stream Processor</a:t>
            </a:r>
          </a:p>
        </p:txBody>
      </p:sp>
      <p:sp>
        <p:nvSpPr>
          <p:cNvPr id="70" name="Rectangle 69"/>
          <p:cNvSpPr/>
          <p:nvPr/>
        </p:nvSpPr>
        <p:spPr>
          <a:xfrm>
            <a:off x="4106924" y="3643425"/>
            <a:ext cx="1321819" cy="313986"/>
          </a:xfrm>
          <a:prstGeom prst="rect">
            <a:avLst/>
          </a:prstGeom>
          <a:solidFill>
            <a:schemeClr val="bg1">
              <a:lumMod val="95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chemeClr val="tx2">
                    <a:lumMod val="75000"/>
                  </a:schemeClr>
                </a:solidFill>
              </a:rPr>
              <a:t>Event Producer</a:t>
            </a:r>
          </a:p>
        </p:txBody>
      </p:sp>
      <p:sp>
        <p:nvSpPr>
          <p:cNvPr id="3" name="Rounded Rectangle 2"/>
          <p:cNvSpPr/>
          <p:nvPr/>
        </p:nvSpPr>
        <p:spPr>
          <a:xfrm>
            <a:off x="3838815" y="1958185"/>
            <a:ext cx="5626825" cy="425873"/>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ounded Rectangle 73"/>
          <p:cNvSpPr/>
          <p:nvPr/>
        </p:nvSpPr>
        <p:spPr>
          <a:xfrm>
            <a:off x="3836234" y="2484841"/>
            <a:ext cx="5626825" cy="426161"/>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5" name="Picture 4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463284" y="4742771"/>
            <a:ext cx="897912" cy="332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 name="Picture 4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273160" y="4983901"/>
            <a:ext cx="897912" cy="332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 name="Picture 4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977975" y="4999399"/>
            <a:ext cx="897912" cy="332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8" name="Picture 4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682788" y="5030395"/>
            <a:ext cx="897912" cy="332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 name="Rounded Rectangle 79"/>
          <p:cNvSpPr/>
          <p:nvPr/>
        </p:nvSpPr>
        <p:spPr>
          <a:xfrm>
            <a:off x="10189108" y="6038920"/>
            <a:ext cx="1296334" cy="291061"/>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chemeClr val="accent3">
                    <a:lumMod val="50000"/>
                  </a:schemeClr>
                </a:solidFill>
              </a:rPr>
              <a:t>deployment</a:t>
            </a:r>
          </a:p>
        </p:txBody>
      </p:sp>
      <p:sp>
        <p:nvSpPr>
          <p:cNvPr id="81" name="Rounded Rectangle 80"/>
          <p:cNvSpPr/>
          <p:nvPr/>
        </p:nvSpPr>
        <p:spPr>
          <a:xfrm>
            <a:off x="10155271" y="3095316"/>
            <a:ext cx="1262350" cy="6167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err="1">
                <a:solidFill>
                  <a:srgbClr val="005BBF"/>
                </a:solidFill>
              </a:rPr>
              <a:t>glusterfs</a:t>
            </a:r>
            <a:endParaRPr lang="en-US" sz="1200">
              <a:solidFill>
                <a:srgbClr val="005BBF"/>
              </a:solidFill>
            </a:endParaRPr>
          </a:p>
          <a:p>
            <a:pPr algn="ctr"/>
            <a:r>
              <a:rPr lang="en-US" sz="1200">
                <a:solidFill>
                  <a:srgbClr val="005BBF"/>
                </a:solidFill>
              </a:rPr>
              <a:t>Ubuntu</a:t>
            </a:r>
          </a:p>
        </p:txBody>
      </p:sp>
      <p:sp>
        <p:nvSpPr>
          <p:cNvPr id="82" name="Rounded Rectangle 81"/>
          <p:cNvSpPr/>
          <p:nvPr/>
        </p:nvSpPr>
        <p:spPr>
          <a:xfrm>
            <a:off x="10287507" y="3413005"/>
            <a:ext cx="1262350" cy="6167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err="1">
                <a:solidFill>
                  <a:srgbClr val="005BBF"/>
                </a:solidFill>
              </a:rPr>
              <a:t>glusterfs</a:t>
            </a:r>
            <a:endParaRPr lang="en-US" sz="1200">
              <a:solidFill>
                <a:srgbClr val="005BBF"/>
              </a:solidFill>
            </a:endParaRPr>
          </a:p>
          <a:p>
            <a:pPr algn="ctr"/>
            <a:r>
              <a:rPr lang="en-US" sz="1200">
                <a:solidFill>
                  <a:srgbClr val="005BBF"/>
                </a:solidFill>
              </a:rPr>
              <a:t>Ubuntu</a:t>
            </a:r>
          </a:p>
        </p:txBody>
      </p:sp>
      <p:sp>
        <p:nvSpPr>
          <p:cNvPr id="83" name="Rounded Rectangle 82"/>
          <p:cNvSpPr/>
          <p:nvPr/>
        </p:nvSpPr>
        <p:spPr>
          <a:xfrm>
            <a:off x="3829090" y="3603700"/>
            <a:ext cx="5633969" cy="426161"/>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p:cNvSpPr/>
          <p:nvPr/>
        </p:nvSpPr>
        <p:spPr>
          <a:xfrm>
            <a:off x="5791534" y="3656230"/>
            <a:ext cx="1321819" cy="313986"/>
          </a:xfrm>
          <a:prstGeom prst="rect">
            <a:avLst/>
          </a:prstGeom>
          <a:solidFill>
            <a:schemeClr val="bg1">
              <a:lumMod val="95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chemeClr val="tx2">
                    <a:lumMod val="75000"/>
                  </a:schemeClr>
                </a:solidFill>
              </a:rPr>
              <a:t>Event Producer</a:t>
            </a:r>
          </a:p>
        </p:txBody>
      </p:sp>
      <p:sp>
        <p:nvSpPr>
          <p:cNvPr id="90" name="Rectangle 89"/>
          <p:cNvSpPr/>
          <p:nvPr/>
        </p:nvSpPr>
        <p:spPr>
          <a:xfrm>
            <a:off x="7534145" y="3643425"/>
            <a:ext cx="1321819" cy="313986"/>
          </a:xfrm>
          <a:prstGeom prst="rect">
            <a:avLst/>
          </a:prstGeom>
          <a:solidFill>
            <a:schemeClr val="bg1">
              <a:lumMod val="95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chemeClr val="tx2">
                    <a:lumMod val="75000"/>
                  </a:schemeClr>
                </a:solidFill>
              </a:rPr>
              <a:t>Event Producer</a:t>
            </a:r>
          </a:p>
        </p:txBody>
      </p:sp>
      <p:sp>
        <p:nvSpPr>
          <p:cNvPr id="92" name="Rounded Rectangle 91"/>
          <p:cNvSpPr/>
          <p:nvPr/>
        </p:nvSpPr>
        <p:spPr>
          <a:xfrm>
            <a:off x="3829090" y="4161840"/>
            <a:ext cx="5633969" cy="426161"/>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92"/>
          <p:cNvSpPr/>
          <p:nvPr/>
        </p:nvSpPr>
        <p:spPr>
          <a:xfrm>
            <a:off x="5791534" y="4214370"/>
            <a:ext cx="1321819" cy="313986"/>
          </a:xfrm>
          <a:prstGeom prst="rect">
            <a:avLst/>
          </a:prstGeom>
          <a:solidFill>
            <a:schemeClr val="bg1">
              <a:lumMod val="95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chemeClr val="tx2">
                    <a:lumMod val="75000"/>
                  </a:schemeClr>
                </a:solidFill>
              </a:rPr>
              <a:t>Event Consumer</a:t>
            </a:r>
          </a:p>
        </p:txBody>
      </p:sp>
      <p:sp>
        <p:nvSpPr>
          <p:cNvPr id="95" name="Rounded Rectangle 94"/>
          <p:cNvSpPr/>
          <p:nvPr/>
        </p:nvSpPr>
        <p:spPr>
          <a:xfrm>
            <a:off x="3799236" y="3030793"/>
            <a:ext cx="1838286" cy="496706"/>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1034156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D62EDD-740E-C74C-95A4-ECA568CCDD5E}"/>
              </a:ext>
            </a:extLst>
          </p:cNvPr>
          <p:cNvSpPr>
            <a:spLocks noGrp="1"/>
          </p:cNvSpPr>
          <p:nvPr>
            <p:ph type="title"/>
          </p:nvPr>
        </p:nvSpPr>
        <p:spPr>
          <a:xfrm>
            <a:off x="390788" y="60119"/>
            <a:ext cx="10886813" cy="555023"/>
          </a:xfrm>
        </p:spPr>
        <p:txBody>
          <a:bodyPr/>
          <a:lstStyle/>
          <a:p>
            <a:r>
              <a:rPr lang="en-US" dirty="0"/>
              <a:t>Remote Access to Kafka Broker</a:t>
            </a:r>
          </a:p>
        </p:txBody>
      </p:sp>
      <p:sp>
        <p:nvSpPr>
          <p:cNvPr id="4" name="Slide Number Placeholder 3">
            <a:extLst>
              <a:ext uri="{FF2B5EF4-FFF2-40B4-BE49-F238E27FC236}">
                <a16:creationId xmlns:a16="http://schemas.microsoft.com/office/drawing/2014/main" id="{A6AA3F67-FCC4-6248-83A1-13709E07EC4D}"/>
              </a:ext>
            </a:extLst>
          </p:cNvPr>
          <p:cNvSpPr>
            <a:spLocks noGrp="1"/>
          </p:cNvSpPr>
          <p:nvPr>
            <p:ph type="sldNum" sz="quarter" idx="12"/>
          </p:nvPr>
        </p:nvSpPr>
        <p:spPr/>
        <p:txBody>
          <a:bodyPr/>
          <a:lstStyle/>
          <a:p>
            <a:fld id="{E9549862-13E2-C34D-815E-8545BD36FC59}" type="slidenum">
              <a:rPr lang="en-US" smtClean="0">
                <a:solidFill>
                  <a:srgbClr val="6D7777"/>
                </a:solidFill>
              </a:rPr>
              <a:pPr/>
              <a:t>49</a:t>
            </a:fld>
            <a:endParaRPr lang="en-US">
              <a:solidFill>
                <a:srgbClr val="6D7777"/>
              </a:solidFill>
            </a:endParaRPr>
          </a:p>
        </p:txBody>
      </p:sp>
      <p:sp>
        <p:nvSpPr>
          <p:cNvPr id="6" name="Rounded Rectangle 5">
            <a:extLst>
              <a:ext uri="{FF2B5EF4-FFF2-40B4-BE49-F238E27FC236}">
                <a16:creationId xmlns:a16="http://schemas.microsoft.com/office/drawing/2014/main" id="{3AC84408-14E1-7F4A-9DC6-5393BAC62A2A}"/>
              </a:ext>
            </a:extLst>
          </p:cNvPr>
          <p:cNvSpPr/>
          <p:nvPr/>
        </p:nvSpPr>
        <p:spPr>
          <a:xfrm flipH="1">
            <a:off x="338366" y="5137968"/>
            <a:ext cx="1951426" cy="930323"/>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a:solidFill>
                  <a:srgbClr val="9D381C"/>
                </a:solidFill>
              </a:rPr>
              <a:t>Proxy: 172.16.40.133</a:t>
            </a:r>
          </a:p>
        </p:txBody>
      </p:sp>
      <p:sp>
        <p:nvSpPr>
          <p:cNvPr id="11" name="Rounded Rectangle 10">
            <a:extLst>
              <a:ext uri="{FF2B5EF4-FFF2-40B4-BE49-F238E27FC236}">
                <a16:creationId xmlns:a16="http://schemas.microsoft.com/office/drawing/2014/main" id="{8D48BEFC-7771-4140-A31F-9C5354F1498A}"/>
              </a:ext>
            </a:extLst>
          </p:cNvPr>
          <p:cNvSpPr/>
          <p:nvPr/>
        </p:nvSpPr>
        <p:spPr>
          <a:xfrm flipH="1">
            <a:off x="293814" y="3952035"/>
            <a:ext cx="1995979" cy="1016967"/>
          </a:xfrm>
          <a:prstGeom prst="roundRect">
            <a:avLst>
              <a:gd name="adj" fmla="val 6029"/>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a:solidFill>
                  <a:srgbClr val="9D381C"/>
                </a:solidFill>
              </a:rPr>
              <a:t>Master: 172.16.30.132</a:t>
            </a:r>
          </a:p>
        </p:txBody>
      </p:sp>
      <p:sp>
        <p:nvSpPr>
          <p:cNvPr id="12" name="Rounded Rectangle 11">
            <a:extLst>
              <a:ext uri="{FF2B5EF4-FFF2-40B4-BE49-F238E27FC236}">
                <a16:creationId xmlns:a16="http://schemas.microsoft.com/office/drawing/2014/main" id="{F6CA6EA8-974D-1E49-80C9-EE912E0D5505}"/>
              </a:ext>
            </a:extLst>
          </p:cNvPr>
          <p:cNvSpPr/>
          <p:nvPr/>
        </p:nvSpPr>
        <p:spPr>
          <a:xfrm flipH="1">
            <a:off x="2489106" y="3874533"/>
            <a:ext cx="3001729" cy="2193758"/>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a:solidFill>
                  <a:srgbClr val="9D381C"/>
                </a:solidFill>
              </a:rPr>
              <a:t>Worker: 172.16.40.137</a:t>
            </a:r>
          </a:p>
        </p:txBody>
      </p:sp>
      <p:sp>
        <p:nvSpPr>
          <p:cNvPr id="13" name="Rectangle 12">
            <a:extLst>
              <a:ext uri="{FF2B5EF4-FFF2-40B4-BE49-F238E27FC236}">
                <a16:creationId xmlns:a16="http://schemas.microsoft.com/office/drawing/2014/main" id="{33159300-17BC-3E42-B11A-83835B66A746}"/>
              </a:ext>
            </a:extLst>
          </p:cNvPr>
          <p:cNvSpPr/>
          <p:nvPr/>
        </p:nvSpPr>
        <p:spPr>
          <a:xfrm>
            <a:off x="657721" y="4407933"/>
            <a:ext cx="1217699" cy="2874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 Server</a:t>
            </a:r>
          </a:p>
        </p:txBody>
      </p:sp>
      <p:sp>
        <p:nvSpPr>
          <p:cNvPr id="14" name="Rectangle 13">
            <a:extLst>
              <a:ext uri="{FF2B5EF4-FFF2-40B4-BE49-F238E27FC236}">
                <a16:creationId xmlns:a16="http://schemas.microsoft.com/office/drawing/2014/main" id="{8A7B724B-A5B7-EE49-8EF6-552878C0D7CB}"/>
              </a:ext>
            </a:extLst>
          </p:cNvPr>
          <p:cNvSpPr/>
          <p:nvPr/>
        </p:nvSpPr>
        <p:spPr>
          <a:xfrm>
            <a:off x="2805107" y="4237375"/>
            <a:ext cx="2115353" cy="2202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err="1">
                <a:solidFill>
                  <a:srgbClr val="7030A0"/>
                </a:solidFill>
              </a:rPr>
              <a:t>Kube</a:t>
            </a:r>
            <a:r>
              <a:rPr lang="en-US" sz="1100">
                <a:solidFill>
                  <a:srgbClr val="7030A0"/>
                </a:solidFill>
              </a:rPr>
              <a:t>-proxy</a:t>
            </a:r>
          </a:p>
        </p:txBody>
      </p:sp>
      <p:sp>
        <p:nvSpPr>
          <p:cNvPr id="15" name="Rounded Rectangle 14">
            <a:extLst>
              <a:ext uri="{FF2B5EF4-FFF2-40B4-BE49-F238E27FC236}">
                <a16:creationId xmlns:a16="http://schemas.microsoft.com/office/drawing/2014/main" id="{AC937BDE-CF79-6047-95FA-136A542FF950}"/>
              </a:ext>
            </a:extLst>
          </p:cNvPr>
          <p:cNvSpPr/>
          <p:nvPr/>
        </p:nvSpPr>
        <p:spPr>
          <a:xfrm flipH="1">
            <a:off x="6053370" y="3876299"/>
            <a:ext cx="2819836" cy="2191992"/>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a:solidFill>
                  <a:srgbClr val="9D381C"/>
                </a:solidFill>
              </a:rPr>
              <a:t>Worker: 172.16.40.136</a:t>
            </a:r>
          </a:p>
        </p:txBody>
      </p:sp>
      <p:cxnSp>
        <p:nvCxnSpPr>
          <p:cNvPr id="16" name="Straight Arrow Connector 15">
            <a:extLst>
              <a:ext uri="{FF2B5EF4-FFF2-40B4-BE49-F238E27FC236}">
                <a16:creationId xmlns:a16="http://schemas.microsoft.com/office/drawing/2014/main" id="{A5E41381-CC92-D64F-9486-7535430931C8}"/>
              </a:ext>
            </a:extLst>
          </p:cNvPr>
          <p:cNvCxnSpPr>
            <a:cxnSpLocks/>
            <a:stCxn id="14" idx="1"/>
            <a:endCxn id="13" idx="3"/>
          </p:cNvCxnSpPr>
          <p:nvPr/>
        </p:nvCxnSpPr>
        <p:spPr>
          <a:xfrm flipH="1">
            <a:off x="1875420" y="4347477"/>
            <a:ext cx="929687" cy="204160"/>
          </a:xfrm>
          <a:prstGeom prst="straightConnector1">
            <a:avLst/>
          </a:prstGeom>
          <a:ln>
            <a:solidFill>
              <a:srgbClr val="0000FF"/>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A46405C6-050B-3943-94D2-DA698C967F28}"/>
              </a:ext>
            </a:extLst>
          </p:cNvPr>
          <p:cNvSpPr/>
          <p:nvPr/>
        </p:nvSpPr>
        <p:spPr>
          <a:xfrm>
            <a:off x="2772271" y="4924337"/>
            <a:ext cx="2390172" cy="849873"/>
          </a:xfrm>
          <a:prstGeom prst="rect">
            <a:avLst/>
          </a:prstGeom>
          <a:solidFill>
            <a:srgbClr val="92D050">
              <a:alpha val="7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chemeClr val="tx2">
                    <a:lumMod val="75000"/>
                  </a:schemeClr>
                </a:solidFill>
              </a:rPr>
              <a:t>Kafka broker-1</a:t>
            </a:r>
          </a:p>
        </p:txBody>
      </p:sp>
      <p:sp>
        <p:nvSpPr>
          <p:cNvPr id="17" name="Rounded Rectangle 16">
            <a:extLst>
              <a:ext uri="{FF2B5EF4-FFF2-40B4-BE49-F238E27FC236}">
                <a16:creationId xmlns:a16="http://schemas.microsoft.com/office/drawing/2014/main" id="{525B366D-2F5C-2C44-BB9E-AE79FD182689}"/>
              </a:ext>
            </a:extLst>
          </p:cNvPr>
          <p:cNvSpPr/>
          <p:nvPr/>
        </p:nvSpPr>
        <p:spPr>
          <a:xfrm flipH="1">
            <a:off x="9097220" y="3890198"/>
            <a:ext cx="2597176" cy="2178093"/>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a:solidFill>
                  <a:srgbClr val="9D381C"/>
                </a:solidFill>
              </a:rPr>
              <a:t>Worker: 172.16.40.136</a:t>
            </a:r>
          </a:p>
        </p:txBody>
      </p:sp>
      <p:sp>
        <p:nvSpPr>
          <p:cNvPr id="10" name="Rectangle 9">
            <a:extLst>
              <a:ext uri="{FF2B5EF4-FFF2-40B4-BE49-F238E27FC236}">
                <a16:creationId xmlns:a16="http://schemas.microsoft.com/office/drawing/2014/main" id="{C0C39ECC-2ED8-F54F-84BB-24396913C54D}"/>
              </a:ext>
            </a:extLst>
          </p:cNvPr>
          <p:cNvSpPr/>
          <p:nvPr/>
        </p:nvSpPr>
        <p:spPr>
          <a:xfrm>
            <a:off x="6245589" y="4893687"/>
            <a:ext cx="2482775" cy="891996"/>
          </a:xfrm>
          <a:prstGeom prst="rect">
            <a:avLst/>
          </a:prstGeom>
          <a:solidFill>
            <a:srgbClr val="92D050">
              <a:alpha val="7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chemeClr val="tx2">
                    <a:lumMod val="75000"/>
                  </a:schemeClr>
                </a:solidFill>
              </a:rPr>
              <a:t>Kafka broker-2</a:t>
            </a:r>
          </a:p>
          <a:p>
            <a:endParaRPr lang="en-US" sz="1200" dirty="0">
              <a:solidFill>
                <a:schemeClr val="tx2">
                  <a:lumMod val="75000"/>
                </a:schemeClr>
              </a:solidFill>
            </a:endParaRPr>
          </a:p>
        </p:txBody>
      </p:sp>
      <p:sp>
        <p:nvSpPr>
          <p:cNvPr id="8" name="Rectangle 7">
            <a:extLst>
              <a:ext uri="{FF2B5EF4-FFF2-40B4-BE49-F238E27FC236}">
                <a16:creationId xmlns:a16="http://schemas.microsoft.com/office/drawing/2014/main" id="{F44B75C2-6DC8-EB4E-AB1D-E3463BC783C1}"/>
              </a:ext>
            </a:extLst>
          </p:cNvPr>
          <p:cNvSpPr/>
          <p:nvPr/>
        </p:nvSpPr>
        <p:spPr>
          <a:xfrm>
            <a:off x="9255952" y="4881422"/>
            <a:ext cx="2298739" cy="892787"/>
          </a:xfrm>
          <a:prstGeom prst="rect">
            <a:avLst/>
          </a:prstGeom>
          <a:solidFill>
            <a:srgbClr val="92D050">
              <a:alpha val="7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chemeClr val="tx2">
                    <a:lumMod val="75000"/>
                  </a:schemeClr>
                </a:solidFill>
              </a:rPr>
              <a:t>Kafka broker-3</a:t>
            </a:r>
          </a:p>
          <a:p>
            <a:endParaRPr lang="en-US" sz="1200" dirty="0">
              <a:solidFill>
                <a:schemeClr val="tx2">
                  <a:lumMod val="75000"/>
                </a:schemeClr>
              </a:solidFill>
            </a:endParaRPr>
          </a:p>
        </p:txBody>
      </p:sp>
      <p:sp>
        <p:nvSpPr>
          <p:cNvPr id="18" name="Can 17">
            <a:extLst>
              <a:ext uri="{FF2B5EF4-FFF2-40B4-BE49-F238E27FC236}">
                <a16:creationId xmlns:a16="http://schemas.microsoft.com/office/drawing/2014/main" id="{35BD6D80-5D37-4041-996F-CC25EAC3754D}"/>
              </a:ext>
            </a:extLst>
          </p:cNvPr>
          <p:cNvSpPr/>
          <p:nvPr/>
        </p:nvSpPr>
        <p:spPr>
          <a:xfrm rot="10800000" flipV="1">
            <a:off x="5082262" y="3676398"/>
            <a:ext cx="236930" cy="42760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Can 18">
            <a:extLst>
              <a:ext uri="{FF2B5EF4-FFF2-40B4-BE49-F238E27FC236}">
                <a16:creationId xmlns:a16="http://schemas.microsoft.com/office/drawing/2014/main" id="{1E5AA9C2-B828-A344-9D06-FB852E2CF87E}"/>
              </a:ext>
            </a:extLst>
          </p:cNvPr>
          <p:cNvSpPr/>
          <p:nvPr/>
        </p:nvSpPr>
        <p:spPr>
          <a:xfrm rot="10800000" flipV="1">
            <a:off x="8312025" y="3676399"/>
            <a:ext cx="236930" cy="42760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Can 19">
            <a:extLst>
              <a:ext uri="{FF2B5EF4-FFF2-40B4-BE49-F238E27FC236}">
                <a16:creationId xmlns:a16="http://schemas.microsoft.com/office/drawing/2014/main" id="{F98DE03D-9B62-1848-AC3C-FF97B7D87C83}"/>
              </a:ext>
            </a:extLst>
          </p:cNvPr>
          <p:cNvSpPr/>
          <p:nvPr/>
        </p:nvSpPr>
        <p:spPr>
          <a:xfrm rot="10800000" flipV="1">
            <a:off x="11159136" y="3676399"/>
            <a:ext cx="236930" cy="42760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Can 20">
            <a:extLst>
              <a:ext uri="{FF2B5EF4-FFF2-40B4-BE49-F238E27FC236}">
                <a16:creationId xmlns:a16="http://schemas.microsoft.com/office/drawing/2014/main" id="{4FC29D7B-0EBC-8847-B59D-AEAD77BBF588}"/>
              </a:ext>
            </a:extLst>
          </p:cNvPr>
          <p:cNvSpPr/>
          <p:nvPr/>
        </p:nvSpPr>
        <p:spPr>
          <a:xfrm rot="16200000" flipV="1">
            <a:off x="2090294" y="5441946"/>
            <a:ext cx="236930" cy="42760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6458E3F-B4E2-374D-9570-902D72D7516C}"/>
              </a:ext>
            </a:extLst>
          </p:cNvPr>
          <p:cNvSpPr/>
          <p:nvPr/>
        </p:nvSpPr>
        <p:spPr>
          <a:xfrm>
            <a:off x="4512906" y="3596651"/>
            <a:ext cx="649537" cy="276999"/>
          </a:xfrm>
          <a:prstGeom prst="rect">
            <a:avLst/>
          </a:prstGeom>
        </p:spPr>
        <p:txBody>
          <a:bodyPr wrap="none">
            <a:spAutoFit/>
          </a:bodyPr>
          <a:lstStyle/>
          <a:p>
            <a:r>
              <a:rPr lang="en-US" sz="1200">
                <a:solidFill>
                  <a:srgbClr val="000000"/>
                </a:solidFill>
                <a:latin typeface="Menlo" panose="020B0609030804020204" pitchFamily="49" charset="0"/>
              </a:rPr>
              <a:t>32224</a:t>
            </a:r>
          </a:p>
        </p:txBody>
      </p:sp>
      <p:sp>
        <p:nvSpPr>
          <p:cNvPr id="23" name="Rectangle 22">
            <a:extLst>
              <a:ext uri="{FF2B5EF4-FFF2-40B4-BE49-F238E27FC236}">
                <a16:creationId xmlns:a16="http://schemas.microsoft.com/office/drawing/2014/main" id="{077B757F-9E04-DD41-A482-4BE0055E75D0}"/>
              </a:ext>
            </a:extLst>
          </p:cNvPr>
          <p:cNvSpPr/>
          <p:nvPr/>
        </p:nvSpPr>
        <p:spPr>
          <a:xfrm>
            <a:off x="7723815" y="3613199"/>
            <a:ext cx="649537" cy="276999"/>
          </a:xfrm>
          <a:prstGeom prst="rect">
            <a:avLst/>
          </a:prstGeom>
        </p:spPr>
        <p:txBody>
          <a:bodyPr wrap="none">
            <a:spAutoFit/>
          </a:bodyPr>
          <a:lstStyle/>
          <a:p>
            <a:r>
              <a:rPr lang="en-US" sz="1200">
                <a:solidFill>
                  <a:srgbClr val="000000"/>
                </a:solidFill>
                <a:latin typeface="Menlo" panose="020B0609030804020204" pitchFamily="49" charset="0"/>
              </a:rPr>
              <a:t>32224</a:t>
            </a:r>
          </a:p>
        </p:txBody>
      </p:sp>
      <p:sp>
        <p:nvSpPr>
          <p:cNvPr id="24" name="Rectangle 23">
            <a:extLst>
              <a:ext uri="{FF2B5EF4-FFF2-40B4-BE49-F238E27FC236}">
                <a16:creationId xmlns:a16="http://schemas.microsoft.com/office/drawing/2014/main" id="{B9138E5B-FC2E-3644-96A4-07001921CB51}"/>
              </a:ext>
            </a:extLst>
          </p:cNvPr>
          <p:cNvSpPr/>
          <p:nvPr/>
        </p:nvSpPr>
        <p:spPr>
          <a:xfrm>
            <a:off x="10547670" y="3613513"/>
            <a:ext cx="649537" cy="276999"/>
          </a:xfrm>
          <a:prstGeom prst="rect">
            <a:avLst/>
          </a:prstGeom>
        </p:spPr>
        <p:txBody>
          <a:bodyPr wrap="none">
            <a:spAutoFit/>
          </a:bodyPr>
          <a:lstStyle/>
          <a:p>
            <a:r>
              <a:rPr lang="en-US" sz="1200">
                <a:solidFill>
                  <a:srgbClr val="000000"/>
                </a:solidFill>
                <a:latin typeface="Menlo" panose="020B0609030804020204" pitchFamily="49" charset="0"/>
              </a:rPr>
              <a:t>32224</a:t>
            </a:r>
          </a:p>
        </p:txBody>
      </p:sp>
      <p:sp>
        <p:nvSpPr>
          <p:cNvPr id="25" name="Rectangle 24">
            <a:extLst>
              <a:ext uri="{FF2B5EF4-FFF2-40B4-BE49-F238E27FC236}">
                <a16:creationId xmlns:a16="http://schemas.microsoft.com/office/drawing/2014/main" id="{FA7663DB-5654-014A-8D75-3310B9E25B4E}"/>
              </a:ext>
            </a:extLst>
          </p:cNvPr>
          <p:cNvSpPr/>
          <p:nvPr/>
        </p:nvSpPr>
        <p:spPr>
          <a:xfrm>
            <a:off x="1670190" y="5508684"/>
            <a:ext cx="649537" cy="276999"/>
          </a:xfrm>
          <a:prstGeom prst="rect">
            <a:avLst/>
          </a:prstGeom>
        </p:spPr>
        <p:txBody>
          <a:bodyPr wrap="none">
            <a:spAutoFit/>
          </a:bodyPr>
          <a:lstStyle/>
          <a:p>
            <a:r>
              <a:rPr lang="en-US" sz="1200">
                <a:solidFill>
                  <a:srgbClr val="000000"/>
                </a:solidFill>
                <a:latin typeface="Menlo" panose="020B0609030804020204" pitchFamily="49" charset="0"/>
              </a:rPr>
              <a:t>32224</a:t>
            </a:r>
          </a:p>
        </p:txBody>
      </p:sp>
      <p:grpSp>
        <p:nvGrpSpPr>
          <p:cNvPr id="29" name="Group 28">
            <a:extLst>
              <a:ext uri="{FF2B5EF4-FFF2-40B4-BE49-F238E27FC236}">
                <a16:creationId xmlns:a16="http://schemas.microsoft.com/office/drawing/2014/main" id="{7F09EF9C-FBC7-4448-83C2-55AFFC30ABBD}"/>
              </a:ext>
            </a:extLst>
          </p:cNvPr>
          <p:cNvGrpSpPr/>
          <p:nvPr/>
        </p:nvGrpSpPr>
        <p:grpSpPr>
          <a:xfrm>
            <a:off x="2882262" y="5277916"/>
            <a:ext cx="739354" cy="369332"/>
            <a:chOff x="2882262" y="5277916"/>
            <a:chExt cx="739354" cy="369332"/>
          </a:xfrm>
        </p:grpSpPr>
        <p:sp>
          <p:nvSpPr>
            <p:cNvPr id="26" name="Can 25">
              <a:extLst>
                <a:ext uri="{FF2B5EF4-FFF2-40B4-BE49-F238E27FC236}">
                  <a16:creationId xmlns:a16="http://schemas.microsoft.com/office/drawing/2014/main" id="{E870D233-AEDD-474A-871A-810D3580E125}"/>
                </a:ext>
              </a:extLst>
            </p:cNvPr>
            <p:cNvSpPr/>
            <p:nvPr/>
          </p:nvSpPr>
          <p:spPr>
            <a:xfrm rot="16200000" flipV="1">
              <a:off x="3103604" y="5056575"/>
              <a:ext cx="296670" cy="739354"/>
            </a:xfrm>
            <a:prstGeom prst="can">
              <a:avLst/>
            </a:prstGeom>
            <a:solidFill>
              <a:srgbClr val="B4FFB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FB6DFE45-146E-FA43-9731-655EE8E0B7B9}"/>
                </a:ext>
              </a:extLst>
            </p:cNvPr>
            <p:cNvSpPr txBox="1"/>
            <p:nvPr/>
          </p:nvSpPr>
          <p:spPr>
            <a:xfrm>
              <a:off x="2889638" y="5277916"/>
              <a:ext cx="671979" cy="369332"/>
            </a:xfrm>
            <a:prstGeom prst="rect">
              <a:avLst/>
            </a:prstGeom>
            <a:noFill/>
          </p:spPr>
          <p:txBody>
            <a:bodyPr wrap="none" rtlCol="0">
              <a:spAutoFit/>
            </a:bodyPr>
            <a:lstStyle/>
            <a:p>
              <a:r>
                <a:rPr lang="en-US"/>
                <a:t>topic</a:t>
              </a:r>
            </a:p>
          </p:txBody>
        </p:sp>
      </p:grpSp>
      <p:grpSp>
        <p:nvGrpSpPr>
          <p:cNvPr id="32" name="Group 31">
            <a:extLst>
              <a:ext uri="{FF2B5EF4-FFF2-40B4-BE49-F238E27FC236}">
                <a16:creationId xmlns:a16="http://schemas.microsoft.com/office/drawing/2014/main" id="{EF21646D-45FD-DE48-B7B0-9C14C2FB6C83}"/>
              </a:ext>
            </a:extLst>
          </p:cNvPr>
          <p:cNvGrpSpPr/>
          <p:nvPr/>
        </p:nvGrpSpPr>
        <p:grpSpPr>
          <a:xfrm>
            <a:off x="9340761" y="5241585"/>
            <a:ext cx="739354" cy="369332"/>
            <a:chOff x="6530897" y="1282188"/>
            <a:chExt cx="739354" cy="369332"/>
          </a:xfrm>
        </p:grpSpPr>
        <p:sp>
          <p:nvSpPr>
            <p:cNvPr id="30" name="Can 29">
              <a:extLst>
                <a:ext uri="{FF2B5EF4-FFF2-40B4-BE49-F238E27FC236}">
                  <a16:creationId xmlns:a16="http://schemas.microsoft.com/office/drawing/2014/main" id="{A5649486-9D4E-C54F-ACC9-0F7C784B6EB5}"/>
                </a:ext>
              </a:extLst>
            </p:cNvPr>
            <p:cNvSpPr/>
            <p:nvPr/>
          </p:nvSpPr>
          <p:spPr>
            <a:xfrm rot="16200000" flipV="1">
              <a:off x="6752239" y="1097177"/>
              <a:ext cx="296670" cy="739354"/>
            </a:xfrm>
            <a:prstGeom prst="can">
              <a:avLst/>
            </a:prstGeom>
            <a:solidFill>
              <a:srgbClr val="B4FFB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531516D0-E17F-2648-9DD1-59EF3BC93528}"/>
                </a:ext>
              </a:extLst>
            </p:cNvPr>
            <p:cNvSpPr txBox="1"/>
            <p:nvPr/>
          </p:nvSpPr>
          <p:spPr>
            <a:xfrm>
              <a:off x="6542521" y="1282188"/>
              <a:ext cx="671979" cy="369332"/>
            </a:xfrm>
            <a:prstGeom prst="rect">
              <a:avLst/>
            </a:prstGeom>
            <a:noFill/>
          </p:spPr>
          <p:txBody>
            <a:bodyPr wrap="none" rtlCol="0">
              <a:spAutoFit/>
            </a:bodyPr>
            <a:lstStyle/>
            <a:p>
              <a:r>
                <a:rPr lang="en-US"/>
                <a:t>topic</a:t>
              </a:r>
            </a:p>
          </p:txBody>
        </p:sp>
      </p:grpSp>
      <p:grpSp>
        <p:nvGrpSpPr>
          <p:cNvPr id="33" name="Group 32">
            <a:extLst>
              <a:ext uri="{FF2B5EF4-FFF2-40B4-BE49-F238E27FC236}">
                <a16:creationId xmlns:a16="http://schemas.microsoft.com/office/drawing/2014/main" id="{2FC627D7-BDAE-1E4D-AD8F-928A6A2D75CD}"/>
              </a:ext>
            </a:extLst>
          </p:cNvPr>
          <p:cNvGrpSpPr/>
          <p:nvPr/>
        </p:nvGrpSpPr>
        <p:grpSpPr>
          <a:xfrm>
            <a:off x="6367572" y="5222917"/>
            <a:ext cx="739354" cy="369332"/>
            <a:chOff x="6530897" y="1282188"/>
            <a:chExt cx="739354" cy="369332"/>
          </a:xfrm>
        </p:grpSpPr>
        <p:sp>
          <p:nvSpPr>
            <p:cNvPr id="34" name="Can 33">
              <a:extLst>
                <a:ext uri="{FF2B5EF4-FFF2-40B4-BE49-F238E27FC236}">
                  <a16:creationId xmlns:a16="http://schemas.microsoft.com/office/drawing/2014/main" id="{7EB3C990-CC99-BC46-85B2-860C2594A8BB}"/>
                </a:ext>
              </a:extLst>
            </p:cNvPr>
            <p:cNvSpPr/>
            <p:nvPr/>
          </p:nvSpPr>
          <p:spPr>
            <a:xfrm rot="16200000" flipV="1">
              <a:off x="6752239" y="1097177"/>
              <a:ext cx="296670" cy="739354"/>
            </a:xfrm>
            <a:prstGeom prst="can">
              <a:avLst/>
            </a:prstGeom>
            <a:solidFill>
              <a:srgbClr val="B4FFB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60471955-AA6C-DE4C-8DB0-AB5F3FCE7286}"/>
                </a:ext>
              </a:extLst>
            </p:cNvPr>
            <p:cNvSpPr txBox="1"/>
            <p:nvPr/>
          </p:nvSpPr>
          <p:spPr>
            <a:xfrm>
              <a:off x="6542521" y="1282188"/>
              <a:ext cx="671979" cy="369332"/>
            </a:xfrm>
            <a:prstGeom prst="rect">
              <a:avLst/>
            </a:prstGeom>
            <a:noFill/>
          </p:spPr>
          <p:txBody>
            <a:bodyPr wrap="none" rtlCol="0">
              <a:spAutoFit/>
            </a:bodyPr>
            <a:lstStyle/>
            <a:p>
              <a:r>
                <a:rPr lang="en-US"/>
                <a:t>topic</a:t>
              </a:r>
            </a:p>
          </p:txBody>
        </p:sp>
      </p:grpSp>
      <p:sp>
        <p:nvSpPr>
          <p:cNvPr id="36" name="Cloud 35">
            <a:extLst>
              <a:ext uri="{FF2B5EF4-FFF2-40B4-BE49-F238E27FC236}">
                <a16:creationId xmlns:a16="http://schemas.microsoft.com/office/drawing/2014/main" id="{26EA66D9-39EC-B749-9A14-7CEAAB06BF65}"/>
              </a:ext>
            </a:extLst>
          </p:cNvPr>
          <p:cNvSpPr/>
          <p:nvPr/>
        </p:nvSpPr>
        <p:spPr>
          <a:xfrm>
            <a:off x="4085218" y="2362975"/>
            <a:ext cx="2629967" cy="1002864"/>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rgbClr val="9D381C"/>
                </a:solidFill>
              </a:rPr>
              <a:t>172.16.0.0/16</a:t>
            </a:r>
          </a:p>
        </p:txBody>
      </p:sp>
      <p:sp>
        <p:nvSpPr>
          <p:cNvPr id="37" name="Rectangle 36">
            <a:extLst>
              <a:ext uri="{FF2B5EF4-FFF2-40B4-BE49-F238E27FC236}">
                <a16:creationId xmlns:a16="http://schemas.microsoft.com/office/drawing/2014/main" id="{0DFA07F3-0BE2-E648-BCB7-A83F5B10DF98}"/>
              </a:ext>
            </a:extLst>
          </p:cNvPr>
          <p:cNvSpPr/>
          <p:nvPr/>
        </p:nvSpPr>
        <p:spPr>
          <a:xfrm>
            <a:off x="1670190" y="1021976"/>
            <a:ext cx="1449528" cy="914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9D381C"/>
                </a:solidFill>
              </a:rPr>
              <a:t>Event Producer</a:t>
            </a:r>
          </a:p>
        </p:txBody>
      </p:sp>
      <p:sp>
        <p:nvSpPr>
          <p:cNvPr id="38" name="Freeform 37">
            <a:extLst>
              <a:ext uri="{FF2B5EF4-FFF2-40B4-BE49-F238E27FC236}">
                <a16:creationId xmlns:a16="http://schemas.microsoft.com/office/drawing/2014/main" id="{AF6021B8-F9DF-FA41-B48D-18E25CF72CBF}"/>
              </a:ext>
            </a:extLst>
          </p:cNvPr>
          <p:cNvSpPr/>
          <p:nvPr/>
        </p:nvSpPr>
        <p:spPr>
          <a:xfrm>
            <a:off x="3083858" y="1488141"/>
            <a:ext cx="2097775" cy="2259430"/>
          </a:xfrm>
          <a:custGeom>
            <a:avLst/>
            <a:gdLst>
              <a:gd name="connsiteX0" fmla="*/ 0 w 1649506"/>
              <a:gd name="connsiteY0" fmla="*/ 0 h 1111624"/>
              <a:gd name="connsiteX1" fmla="*/ 125506 w 1649506"/>
              <a:gd name="connsiteY1" fmla="*/ 17930 h 1111624"/>
              <a:gd name="connsiteX2" fmla="*/ 286870 w 1649506"/>
              <a:gd name="connsiteY2" fmla="*/ 35859 h 1111624"/>
              <a:gd name="connsiteX3" fmla="*/ 340659 w 1649506"/>
              <a:gd name="connsiteY3" fmla="*/ 53788 h 1111624"/>
              <a:gd name="connsiteX4" fmla="*/ 412376 w 1649506"/>
              <a:gd name="connsiteY4" fmla="*/ 71718 h 1111624"/>
              <a:gd name="connsiteX5" fmla="*/ 519953 w 1649506"/>
              <a:gd name="connsiteY5" fmla="*/ 107577 h 1111624"/>
              <a:gd name="connsiteX6" fmla="*/ 573741 w 1649506"/>
              <a:gd name="connsiteY6" fmla="*/ 125506 h 1111624"/>
              <a:gd name="connsiteX7" fmla="*/ 627529 w 1649506"/>
              <a:gd name="connsiteY7" fmla="*/ 161365 h 1111624"/>
              <a:gd name="connsiteX8" fmla="*/ 717176 w 1649506"/>
              <a:gd name="connsiteY8" fmla="*/ 179294 h 1111624"/>
              <a:gd name="connsiteX9" fmla="*/ 788894 w 1649506"/>
              <a:gd name="connsiteY9" fmla="*/ 197224 h 1111624"/>
              <a:gd name="connsiteX10" fmla="*/ 896470 w 1649506"/>
              <a:gd name="connsiteY10" fmla="*/ 251012 h 1111624"/>
              <a:gd name="connsiteX11" fmla="*/ 1039906 w 1649506"/>
              <a:gd name="connsiteY11" fmla="*/ 304800 h 1111624"/>
              <a:gd name="connsiteX12" fmla="*/ 1147482 w 1649506"/>
              <a:gd name="connsiteY12" fmla="*/ 376518 h 1111624"/>
              <a:gd name="connsiteX13" fmla="*/ 1201270 w 1649506"/>
              <a:gd name="connsiteY13" fmla="*/ 412377 h 1111624"/>
              <a:gd name="connsiteX14" fmla="*/ 1308847 w 1649506"/>
              <a:gd name="connsiteY14" fmla="*/ 502024 h 1111624"/>
              <a:gd name="connsiteX15" fmla="*/ 1344706 w 1649506"/>
              <a:gd name="connsiteY15" fmla="*/ 555812 h 1111624"/>
              <a:gd name="connsiteX16" fmla="*/ 1452282 w 1649506"/>
              <a:gd name="connsiteY16" fmla="*/ 663388 h 1111624"/>
              <a:gd name="connsiteX17" fmla="*/ 1524000 w 1649506"/>
              <a:gd name="connsiteY17" fmla="*/ 770965 h 1111624"/>
              <a:gd name="connsiteX18" fmla="*/ 1541929 w 1649506"/>
              <a:gd name="connsiteY18" fmla="*/ 824753 h 1111624"/>
              <a:gd name="connsiteX19" fmla="*/ 1577788 w 1649506"/>
              <a:gd name="connsiteY19" fmla="*/ 878541 h 1111624"/>
              <a:gd name="connsiteX20" fmla="*/ 1613647 w 1649506"/>
              <a:gd name="connsiteY20" fmla="*/ 986118 h 1111624"/>
              <a:gd name="connsiteX21" fmla="*/ 1631576 w 1649506"/>
              <a:gd name="connsiteY21" fmla="*/ 1057835 h 1111624"/>
              <a:gd name="connsiteX22" fmla="*/ 1649506 w 1649506"/>
              <a:gd name="connsiteY22" fmla="*/ 1111624 h 1111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649506" h="1111624">
                <a:moveTo>
                  <a:pt x="0" y="0"/>
                </a:moveTo>
                <a:lnTo>
                  <a:pt x="125506" y="17930"/>
                </a:lnTo>
                <a:cubicBezTo>
                  <a:pt x="179207" y="24643"/>
                  <a:pt x="233487" y="26962"/>
                  <a:pt x="286870" y="35859"/>
                </a:cubicBezTo>
                <a:cubicBezTo>
                  <a:pt x="305512" y="38966"/>
                  <a:pt x="322487" y="48596"/>
                  <a:pt x="340659" y="53788"/>
                </a:cubicBezTo>
                <a:cubicBezTo>
                  <a:pt x="364352" y="60558"/>
                  <a:pt x="388774" y="64637"/>
                  <a:pt x="412376" y="71718"/>
                </a:cubicBezTo>
                <a:cubicBezTo>
                  <a:pt x="448581" y="82580"/>
                  <a:pt x="484094" y="95624"/>
                  <a:pt x="519953" y="107577"/>
                </a:cubicBezTo>
                <a:lnTo>
                  <a:pt x="573741" y="125506"/>
                </a:lnTo>
                <a:cubicBezTo>
                  <a:pt x="591670" y="137459"/>
                  <a:pt x="607353" y="153799"/>
                  <a:pt x="627529" y="161365"/>
                </a:cubicBezTo>
                <a:cubicBezTo>
                  <a:pt x="656063" y="172065"/>
                  <a:pt x="687428" y="172683"/>
                  <a:pt x="717176" y="179294"/>
                </a:cubicBezTo>
                <a:cubicBezTo>
                  <a:pt x="741231" y="184640"/>
                  <a:pt x="764988" y="191247"/>
                  <a:pt x="788894" y="197224"/>
                </a:cubicBezTo>
                <a:cubicBezTo>
                  <a:pt x="892262" y="266136"/>
                  <a:pt x="792547" y="206474"/>
                  <a:pt x="896470" y="251012"/>
                </a:cubicBezTo>
                <a:cubicBezTo>
                  <a:pt x="1027732" y="307267"/>
                  <a:pt x="907682" y="271745"/>
                  <a:pt x="1039906" y="304800"/>
                </a:cubicBezTo>
                <a:lnTo>
                  <a:pt x="1147482" y="376518"/>
                </a:lnTo>
                <a:cubicBezTo>
                  <a:pt x="1165411" y="388471"/>
                  <a:pt x="1186033" y="397140"/>
                  <a:pt x="1201270" y="412377"/>
                </a:cubicBezTo>
                <a:cubicBezTo>
                  <a:pt x="1270296" y="481402"/>
                  <a:pt x="1233961" y="452100"/>
                  <a:pt x="1308847" y="502024"/>
                </a:cubicBezTo>
                <a:cubicBezTo>
                  <a:pt x="1320800" y="519953"/>
                  <a:pt x="1330390" y="539707"/>
                  <a:pt x="1344706" y="555812"/>
                </a:cubicBezTo>
                <a:cubicBezTo>
                  <a:pt x="1378397" y="593714"/>
                  <a:pt x="1424152" y="621193"/>
                  <a:pt x="1452282" y="663388"/>
                </a:cubicBezTo>
                <a:lnTo>
                  <a:pt x="1524000" y="770965"/>
                </a:lnTo>
                <a:cubicBezTo>
                  <a:pt x="1529976" y="788894"/>
                  <a:pt x="1533477" y="807849"/>
                  <a:pt x="1541929" y="824753"/>
                </a:cubicBezTo>
                <a:cubicBezTo>
                  <a:pt x="1551566" y="844027"/>
                  <a:pt x="1569036" y="858850"/>
                  <a:pt x="1577788" y="878541"/>
                </a:cubicBezTo>
                <a:cubicBezTo>
                  <a:pt x="1593140" y="913082"/>
                  <a:pt x="1604480" y="949448"/>
                  <a:pt x="1613647" y="986118"/>
                </a:cubicBezTo>
                <a:cubicBezTo>
                  <a:pt x="1619623" y="1010024"/>
                  <a:pt x="1624806" y="1034142"/>
                  <a:pt x="1631576" y="1057835"/>
                </a:cubicBezTo>
                <a:cubicBezTo>
                  <a:pt x="1636768" y="1076007"/>
                  <a:pt x="1649506" y="1111624"/>
                  <a:pt x="1649506" y="1111624"/>
                </a:cubicBezTo>
              </a:path>
            </a:pathLst>
          </a:custGeom>
          <a:noFill/>
          <a:ln>
            <a:solidFill>
              <a:schemeClr val="tx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Freeform 38">
            <a:extLst>
              <a:ext uri="{FF2B5EF4-FFF2-40B4-BE49-F238E27FC236}">
                <a16:creationId xmlns:a16="http://schemas.microsoft.com/office/drawing/2014/main" id="{BFAC62F3-8762-2841-A9BE-F2CF1DB616C7}"/>
              </a:ext>
            </a:extLst>
          </p:cNvPr>
          <p:cNvSpPr/>
          <p:nvPr/>
        </p:nvSpPr>
        <p:spPr>
          <a:xfrm>
            <a:off x="3585882" y="4141694"/>
            <a:ext cx="1685365" cy="1272988"/>
          </a:xfrm>
          <a:custGeom>
            <a:avLst/>
            <a:gdLst>
              <a:gd name="connsiteX0" fmla="*/ 1685365 w 1685365"/>
              <a:gd name="connsiteY0" fmla="*/ 0 h 1272988"/>
              <a:gd name="connsiteX1" fmla="*/ 0 w 1685365"/>
              <a:gd name="connsiteY1" fmla="*/ 1272988 h 1272988"/>
            </a:gdLst>
            <a:ahLst/>
            <a:cxnLst>
              <a:cxn ang="0">
                <a:pos x="connsiteX0" y="connsiteY0"/>
              </a:cxn>
              <a:cxn ang="0">
                <a:pos x="connsiteX1" y="connsiteY1"/>
              </a:cxn>
            </a:cxnLst>
            <a:rect l="l" t="t" r="r" b="b"/>
            <a:pathLst>
              <a:path w="1685365" h="1272988">
                <a:moveTo>
                  <a:pt x="1685365" y="0"/>
                </a:moveTo>
                <a:cubicBezTo>
                  <a:pt x="971176" y="531906"/>
                  <a:pt x="256988" y="1063812"/>
                  <a:pt x="0" y="1272988"/>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reeform 40">
            <a:extLst>
              <a:ext uri="{FF2B5EF4-FFF2-40B4-BE49-F238E27FC236}">
                <a16:creationId xmlns:a16="http://schemas.microsoft.com/office/drawing/2014/main" id="{3907B551-2ABB-5946-9097-9F203E15D86A}"/>
              </a:ext>
            </a:extLst>
          </p:cNvPr>
          <p:cNvSpPr/>
          <p:nvPr/>
        </p:nvSpPr>
        <p:spPr>
          <a:xfrm>
            <a:off x="3514165" y="4177553"/>
            <a:ext cx="1703294" cy="1310550"/>
          </a:xfrm>
          <a:custGeom>
            <a:avLst/>
            <a:gdLst>
              <a:gd name="connsiteX0" fmla="*/ 1703294 w 1703294"/>
              <a:gd name="connsiteY0" fmla="*/ 0 h 1310550"/>
              <a:gd name="connsiteX1" fmla="*/ 1667435 w 1703294"/>
              <a:gd name="connsiteY1" fmla="*/ 197223 h 1310550"/>
              <a:gd name="connsiteX2" fmla="*/ 1631576 w 1703294"/>
              <a:gd name="connsiteY2" fmla="*/ 268941 h 1310550"/>
              <a:gd name="connsiteX3" fmla="*/ 1506070 w 1703294"/>
              <a:gd name="connsiteY3" fmla="*/ 376518 h 1310550"/>
              <a:gd name="connsiteX4" fmla="*/ 1362635 w 1703294"/>
              <a:gd name="connsiteY4" fmla="*/ 502023 h 1310550"/>
              <a:gd name="connsiteX5" fmla="*/ 1201270 w 1703294"/>
              <a:gd name="connsiteY5" fmla="*/ 609600 h 1310550"/>
              <a:gd name="connsiteX6" fmla="*/ 1004047 w 1703294"/>
              <a:gd name="connsiteY6" fmla="*/ 735106 h 1310550"/>
              <a:gd name="connsiteX7" fmla="*/ 932329 w 1703294"/>
              <a:gd name="connsiteY7" fmla="*/ 770965 h 1310550"/>
              <a:gd name="connsiteX8" fmla="*/ 806823 w 1703294"/>
              <a:gd name="connsiteY8" fmla="*/ 896471 h 1310550"/>
              <a:gd name="connsiteX9" fmla="*/ 753035 w 1703294"/>
              <a:gd name="connsiteY9" fmla="*/ 950259 h 1310550"/>
              <a:gd name="connsiteX10" fmla="*/ 717176 w 1703294"/>
              <a:gd name="connsiteY10" fmla="*/ 1004047 h 1310550"/>
              <a:gd name="connsiteX11" fmla="*/ 609600 w 1703294"/>
              <a:gd name="connsiteY11" fmla="*/ 1111623 h 1310550"/>
              <a:gd name="connsiteX12" fmla="*/ 573741 w 1703294"/>
              <a:gd name="connsiteY12" fmla="*/ 1165412 h 1310550"/>
              <a:gd name="connsiteX13" fmla="*/ 466164 w 1703294"/>
              <a:gd name="connsiteY13" fmla="*/ 1201271 h 1310550"/>
              <a:gd name="connsiteX14" fmla="*/ 304800 w 1703294"/>
              <a:gd name="connsiteY14" fmla="*/ 1272988 h 1310550"/>
              <a:gd name="connsiteX15" fmla="*/ 161364 w 1703294"/>
              <a:gd name="connsiteY15" fmla="*/ 1308847 h 1310550"/>
              <a:gd name="connsiteX16" fmla="*/ 0 w 1703294"/>
              <a:gd name="connsiteY16" fmla="*/ 1308847 h 1310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03294" h="1310550">
                <a:moveTo>
                  <a:pt x="1703294" y="0"/>
                </a:moveTo>
                <a:cubicBezTo>
                  <a:pt x="1696750" y="45806"/>
                  <a:pt x="1686942" y="145203"/>
                  <a:pt x="1667435" y="197223"/>
                </a:cubicBezTo>
                <a:cubicBezTo>
                  <a:pt x="1658050" y="222249"/>
                  <a:pt x="1647613" y="247559"/>
                  <a:pt x="1631576" y="268941"/>
                </a:cubicBezTo>
                <a:cubicBezTo>
                  <a:pt x="1588098" y="326913"/>
                  <a:pt x="1560278" y="340380"/>
                  <a:pt x="1506070" y="376518"/>
                </a:cubicBezTo>
                <a:cubicBezTo>
                  <a:pt x="1439332" y="476625"/>
                  <a:pt x="1502088" y="397433"/>
                  <a:pt x="1362635" y="502023"/>
                </a:cubicBezTo>
                <a:cubicBezTo>
                  <a:pt x="1231405" y="600446"/>
                  <a:pt x="1353431" y="512770"/>
                  <a:pt x="1201270" y="609600"/>
                </a:cubicBezTo>
                <a:cubicBezTo>
                  <a:pt x="1099587" y="674308"/>
                  <a:pt x="1102438" y="680444"/>
                  <a:pt x="1004047" y="735106"/>
                </a:cubicBezTo>
                <a:cubicBezTo>
                  <a:pt x="980683" y="748086"/>
                  <a:pt x="954994" y="756799"/>
                  <a:pt x="932329" y="770965"/>
                </a:cubicBezTo>
                <a:cubicBezTo>
                  <a:pt x="836704" y="830730"/>
                  <a:pt x="878542" y="812799"/>
                  <a:pt x="806823" y="896471"/>
                </a:cubicBezTo>
                <a:cubicBezTo>
                  <a:pt x="790322" y="915723"/>
                  <a:pt x="769267" y="930780"/>
                  <a:pt x="753035" y="950259"/>
                </a:cubicBezTo>
                <a:cubicBezTo>
                  <a:pt x="739240" y="966813"/>
                  <a:pt x="731492" y="987942"/>
                  <a:pt x="717176" y="1004047"/>
                </a:cubicBezTo>
                <a:cubicBezTo>
                  <a:pt x="683485" y="1041949"/>
                  <a:pt x="637730" y="1069428"/>
                  <a:pt x="609600" y="1111623"/>
                </a:cubicBezTo>
                <a:cubicBezTo>
                  <a:pt x="597647" y="1129553"/>
                  <a:pt x="592014" y="1153991"/>
                  <a:pt x="573741" y="1165412"/>
                </a:cubicBezTo>
                <a:cubicBezTo>
                  <a:pt x="541688" y="1185445"/>
                  <a:pt x="497615" y="1180304"/>
                  <a:pt x="466164" y="1201271"/>
                </a:cubicBezTo>
                <a:cubicBezTo>
                  <a:pt x="380925" y="1258096"/>
                  <a:pt x="432819" y="1230315"/>
                  <a:pt x="304800" y="1272988"/>
                </a:cubicBezTo>
                <a:cubicBezTo>
                  <a:pt x="255034" y="1289577"/>
                  <a:pt x="216441" y="1304913"/>
                  <a:pt x="161364" y="1308847"/>
                </a:cubicBezTo>
                <a:cubicBezTo>
                  <a:pt x="107713" y="1312679"/>
                  <a:pt x="53788" y="1308847"/>
                  <a:pt x="0" y="1308847"/>
                </a:cubicBezTo>
              </a:path>
            </a:pathLst>
          </a:custGeom>
          <a:noFill/>
          <a:ln>
            <a:solidFill>
              <a:schemeClr val="tx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214290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t>Why Event Driven Architecture: app with microservice</a:t>
            </a:r>
          </a:p>
        </p:txBody>
      </p:sp>
      <p:sp>
        <p:nvSpPr>
          <p:cNvPr id="4" name="Slide Number Placeholder 3"/>
          <p:cNvSpPr>
            <a:spLocks noGrp="1"/>
          </p:cNvSpPr>
          <p:nvPr>
            <p:ph type="sldNum" sz="quarter" idx="4294967295"/>
          </p:nvPr>
        </p:nvSpPr>
        <p:spPr/>
        <p:txBody>
          <a:bodyPr/>
          <a:lstStyle/>
          <a:p>
            <a:pPr defTabSz="911231" eaLnBrk="1" fontAlgn="auto" hangingPunct="1">
              <a:spcBef>
                <a:spcPts val="0"/>
              </a:spcBef>
              <a:spcAft>
                <a:spcPts val="0"/>
              </a:spcAft>
              <a:defRPr/>
            </a:pPr>
            <a:r>
              <a:rPr lang="en-US" altLang="en-US" dirty="0">
                <a:solidFill>
                  <a:srgbClr val="FFFFFF"/>
                </a:solidFill>
                <a:latin typeface="Arial"/>
                <a:ea typeface="ＭＳ Ｐゴシック" charset="0"/>
                <a:cs typeface="Arial"/>
                <a:sym typeface="Helvetica" charset="0"/>
              </a:rPr>
              <a:t>IBM Confidential – Page </a:t>
            </a:r>
            <a:fld id="{3AD35F64-7BFE-4AA6-B41F-771B1133FB22}"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5</a:t>
            </a:fld>
            <a:endParaRPr lang="en-US" altLang="en-US" dirty="0">
              <a:solidFill>
                <a:srgbClr val="FFFFFF"/>
              </a:solidFill>
              <a:latin typeface="Arial"/>
              <a:ea typeface="ＭＳ Ｐゴシック" charset="0"/>
              <a:cs typeface="Arial"/>
              <a:sym typeface="Helvetica" charset="0"/>
            </a:endParaRPr>
          </a:p>
        </p:txBody>
      </p:sp>
      <p:sp>
        <p:nvSpPr>
          <p:cNvPr id="5" name="Rectangle 4"/>
          <p:cNvSpPr/>
          <p:nvPr/>
        </p:nvSpPr>
        <p:spPr>
          <a:xfrm>
            <a:off x="1089011" y="2569188"/>
            <a:ext cx="1714500" cy="8740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Browsers</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9011" y="1564242"/>
            <a:ext cx="1714500" cy="762000"/>
          </a:xfrm>
          <a:prstGeom prst="rect">
            <a:avLst/>
          </a:prstGeom>
        </p:spPr>
      </p:pic>
      <p:sp>
        <p:nvSpPr>
          <p:cNvPr id="7" name="Rectangle 6"/>
          <p:cNvSpPr/>
          <p:nvPr/>
        </p:nvSpPr>
        <p:spPr>
          <a:xfrm>
            <a:off x="1089011" y="4419759"/>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Authentication MS</a:t>
            </a:r>
          </a:p>
        </p:txBody>
      </p:sp>
      <p:sp>
        <p:nvSpPr>
          <p:cNvPr id="9" name="Rectangle 8"/>
          <p:cNvSpPr/>
          <p:nvPr/>
        </p:nvSpPr>
        <p:spPr>
          <a:xfrm>
            <a:off x="1543579" y="3163333"/>
            <a:ext cx="877126" cy="278330"/>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SPA</a:t>
            </a:r>
          </a:p>
        </p:txBody>
      </p:sp>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72176" y="1043871"/>
            <a:ext cx="493345" cy="797462"/>
          </a:xfrm>
          <a:prstGeom prst="rect">
            <a:avLst/>
          </a:prstGeom>
        </p:spPr>
      </p:pic>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09624" y="1061312"/>
            <a:ext cx="577161" cy="686749"/>
          </a:xfrm>
          <a:prstGeom prst="rect">
            <a:avLst/>
          </a:prstGeom>
        </p:spPr>
      </p:pic>
      <p:sp>
        <p:nvSpPr>
          <p:cNvPr id="16" name="Rectangle 15"/>
          <p:cNvSpPr/>
          <p:nvPr/>
        </p:nvSpPr>
        <p:spPr>
          <a:xfrm>
            <a:off x="4772175" y="1967566"/>
            <a:ext cx="1414609" cy="358676"/>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Mobile Apps</a:t>
            </a:r>
          </a:p>
        </p:txBody>
      </p:sp>
      <p:sp>
        <p:nvSpPr>
          <p:cNvPr id="17" name="Rectangle 16"/>
          <p:cNvSpPr/>
          <p:nvPr/>
        </p:nvSpPr>
        <p:spPr>
          <a:xfrm>
            <a:off x="7192762" y="2012744"/>
            <a:ext cx="1414609" cy="358676"/>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B2B</a:t>
            </a:r>
          </a:p>
        </p:txBody>
      </p:sp>
      <p:cxnSp>
        <p:nvCxnSpPr>
          <p:cNvPr id="21" name="Elbow Connector 20"/>
          <p:cNvCxnSpPr>
            <a:stCxn id="16" idx="2"/>
            <a:endCxn id="12" idx="0"/>
          </p:cNvCxnSpPr>
          <p:nvPr/>
        </p:nvCxnSpPr>
        <p:spPr>
          <a:xfrm rot="16200000" flipH="1">
            <a:off x="5523249" y="2282472"/>
            <a:ext cx="699527" cy="787065"/>
          </a:xfrm>
          <a:prstGeom prst="bentConnector3">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Elbow Connector 21"/>
          <p:cNvCxnSpPr>
            <a:stCxn id="17" idx="2"/>
            <a:endCxn id="45" idx="0"/>
          </p:cNvCxnSpPr>
          <p:nvPr/>
        </p:nvCxnSpPr>
        <p:spPr>
          <a:xfrm rot="5400000">
            <a:off x="6621801" y="3137432"/>
            <a:ext cx="2044279" cy="512255"/>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Elbow Connector 24"/>
          <p:cNvCxnSpPr>
            <a:stCxn id="16" idx="2"/>
            <a:endCxn id="50" idx="0"/>
          </p:cNvCxnSpPr>
          <p:nvPr/>
        </p:nvCxnSpPr>
        <p:spPr>
          <a:xfrm rot="5400000">
            <a:off x="3890976" y="2804286"/>
            <a:ext cx="2066549" cy="1110460"/>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Elbow Connector 34"/>
          <p:cNvCxnSpPr>
            <a:stCxn id="5" idx="2"/>
            <a:endCxn id="7" idx="0"/>
          </p:cNvCxnSpPr>
          <p:nvPr/>
        </p:nvCxnSpPr>
        <p:spPr>
          <a:xfrm rot="5400000">
            <a:off x="1304059" y="3777556"/>
            <a:ext cx="976495" cy="307910"/>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4137012" y="3025769"/>
            <a:ext cx="4259066" cy="5566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API Gateway</a:t>
            </a:r>
          </a:p>
        </p:txBody>
      </p:sp>
      <p:cxnSp>
        <p:nvCxnSpPr>
          <p:cNvPr id="52" name="Elbow Connector 51"/>
          <p:cNvCxnSpPr>
            <a:endCxn id="47" idx="0"/>
          </p:cNvCxnSpPr>
          <p:nvPr/>
        </p:nvCxnSpPr>
        <p:spPr>
          <a:xfrm rot="16200000" flipH="1">
            <a:off x="2168157" y="3591892"/>
            <a:ext cx="972437" cy="675175"/>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23" name="Can 22"/>
          <p:cNvSpPr/>
          <p:nvPr/>
        </p:nvSpPr>
        <p:spPr>
          <a:xfrm>
            <a:off x="1227645" y="4796928"/>
            <a:ext cx="269960" cy="35897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Rectangle 40"/>
          <p:cNvSpPr/>
          <p:nvPr/>
        </p:nvSpPr>
        <p:spPr>
          <a:xfrm>
            <a:off x="8396078" y="4415699"/>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Risk Assess MS</a:t>
            </a:r>
          </a:p>
        </p:txBody>
      </p:sp>
      <p:sp>
        <p:nvSpPr>
          <p:cNvPr id="43" name="Can 42"/>
          <p:cNvSpPr/>
          <p:nvPr/>
        </p:nvSpPr>
        <p:spPr>
          <a:xfrm>
            <a:off x="8518855" y="4792868"/>
            <a:ext cx="269960" cy="35897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Rectangle 44"/>
          <p:cNvSpPr/>
          <p:nvPr/>
        </p:nvSpPr>
        <p:spPr>
          <a:xfrm>
            <a:off x="6838472" y="4415699"/>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Asset management MS</a:t>
            </a:r>
          </a:p>
        </p:txBody>
      </p:sp>
      <p:sp>
        <p:nvSpPr>
          <p:cNvPr id="46" name="Can 45"/>
          <p:cNvSpPr/>
          <p:nvPr/>
        </p:nvSpPr>
        <p:spPr>
          <a:xfrm>
            <a:off x="7486643" y="4792868"/>
            <a:ext cx="269960" cy="35897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46"/>
          <p:cNvSpPr/>
          <p:nvPr/>
        </p:nvSpPr>
        <p:spPr>
          <a:xfrm>
            <a:off x="2442623" y="4415699"/>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User management MS</a:t>
            </a:r>
          </a:p>
        </p:txBody>
      </p:sp>
      <p:sp>
        <p:nvSpPr>
          <p:cNvPr id="49" name="Can 48"/>
          <p:cNvSpPr/>
          <p:nvPr/>
        </p:nvSpPr>
        <p:spPr>
          <a:xfrm>
            <a:off x="3090794" y="4792868"/>
            <a:ext cx="269960" cy="35897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Rectangle 49"/>
          <p:cNvSpPr/>
          <p:nvPr/>
        </p:nvSpPr>
        <p:spPr>
          <a:xfrm>
            <a:off x="3819680" y="4392791"/>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App Authorization MS</a:t>
            </a:r>
          </a:p>
        </p:txBody>
      </p:sp>
      <p:sp>
        <p:nvSpPr>
          <p:cNvPr id="51" name="Can 50"/>
          <p:cNvSpPr/>
          <p:nvPr/>
        </p:nvSpPr>
        <p:spPr>
          <a:xfrm>
            <a:off x="4412172" y="4850610"/>
            <a:ext cx="269960" cy="35897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Rectangle 52"/>
          <p:cNvSpPr/>
          <p:nvPr/>
        </p:nvSpPr>
        <p:spPr>
          <a:xfrm>
            <a:off x="5196737" y="4402443"/>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Config management MS</a:t>
            </a:r>
          </a:p>
        </p:txBody>
      </p:sp>
      <p:sp>
        <p:nvSpPr>
          <p:cNvPr id="54" name="Can 53"/>
          <p:cNvSpPr/>
          <p:nvPr/>
        </p:nvSpPr>
        <p:spPr>
          <a:xfrm>
            <a:off x="5844908" y="4779612"/>
            <a:ext cx="269960" cy="35897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7" name="Elbow Connector 56"/>
          <p:cNvCxnSpPr>
            <a:stCxn id="9" idx="3"/>
            <a:endCxn id="12" idx="1"/>
          </p:cNvCxnSpPr>
          <p:nvPr/>
        </p:nvCxnSpPr>
        <p:spPr>
          <a:xfrm>
            <a:off x="2420705" y="3302498"/>
            <a:ext cx="1716307" cy="1601"/>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60" name="Elbow Connector 59"/>
          <p:cNvCxnSpPr>
            <a:cxnSpLocks/>
            <a:stCxn id="9" idx="3"/>
            <a:endCxn id="50" idx="1"/>
          </p:cNvCxnSpPr>
          <p:nvPr/>
        </p:nvCxnSpPr>
        <p:spPr>
          <a:xfrm>
            <a:off x="2420705" y="3302498"/>
            <a:ext cx="1398975" cy="1548112"/>
          </a:xfrm>
          <a:prstGeom prst="bentConnector3">
            <a:avLst>
              <a:gd name="adj1" fmla="val 87523"/>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890770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7122B3-31DD-144D-8573-287A475EBA45}"/>
              </a:ext>
            </a:extLst>
          </p:cNvPr>
          <p:cNvSpPr>
            <a:spLocks noGrp="1"/>
          </p:cNvSpPr>
          <p:nvPr>
            <p:ph type="title"/>
          </p:nvPr>
        </p:nvSpPr>
        <p:spPr>
          <a:xfrm>
            <a:off x="390788" y="60120"/>
            <a:ext cx="10886813" cy="638174"/>
          </a:xfrm>
        </p:spPr>
        <p:txBody>
          <a:bodyPr/>
          <a:lstStyle/>
          <a:p>
            <a:r>
              <a:rPr lang="en-US"/>
              <a:t>EDA Landscape</a:t>
            </a:r>
          </a:p>
        </p:txBody>
      </p:sp>
      <p:sp>
        <p:nvSpPr>
          <p:cNvPr id="4" name="Slide Number Placeholder 3">
            <a:extLst>
              <a:ext uri="{FF2B5EF4-FFF2-40B4-BE49-F238E27FC236}">
                <a16:creationId xmlns:a16="http://schemas.microsoft.com/office/drawing/2014/main" id="{A47F9F32-8F49-694A-85B5-9B822DFA284B}"/>
              </a:ext>
            </a:extLst>
          </p:cNvPr>
          <p:cNvSpPr>
            <a:spLocks noGrp="1"/>
          </p:cNvSpPr>
          <p:nvPr>
            <p:ph type="sldNum" sz="quarter" idx="12"/>
          </p:nvPr>
        </p:nvSpPr>
        <p:spPr/>
        <p:txBody>
          <a:bodyPr/>
          <a:lstStyle/>
          <a:p>
            <a:fld id="{E9549862-13E2-C34D-815E-8545BD36FC59}" type="slidenum">
              <a:rPr lang="en-US" smtClean="0">
                <a:solidFill>
                  <a:srgbClr val="6D7777"/>
                </a:solidFill>
              </a:rPr>
              <a:pPr/>
              <a:t>50</a:t>
            </a:fld>
            <a:endParaRPr lang="en-US">
              <a:solidFill>
                <a:srgbClr val="6D7777"/>
              </a:solidFill>
            </a:endParaRPr>
          </a:p>
        </p:txBody>
      </p:sp>
      <p:sp>
        <p:nvSpPr>
          <p:cNvPr id="5" name="Rectangle 4">
            <a:extLst>
              <a:ext uri="{FF2B5EF4-FFF2-40B4-BE49-F238E27FC236}">
                <a16:creationId xmlns:a16="http://schemas.microsoft.com/office/drawing/2014/main" id="{D9FF30C9-98A4-2A4C-B5B9-D0F6A1FC2933}"/>
              </a:ext>
            </a:extLst>
          </p:cNvPr>
          <p:cNvSpPr/>
          <p:nvPr/>
        </p:nvSpPr>
        <p:spPr>
          <a:xfrm>
            <a:off x="233177" y="1317138"/>
            <a:ext cx="1021349" cy="4057448"/>
          </a:xfrm>
          <a:prstGeom prst="rect">
            <a:avLst/>
          </a:prstGeom>
          <a:solidFill>
            <a:srgbClr val="4472C4">
              <a:lumMod val="20000"/>
              <a:lumOff val="80000"/>
            </a:srgbClr>
          </a:solidFill>
          <a:ln w="12700" cap="flat" cmpd="sng" algn="ctr">
            <a:solidFill>
              <a:srgbClr val="4472C4">
                <a:shade val="50000"/>
              </a:srgbClr>
            </a:solidFill>
            <a:prstDash val="solid"/>
            <a:miter lim="800000"/>
          </a:ln>
          <a:effectLst/>
        </p:spPr>
        <p:txBody>
          <a:bodyPr rtlCol="0" anchor="b" anchorCtr="1"/>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prstClr val="black"/>
                </a:solidFill>
                <a:effectLst/>
                <a:uLnTx/>
                <a:uFillTx/>
                <a:latin typeface="Calibri" panose="020F0502020204030204"/>
                <a:ea typeface="+mn-ea"/>
                <a:cs typeface="+mn-cs"/>
              </a:rPr>
              <a:t>Data &amp; Event Sources</a:t>
            </a:r>
          </a:p>
        </p:txBody>
      </p:sp>
      <p:pic>
        <p:nvPicPr>
          <p:cNvPr id="29" name="Picture 28">
            <a:extLst>
              <a:ext uri="{FF2B5EF4-FFF2-40B4-BE49-F238E27FC236}">
                <a16:creationId xmlns:a16="http://schemas.microsoft.com/office/drawing/2014/main" id="{DB8B9389-652E-C04A-9D30-DBD04AE4D00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flipH="1">
            <a:off x="769081" y="1644037"/>
            <a:ext cx="135998" cy="116678"/>
          </a:xfrm>
          <a:prstGeom prst="rect">
            <a:avLst/>
          </a:prstGeom>
        </p:spPr>
      </p:pic>
      <p:pic>
        <p:nvPicPr>
          <p:cNvPr id="30" name="Picture 29">
            <a:extLst>
              <a:ext uri="{FF2B5EF4-FFF2-40B4-BE49-F238E27FC236}">
                <a16:creationId xmlns:a16="http://schemas.microsoft.com/office/drawing/2014/main" id="{8CB488CD-E624-C242-9069-6A45F453DD9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11581" y="1489325"/>
            <a:ext cx="182219" cy="177291"/>
          </a:xfrm>
          <a:prstGeom prst="rect">
            <a:avLst/>
          </a:prstGeom>
        </p:spPr>
      </p:pic>
      <p:sp>
        <p:nvSpPr>
          <p:cNvPr id="32" name="TextBox 31">
            <a:extLst>
              <a:ext uri="{FF2B5EF4-FFF2-40B4-BE49-F238E27FC236}">
                <a16:creationId xmlns:a16="http://schemas.microsoft.com/office/drawing/2014/main" id="{F6D7983F-3F9D-4E41-B0E8-42B086482948}"/>
              </a:ext>
            </a:extLst>
          </p:cNvPr>
          <p:cNvSpPr txBox="1"/>
          <p:nvPr/>
        </p:nvSpPr>
        <p:spPr>
          <a:xfrm>
            <a:off x="229870" y="1787126"/>
            <a:ext cx="1004207" cy="253916"/>
          </a:xfrm>
          <a:prstGeom prst="rect">
            <a:avLst/>
          </a:prstGeom>
          <a:noFill/>
        </p:spPr>
        <p:txBody>
          <a:bodyPr wrap="square" rtlCol="0">
            <a:spAutoFit/>
          </a:bodyPr>
          <a:lstStyle/>
          <a:p>
            <a:pPr defTabSz="685766">
              <a:defRPr/>
            </a:pPr>
            <a:r>
              <a:rPr lang="en-US" sz="1050">
                <a:solidFill>
                  <a:prstClr val="black"/>
                </a:solidFill>
                <a:latin typeface="Calibri" panose="020F0502020204030204"/>
              </a:rPr>
              <a:t>IoT Sources</a:t>
            </a:r>
          </a:p>
        </p:txBody>
      </p:sp>
      <p:sp>
        <p:nvSpPr>
          <p:cNvPr id="33" name="Can 32">
            <a:extLst>
              <a:ext uri="{FF2B5EF4-FFF2-40B4-BE49-F238E27FC236}">
                <a16:creationId xmlns:a16="http://schemas.microsoft.com/office/drawing/2014/main" id="{FA980A2D-0D92-444B-A651-1F93E2979ABE}"/>
              </a:ext>
            </a:extLst>
          </p:cNvPr>
          <p:cNvSpPr/>
          <p:nvPr/>
        </p:nvSpPr>
        <p:spPr>
          <a:xfrm>
            <a:off x="449027" y="2342478"/>
            <a:ext cx="446006" cy="248275"/>
          </a:xfrm>
          <a:prstGeom prst="can">
            <a:avLst/>
          </a:prstGeom>
          <a:solidFill>
            <a:sysClr val="windowText" lastClr="000000">
              <a:lumMod val="50000"/>
              <a:lumOff val="50000"/>
            </a:sysClr>
          </a:solidFill>
          <a:ln w="12700" cap="flat" cmpd="sng" algn="ctr">
            <a:solidFill>
              <a:sysClr val="windowText" lastClr="000000"/>
            </a:solid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endParaRPr kumimoji="0" lang="en-US" sz="6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34" name="TextBox 33">
            <a:extLst>
              <a:ext uri="{FF2B5EF4-FFF2-40B4-BE49-F238E27FC236}">
                <a16:creationId xmlns:a16="http://schemas.microsoft.com/office/drawing/2014/main" id="{9931EE0F-5F89-D448-A20B-E69A9682E78F}"/>
              </a:ext>
            </a:extLst>
          </p:cNvPr>
          <p:cNvSpPr txBox="1"/>
          <p:nvPr/>
        </p:nvSpPr>
        <p:spPr>
          <a:xfrm>
            <a:off x="229870" y="2636816"/>
            <a:ext cx="1004207" cy="253916"/>
          </a:xfrm>
          <a:prstGeom prst="rect">
            <a:avLst/>
          </a:prstGeom>
          <a:noFill/>
        </p:spPr>
        <p:txBody>
          <a:bodyPr wrap="square" rtlCol="0">
            <a:spAutoFit/>
          </a:bodyPr>
          <a:lstStyle/>
          <a:p>
            <a:pPr defTabSz="685766">
              <a:defRPr/>
            </a:pPr>
            <a:r>
              <a:rPr lang="en-US" sz="1050">
                <a:solidFill>
                  <a:prstClr val="black"/>
                </a:solidFill>
                <a:latin typeface="Calibri" panose="020F0502020204030204"/>
              </a:rPr>
              <a:t>Data Sources</a:t>
            </a:r>
          </a:p>
        </p:txBody>
      </p:sp>
      <p:sp>
        <p:nvSpPr>
          <p:cNvPr id="36" name="Rectangle 35">
            <a:extLst>
              <a:ext uri="{FF2B5EF4-FFF2-40B4-BE49-F238E27FC236}">
                <a16:creationId xmlns:a16="http://schemas.microsoft.com/office/drawing/2014/main" id="{7FECA1E9-FC30-3B42-AFD7-35E3D8671395}"/>
              </a:ext>
            </a:extLst>
          </p:cNvPr>
          <p:cNvSpPr/>
          <p:nvPr/>
        </p:nvSpPr>
        <p:spPr>
          <a:xfrm>
            <a:off x="1252940" y="1312431"/>
            <a:ext cx="7515655" cy="4062155"/>
          </a:xfrm>
          <a:prstGeom prst="rect">
            <a:avLst/>
          </a:prstGeom>
          <a:solidFill>
            <a:srgbClr val="4472C4">
              <a:lumMod val="40000"/>
              <a:lumOff val="60000"/>
            </a:srgbClr>
          </a:solidFill>
          <a:ln w="12700" cap="flat" cmpd="sng" algn="ctr">
            <a:solidFill>
              <a:srgbClr val="4472C4">
                <a:shade val="50000"/>
              </a:srgbClr>
            </a:solidFill>
            <a:prstDash val="solid"/>
            <a:miter lim="800000"/>
          </a:ln>
          <a:effectLst/>
        </p:spPr>
        <p:txBody>
          <a:bodyPr rtlCol="0" anchor="b" anchorCtr="1"/>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Calibri" panose="020F0502020204030204"/>
                <a:ea typeface="+mn-ea"/>
                <a:cs typeface="+mn-cs"/>
              </a:rPr>
              <a:t>Data , Analytics, Intelligence Services  </a:t>
            </a:r>
          </a:p>
        </p:txBody>
      </p:sp>
      <p:sp>
        <p:nvSpPr>
          <p:cNvPr id="37" name="Rounded Rectangle 36">
            <a:extLst>
              <a:ext uri="{FF2B5EF4-FFF2-40B4-BE49-F238E27FC236}">
                <a16:creationId xmlns:a16="http://schemas.microsoft.com/office/drawing/2014/main" id="{A45638BC-B8C4-BF4B-8CF6-DE03445C29E2}"/>
              </a:ext>
            </a:extLst>
          </p:cNvPr>
          <p:cNvSpPr/>
          <p:nvPr/>
        </p:nvSpPr>
        <p:spPr>
          <a:xfrm>
            <a:off x="4276918" y="3664311"/>
            <a:ext cx="1862657" cy="266602"/>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1" u="none" strike="noStrike" kern="0" cap="none" spc="0" normalizeH="0" baseline="0" noProof="0">
                <a:ln>
                  <a:noFill/>
                </a:ln>
                <a:solidFill>
                  <a:srgbClr val="000000"/>
                </a:solidFill>
                <a:effectLst/>
                <a:uLnTx/>
                <a:uFillTx/>
                <a:latin typeface="Calibri"/>
                <a:ea typeface="Calibri"/>
                <a:cs typeface="Calibri"/>
                <a:sym typeface="Calibri"/>
              </a:rPr>
              <a:t>Streaming Analytics </a:t>
            </a:r>
          </a:p>
        </p:txBody>
      </p:sp>
      <p:sp>
        <p:nvSpPr>
          <p:cNvPr id="38" name="Can 37">
            <a:extLst>
              <a:ext uri="{FF2B5EF4-FFF2-40B4-BE49-F238E27FC236}">
                <a16:creationId xmlns:a16="http://schemas.microsoft.com/office/drawing/2014/main" id="{EF10164B-85BE-DC4F-AF03-E14AC030FDA2}"/>
              </a:ext>
            </a:extLst>
          </p:cNvPr>
          <p:cNvSpPr/>
          <p:nvPr/>
        </p:nvSpPr>
        <p:spPr>
          <a:xfrm>
            <a:off x="5572029" y="4177845"/>
            <a:ext cx="567545" cy="362571"/>
          </a:xfrm>
          <a:prstGeom prst="can">
            <a:avLst/>
          </a:prstGeom>
          <a:solidFill>
            <a:sysClr val="window" lastClr="FFFFFF">
              <a:lumMod val="95000"/>
            </a:sysClr>
          </a:solidFill>
          <a:ln w="12700" cap="flat" cmpd="sng" algn="ctr">
            <a:solidFill>
              <a:sysClr val="windowText" lastClr="000000"/>
            </a:solid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Calibri" panose="020F0502020204030204"/>
                <a:ea typeface="+mn-ea"/>
                <a:cs typeface="+mn-cs"/>
              </a:rPr>
              <a:t>Store</a:t>
            </a:r>
          </a:p>
        </p:txBody>
      </p:sp>
      <p:sp>
        <p:nvSpPr>
          <p:cNvPr id="39" name="Rounded Rectangle 38">
            <a:extLst>
              <a:ext uri="{FF2B5EF4-FFF2-40B4-BE49-F238E27FC236}">
                <a16:creationId xmlns:a16="http://schemas.microsoft.com/office/drawing/2014/main" id="{F6585EC0-C9CF-7A4D-84B2-97E12BA21272}"/>
              </a:ext>
            </a:extLst>
          </p:cNvPr>
          <p:cNvSpPr/>
          <p:nvPr/>
        </p:nvSpPr>
        <p:spPr>
          <a:xfrm>
            <a:off x="3652196" y="4752419"/>
            <a:ext cx="1774532" cy="295829"/>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0000"/>
                </a:solidFill>
                <a:effectLst/>
                <a:uLnTx/>
                <a:uFillTx/>
                <a:latin typeface="Calibri"/>
                <a:ea typeface="Calibri"/>
                <a:cs typeface="Calibri"/>
                <a:sym typeface="Calibri"/>
              </a:rPr>
              <a:t>Data Analysis / Learn  (ML)</a:t>
            </a:r>
            <a:endParaRPr kumimoji="0" lang="en-US" sz="1100" b="0" i="1" u="none" strike="noStrike" kern="0" cap="none" spc="0" normalizeH="0" baseline="0" noProof="0">
              <a:ln>
                <a:noFill/>
              </a:ln>
              <a:solidFill>
                <a:srgbClr val="000000"/>
              </a:solidFill>
              <a:effectLst/>
              <a:uLnTx/>
              <a:uFillTx/>
              <a:latin typeface="Calibri"/>
              <a:ea typeface="Calibri"/>
              <a:cs typeface="Calibri"/>
              <a:sym typeface="Calibri"/>
            </a:endParaRPr>
          </a:p>
        </p:txBody>
      </p:sp>
      <p:cxnSp>
        <p:nvCxnSpPr>
          <p:cNvPr id="43" name="Elbow Connector 42">
            <a:extLst>
              <a:ext uri="{FF2B5EF4-FFF2-40B4-BE49-F238E27FC236}">
                <a16:creationId xmlns:a16="http://schemas.microsoft.com/office/drawing/2014/main" id="{8C51830F-B9AC-DF49-B04E-81D2DCCD31A0}"/>
              </a:ext>
            </a:extLst>
          </p:cNvPr>
          <p:cNvCxnSpPr>
            <a:cxnSpLocks/>
            <a:stCxn id="37" idx="2"/>
            <a:endCxn id="38" idx="1"/>
          </p:cNvCxnSpPr>
          <p:nvPr/>
        </p:nvCxnSpPr>
        <p:spPr>
          <a:xfrm rot="16200000" flipH="1">
            <a:off x="5408558" y="3730601"/>
            <a:ext cx="246932" cy="647555"/>
          </a:xfrm>
          <a:prstGeom prst="bentConnector3">
            <a:avLst/>
          </a:prstGeom>
          <a:noFill/>
          <a:ln w="6350" cap="flat" cmpd="sng" algn="ctr">
            <a:solidFill>
              <a:srgbClr val="FF0000"/>
            </a:solidFill>
            <a:prstDash val="solid"/>
            <a:miter lim="800000"/>
            <a:tailEnd type="triangle"/>
          </a:ln>
          <a:effectLst/>
        </p:spPr>
      </p:cxnSp>
      <p:cxnSp>
        <p:nvCxnSpPr>
          <p:cNvPr id="47" name="Straight Arrow Connector 46">
            <a:extLst>
              <a:ext uri="{FF2B5EF4-FFF2-40B4-BE49-F238E27FC236}">
                <a16:creationId xmlns:a16="http://schemas.microsoft.com/office/drawing/2014/main" id="{100B3340-01E8-AD49-8C51-ACCF4FE4EA16}"/>
              </a:ext>
            </a:extLst>
          </p:cNvPr>
          <p:cNvCxnSpPr>
            <a:cxnSpLocks/>
            <a:endCxn id="51" idx="1"/>
          </p:cNvCxnSpPr>
          <p:nvPr/>
        </p:nvCxnSpPr>
        <p:spPr>
          <a:xfrm>
            <a:off x="1252476" y="3023639"/>
            <a:ext cx="371191" cy="0"/>
          </a:xfrm>
          <a:prstGeom prst="straightConnector1">
            <a:avLst/>
          </a:prstGeom>
          <a:noFill/>
          <a:ln w="6350" cap="flat" cmpd="sng" algn="ctr">
            <a:solidFill>
              <a:srgbClr val="FF0000"/>
            </a:solidFill>
            <a:prstDash val="solid"/>
            <a:miter lim="800000"/>
            <a:tailEnd type="triangle"/>
          </a:ln>
          <a:effectLst/>
        </p:spPr>
      </p:cxnSp>
      <p:cxnSp>
        <p:nvCxnSpPr>
          <p:cNvPr id="50" name="Elbow Connector 49">
            <a:extLst>
              <a:ext uri="{FF2B5EF4-FFF2-40B4-BE49-F238E27FC236}">
                <a16:creationId xmlns:a16="http://schemas.microsoft.com/office/drawing/2014/main" id="{A0C54CB4-F6B8-2D40-A583-74F00AFAE0F1}"/>
              </a:ext>
            </a:extLst>
          </p:cNvPr>
          <p:cNvCxnSpPr>
            <a:cxnSpLocks/>
            <a:stCxn id="38" idx="3"/>
            <a:endCxn id="39" idx="0"/>
          </p:cNvCxnSpPr>
          <p:nvPr/>
        </p:nvCxnSpPr>
        <p:spPr>
          <a:xfrm rot="5400000">
            <a:off x="5091631" y="3988247"/>
            <a:ext cx="212003" cy="1316340"/>
          </a:xfrm>
          <a:prstGeom prst="bentConnector3">
            <a:avLst>
              <a:gd name="adj1" fmla="val 50000"/>
            </a:avLst>
          </a:prstGeom>
          <a:noFill/>
          <a:ln w="6350" cap="flat" cmpd="sng" algn="ctr">
            <a:solidFill>
              <a:srgbClr val="4472C4"/>
            </a:solidFill>
            <a:prstDash val="solid"/>
            <a:miter lim="800000"/>
            <a:headEnd type="triangle"/>
            <a:tailEnd type="triangle"/>
          </a:ln>
          <a:effectLst/>
        </p:spPr>
      </p:cxnSp>
      <p:sp>
        <p:nvSpPr>
          <p:cNvPr id="51" name="Rounded Rectangle 50">
            <a:extLst>
              <a:ext uri="{FF2B5EF4-FFF2-40B4-BE49-F238E27FC236}">
                <a16:creationId xmlns:a16="http://schemas.microsoft.com/office/drawing/2014/main" id="{69D6B6CB-155E-8B42-97F5-6BB9DFAF6BD1}"/>
              </a:ext>
            </a:extLst>
          </p:cNvPr>
          <p:cNvSpPr/>
          <p:nvPr/>
        </p:nvSpPr>
        <p:spPr>
          <a:xfrm>
            <a:off x="1623667" y="2827271"/>
            <a:ext cx="4952962" cy="392736"/>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1" u="none" strike="noStrike" kern="0" cap="none" spc="0" normalizeH="0" baseline="0" noProof="0">
                <a:ln>
                  <a:noFill/>
                </a:ln>
                <a:solidFill>
                  <a:srgbClr val="000000"/>
                </a:solidFill>
                <a:effectLst/>
                <a:uLnTx/>
                <a:uFillTx/>
                <a:latin typeface="Calibri"/>
                <a:ea typeface="Calibri"/>
                <a:cs typeface="Calibri"/>
                <a:sym typeface="Calibri"/>
              </a:rPr>
              <a:t>Event Backbone</a:t>
            </a:r>
          </a:p>
        </p:txBody>
      </p:sp>
      <p:cxnSp>
        <p:nvCxnSpPr>
          <p:cNvPr id="54" name="Elbow Connector 53">
            <a:extLst>
              <a:ext uri="{FF2B5EF4-FFF2-40B4-BE49-F238E27FC236}">
                <a16:creationId xmlns:a16="http://schemas.microsoft.com/office/drawing/2014/main" id="{8BED309F-C7A1-BE4D-8A93-0C4D3D9481D4}"/>
              </a:ext>
            </a:extLst>
          </p:cNvPr>
          <p:cNvCxnSpPr>
            <a:cxnSpLocks/>
            <a:stCxn id="51" idx="0"/>
            <a:endCxn id="16" idx="2"/>
          </p:cNvCxnSpPr>
          <p:nvPr/>
        </p:nvCxnSpPr>
        <p:spPr>
          <a:xfrm rot="5400000" flipH="1" flipV="1">
            <a:off x="4551405" y="1672700"/>
            <a:ext cx="703315" cy="1605829"/>
          </a:xfrm>
          <a:prstGeom prst="bentConnector3">
            <a:avLst>
              <a:gd name="adj1" fmla="val 50000"/>
            </a:avLst>
          </a:prstGeom>
          <a:noFill/>
          <a:ln w="6350" cap="flat" cmpd="sng" algn="ctr">
            <a:solidFill>
              <a:srgbClr val="FF0000"/>
            </a:solidFill>
            <a:prstDash val="solid"/>
            <a:miter lim="800000"/>
            <a:headEnd type="triangle"/>
            <a:tailEnd type="triangle"/>
          </a:ln>
          <a:effectLst/>
        </p:spPr>
      </p:cxnSp>
      <p:cxnSp>
        <p:nvCxnSpPr>
          <p:cNvPr id="55" name="Straight Arrow Connector 54">
            <a:extLst>
              <a:ext uri="{FF2B5EF4-FFF2-40B4-BE49-F238E27FC236}">
                <a16:creationId xmlns:a16="http://schemas.microsoft.com/office/drawing/2014/main" id="{738B3B8D-1573-434B-A746-482592171EE7}"/>
              </a:ext>
            </a:extLst>
          </p:cNvPr>
          <p:cNvCxnSpPr>
            <a:cxnSpLocks/>
            <a:endCxn id="22" idx="2"/>
          </p:cNvCxnSpPr>
          <p:nvPr/>
        </p:nvCxnSpPr>
        <p:spPr>
          <a:xfrm flipV="1">
            <a:off x="3054527" y="2068353"/>
            <a:ext cx="9745" cy="776252"/>
          </a:xfrm>
          <a:prstGeom prst="straightConnector1">
            <a:avLst/>
          </a:prstGeom>
          <a:noFill/>
          <a:ln w="6350" cap="flat" cmpd="sng" algn="ctr">
            <a:solidFill>
              <a:srgbClr val="FF0000"/>
            </a:solidFill>
            <a:prstDash val="solid"/>
            <a:miter lim="800000"/>
            <a:tailEnd type="triangle"/>
          </a:ln>
          <a:effectLst/>
        </p:spPr>
      </p:cxnSp>
      <p:cxnSp>
        <p:nvCxnSpPr>
          <p:cNvPr id="56" name="Straight Arrow Connector 55">
            <a:extLst>
              <a:ext uri="{FF2B5EF4-FFF2-40B4-BE49-F238E27FC236}">
                <a16:creationId xmlns:a16="http://schemas.microsoft.com/office/drawing/2014/main" id="{8F8132E8-A5F5-624C-AA94-783A36FDA05C}"/>
              </a:ext>
            </a:extLst>
          </p:cNvPr>
          <p:cNvCxnSpPr>
            <a:cxnSpLocks/>
          </p:cNvCxnSpPr>
          <p:nvPr/>
        </p:nvCxnSpPr>
        <p:spPr>
          <a:xfrm flipH="1" flipV="1">
            <a:off x="4902600" y="3923324"/>
            <a:ext cx="208290" cy="775308"/>
          </a:xfrm>
          <a:prstGeom prst="straightConnector1">
            <a:avLst/>
          </a:prstGeom>
          <a:noFill/>
          <a:ln w="6350" cap="flat" cmpd="sng" algn="ctr">
            <a:solidFill>
              <a:srgbClr val="0070C0"/>
            </a:solidFill>
            <a:prstDash val="solid"/>
            <a:miter lim="800000"/>
            <a:tailEnd type="triangle"/>
          </a:ln>
          <a:effectLst/>
        </p:spPr>
      </p:cxnSp>
      <p:pic>
        <p:nvPicPr>
          <p:cNvPr id="57" name="Picture 56">
            <a:extLst>
              <a:ext uri="{FF2B5EF4-FFF2-40B4-BE49-F238E27FC236}">
                <a16:creationId xmlns:a16="http://schemas.microsoft.com/office/drawing/2014/main" id="{56F1EB18-AFC7-7040-B32D-3C8B7137582C}"/>
              </a:ext>
            </a:extLst>
          </p:cNvPr>
          <p:cNvPicPr>
            <a:picLocks noChangeAspect="1"/>
          </p:cNvPicPr>
          <p:nvPr/>
        </p:nvPicPr>
        <p:blipFill>
          <a:blip r:embed="rId4"/>
          <a:stretch>
            <a:fillRect/>
          </a:stretch>
        </p:blipFill>
        <p:spPr>
          <a:xfrm>
            <a:off x="492566" y="3134760"/>
            <a:ext cx="402467" cy="478118"/>
          </a:xfrm>
          <a:prstGeom prst="rect">
            <a:avLst/>
          </a:prstGeom>
        </p:spPr>
      </p:pic>
      <p:sp>
        <p:nvSpPr>
          <p:cNvPr id="58" name="TextBox 57">
            <a:extLst>
              <a:ext uri="{FF2B5EF4-FFF2-40B4-BE49-F238E27FC236}">
                <a16:creationId xmlns:a16="http://schemas.microsoft.com/office/drawing/2014/main" id="{62AE6D9D-0BF4-D849-831F-537F57F4D82C}"/>
              </a:ext>
            </a:extLst>
          </p:cNvPr>
          <p:cNvSpPr txBox="1"/>
          <p:nvPr/>
        </p:nvSpPr>
        <p:spPr>
          <a:xfrm>
            <a:off x="265893" y="3537353"/>
            <a:ext cx="1004207" cy="253916"/>
          </a:xfrm>
          <a:prstGeom prst="rect">
            <a:avLst/>
          </a:prstGeom>
          <a:noFill/>
        </p:spPr>
        <p:txBody>
          <a:bodyPr wrap="square" rtlCol="0">
            <a:spAutoFit/>
          </a:bodyPr>
          <a:lstStyle/>
          <a:p>
            <a:pPr defTabSz="685766">
              <a:defRPr/>
            </a:pPr>
            <a:r>
              <a:rPr lang="en-US" sz="1050">
                <a:solidFill>
                  <a:prstClr val="black"/>
                </a:solidFill>
                <a:latin typeface="Calibri" panose="020F0502020204030204"/>
              </a:rPr>
              <a:t>Mobile App</a:t>
            </a:r>
          </a:p>
        </p:txBody>
      </p:sp>
      <p:sp>
        <p:nvSpPr>
          <p:cNvPr id="59" name="TextBox 58">
            <a:extLst>
              <a:ext uri="{FF2B5EF4-FFF2-40B4-BE49-F238E27FC236}">
                <a16:creationId xmlns:a16="http://schemas.microsoft.com/office/drawing/2014/main" id="{3F2018CF-4CC9-B846-A95A-03C4131C6CD8}"/>
              </a:ext>
            </a:extLst>
          </p:cNvPr>
          <p:cNvSpPr txBox="1"/>
          <p:nvPr/>
        </p:nvSpPr>
        <p:spPr>
          <a:xfrm>
            <a:off x="252040" y="4072136"/>
            <a:ext cx="1004207" cy="253916"/>
          </a:xfrm>
          <a:prstGeom prst="rect">
            <a:avLst/>
          </a:prstGeom>
          <a:noFill/>
        </p:spPr>
        <p:txBody>
          <a:bodyPr wrap="square" rtlCol="0">
            <a:spAutoFit/>
          </a:bodyPr>
          <a:lstStyle/>
          <a:p>
            <a:pPr defTabSz="685766">
              <a:defRPr/>
            </a:pPr>
            <a:r>
              <a:rPr lang="en-US" sz="1050">
                <a:solidFill>
                  <a:prstClr val="black"/>
                </a:solidFill>
                <a:latin typeface="Calibri" panose="020F0502020204030204"/>
              </a:rPr>
              <a:t>Web App</a:t>
            </a:r>
          </a:p>
        </p:txBody>
      </p:sp>
      <p:sp>
        <p:nvSpPr>
          <p:cNvPr id="60" name="TextBox 59">
            <a:extLst>
              <a:ext uri="{FF2B5EF4-FFF2-40B4-BE49-F238E27FC236}">
                <a16:creationId xmlns:a16="http://schemas.microsoft.com/office/drawing/2014/main" id="{6F1C8495-67E6-0643-88C9-9C8D23224433}"/>
              </a:ext>
            </a:extLst>
          </p:cNvPr>
          <p:cNvSpPr txBox="1"/>
          <p:nvPr/>
        </p:nvSpPr>
        <p:spPr>
          <a:xfrm>
            <a:off x="271438" y="4540417"/>
            <a:ext cx="1004207" cy="253916"/>
          </a:xfrm>
          <a:prstGeom prst="rect">
            <a:avLst/>
          </a:prstGeom>
          <a:noFill/>
        </p:spPr>
        <p:txBody>
          <a:bodyPr wrap="square" rtlCol="0">
            <a:spAutoFit/>
          </a:bodyPr>
          <a:lstStyle/>
          <a:p>
            <a:pPr defTabSz="685766">
              <a:defRPr/>
            </a:pPr>
            <a:r>
              <a:rPr lang="en-US" sz="1050">
                <a:solidFill>
                  <a:prstClr val="black"/>
                </a:solidFill>
                <a:latin typeface="Calibri" panose="020F0502020204030204"/>
              </a:rPr>
              <a:t>Microservice</a:t>
            </a:r>
          </a:p>
        </p:txBody>
      </p:sp>
      <p:grpSp>
        <p:nvGrpSpPr>
          <p:cNvPr id="14" name="Group 13">
            <a:extLst>
              <a:ext uri="{FF2B5EF4-FFF2-40B4-BE49-F238E27FC236}">
                <a16:creationId xmlns:a16="http://schemas.microsoft.com/office/drawing/2014/main" id="{A6026256-7386-C24F-BE52-521AD1511DEC}"/>
              </a:ext>
            </a:extLst>
          </p:cNvPr>
          <p:cNvGrpSpPr/>
          <p:nvPr/>
        </p:nvGrpSpPr>
        <p:grpSpPr>
          <a:xfrm>
            <a:off x="2380952" y="1570883"/>
            <a:ext cx="1366640" cy="497470"/>
            <a:chOff x="6233300" y="987961"/>
            <a:chExt cx="1366640" cy="497470"/>
          </a:xfrm>
        </p:grpSpPr>
        <p:sp>
          <p:nvSpPr>
            <p:cNvPr id="22" name="Rounded Rectangle 21">
              <a:extLst>
                <a:ext uri="{FF2B5EF4-FFF2-40B4-BE49-F238E27FC236}">
                  <a16:creationId xmlns:a16="http://schemas.microsoft.com/office/drawing/2014/main" id="{CFE071B2-3DD2-9D40-86C4-961FB1D4F35A}"/>
                </a:ext>
              </a:extLst>
            </p:cNvPr>
            <p:cNvSpPr/>
            <p:nvPr/>
          </p:nvSpPr>
          <p:spPr>
            <a:xfrm>
              <a:off x="6233300" y="987961"/>
              <a:ext cx="1366640" cy="497470"/>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b" anchorCtr="1">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825" b="0" i="0" u="none" strike="noStrike" kern="0" cap="none" spc="0" normalizeH="0" baseline="0" noProof="0">
                  <a:ln>
                    <a:noFill/>
                  </a:ln>
                  <a:solidFill>
                    <a:srgbClr val="000000"/>
                  </a:solidFill>
                  <a:effectLst/>
                  <a:uLnTx/>
                  <a:uFillTx/>
                  <a:latin typeface="Calibri"/>
                  <a:cs typeface="Calibri"/>
                  <a:sym typeface="Calibri"/>
                </a:rPr>
                <a:t>Function Serverless Apps</a:t>
              </a:r>
            </a:p>
          </p:txBody>
        </p:sp>
        <p:grpSp>
          <p:nvGrpSpPr>
            <p:cNvPr id="23" name="Group 22">
              <a:extLst>
                <a:ext uri="{FF2B5EF4-FFF2-40B4-BE49-F238E27FC236}">
                  <a16:creationId xmlns:a16="http://schemas.microsoft.com/office/drawing/2014/main" id="{B95C914A-D9E8-FD4E-AE33-3ADC8675C106}"/>
                </a:ext>
              </a:extLst>
            </p:cNvPr>
            <p:cNvGrpSpPr/>
            <p:nvPr/>
          </p:nvGrpSpPr>
          <p:grpSpPr>
            <a:xfrm>
              <a:off x="6510368" y="1070178"/>
              <a:ext cx="812505" cy="166518"/>
              <a:chOff x="6496937" y="1070178"/>
              <a:chExt cx="812505" cy="166518"/>
            </a:xfrm>
          </p:grpSpPr>
          <p:pic>
            <p:nvPicPr>
              <p:cNvPr id="24" name="Picture 23">
                <a:extLst>
                  <a:ext uri="{FF2B5EF4-FFF2-40B4-BE49-F238E27FC236}">
                    <a16:creationId xmlns:a16="http://schemas.microsoft.com/office/drawing/2014/main" id="{38300EDD-8B6F-D946-B5C6-0D0D4C8DD4C3}"/>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496937" y="1070178"/>
                <a:ext cx="196324" cy="166518"/>
              </a:xfrm>
              <a:prstGeom prst="rect">
                <a:avLst/>
              </a:prstGeom>
              <a:solidFill>
                <a:sysClr val="window" lastClr="FFFFFF">
                  <a:lumMod val="95000"/>
                </a:sysClr>
              </a:solidFill>
            </p:spPr>
          </p:pic>
          <p:pic>
            <p:nvPicPr>
              <p:cNvPr id="25" name="Picture 24">
                <a:extLst>
                  <a:ext uri="{FF2B5EF4-FFF2-40B4-BE49-F238E27FC236}">
                    <a16:creationId xmlns:a16="http://schemas.microsoft.com/office/drawing/2014/main" id="{A5E9D19A-6FD2-2542-BC81-7FC0796B7004}"/>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805027" y="1070178"/>
                <a:ext cx="196324" cy="166518"/>
              </a:xfrm>
              <a:prstGeom prst="rect">
                <a:avLst/>
              </a:prstGeom>
              <a:solidFill>
                <a:sysClr val="window" lastClr="FFFFFF">
                  <a:lumMod val="95000"/>
                </a:sysClr>
              </a:solidFill>
            </p:spPr>
          </p:pic>
          <p:pic>
            <p:nvPicPr>
              <p:cNvPr id="26" name="Picture 25">
                <a:extLst>
                  <a:ext uri="{FF2B5EF4-FFF2-40B4-BE49-F238E27FC236}">
                    <a16:creationId xmlns:a16="http://schemas.microsoft.com/office/drawing/2014/main" id="{BA13BE63-9330-0F44-A96D-5564891F5FE5}"/>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113118" y="1070178"/>
                <a:ext cx="196324" cy="166518"/>
              </a:xfrm>
              <a:prstGeom prst="rect">
                <a:avLst/>
              </a:prstGeom>
              <a:solidFill>
                <a:sysClr val="window" lastClr="FFFFFF">
                  <a:lumMod val="95000"/>
                </a:sysClr>
              </a:solidFill>
            </p:spPr>
          </p:pic>
        </p:grpSp>
      </p:grpSp>
      <p:grpSp>
        <p:nvGrpSpPr>
          <p:cNvPr id="15" name="Group 14">
            <a:extLst>
              <a:ext uri="{FF2B5EF4-FFF2-40B4-BE49-F238E27FC236}">
                <a16:creationId xmlns:a16="http://schemas.microsoft.com/office/drawing/2014/main" id="{5333BC4D-FE0D-5646-9937-56DEF3180C65}"/>
              </a:ext>
            </a:extLst>
          </p:cNvPr>
          <p:cNvGrpSpPr/>
          <p:nvPr/>
        </p:nvGrpSpPr>
        <p:grpSpPr>
          <a:xfrm>
            <a:off x="4598778" y="1383598"/>
            <a:ext cx="2214398" cy="740358"/>
            <a:chOff x="6293684" y="1964612"/>
            <a:chExt cx="1383360" cy="527720"/>
          </a:xfrm>
        </p:grpSpPr>
        <p:sp>
          <p:nvSpPr>
            <p:cNvPr id="16" name="Rounded Rectangle 15">
              <a:extLst>
                <a:ext uri="{FF2B5EF4-FFF2-40B4-BE49-F238E27FC236}">
                  <a16:creationId xmlns:a16="http://schemas.microsoft.com/office/drawing/2014/main" id="{94F742FB-DF75-B442-8902-4AF56E31B1B8}"/>
                </a:ext>
              </a:extLst>
            </p:cNvPr>
            <p:cNvSpPr/>
            <p:nvPr/>
          </p:nvSpPr>
          <p:spPr>
            <a:xfrm>
              <a:off x="6293684" y="1964612"/>
              <a:ext cx="1383360" cy="527720"/>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b" anchorCtr="1">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825" b="0" i="0" u="none" strike="noStrike" kern="0" cap="none" spc="0" normalizeH="0" baseline="0" noProof="0">
                  <a:ln>
                    <a:noFill/>
                  </a:ln>
                  <a:solidFill>
                    <a:srgbClr val="000000"/>
                  </a:solidFill>
                  <a:effectLst/>
                  <a:uLnTx/>
                  <a:uFillTx/>
                  <a:latin typeface="Calibri"/>
                  <a:ea typeface="Calibri"/>
                  <a:cs typeface="Calibri"/>
                  <a:sym typeface="Calibri"/>
                </a:rPr>
                <a:t>Cloud Native Apps</a:t>
              </a:r>
            </a:p>
          </p:txBody>
        </p:sp>
        <p:pic>
          <p:nvPicPr>
            <p:cNvPr id="17" name="Picture 16">
              <a:extLst>
                <a:ext uri="{FF2B5EF4-FFF2-40B4-BE49-F238E27FC236}">
                  <a16:creationId xmlns:a16="http://schemas.microsoft.com/office/drawing/2014/main" id="{43231353-1CC5-6942-8632-985E68E8147E}"/>
                </a:ext>
              </a:extLst>
            </p:cNvPr>
            <p:cNvPicPr>
              <a:picLocks noChangeAspect="1"/>
            </p:cNvPicPr>
            <p:nvPr/>
          </p:nvPicPr>
          <p:blipFill>
            <a:blip r:embed="rId6"/>
            <a:stretch>
              <a:fillRect/>
            </a:stretch>
          </p:blipFill>
          <p:spPr>
            <a:xfrm>
              <a:off x="6323902" y="2305977"/>
              <a:ext cx="240276" cy="186355"/>
            </a:xfrm>
            <a:prstGeom prst="rect">
              <a:avLst/>
            </a:prstGeom>
          </p:spPr>
        </p:pic>
        <p:pic>
          <p:nvPicPr>
            <p:cNvPr id="18" name="Picture 17">
              <a:extLst>
                <a:ext uri="{FF2B5EF4-FFF2-40B4-BE49-F238E27FC236}">
                  <a16:creationId xmlns:a16="http://schemas.microsoft.com/office/drawing/2014/main" id="{894E8DA8-7CE6-A944-9CD4-27839D9DA7E5}"/>
                </a:ext>
              </a:extLst>
            </p:cNvPr>
            <p:cNvPicPr>
              <a:picLocks noChangeAspect="1"/>
            </p:cNvPicPr>
            <p:nvPr/>
          </p:nvPicPr>
          <p:blipFill>
            <a:blip r:embed="rId7"/>
            <a:stretch>
              <a:fillRect/>
            </a:stretch>
          </p:blipFill>
          <p:spPr>
            <a:xfrm>
              <a:off x="7442240" y="2234905"/>
              <a:ext cx="201542" cy="239780"/>
            </a:xfrm>
            <a:prstGeom prst="rect">
              <a:avLst/>
            </a:prstGeom>
          </p:spPr>
        </p:pic>
        <p:pic>
          <p:nvPicPr>
            <p:cNvPr id="19" name="Picture 18">
              <a:extLst>
                <a:ext uri="{FF2B5EF4-FFF2-40B4-BE49-F238E27FC236}">
                  <a16:creationId xmlns:a16="http://schemas.microsoft.com/office/drawing/2014/main" id="{54E40A57-F499-7344-BF3C-DAD8FF02DDA5}"/>
                </a:ext>
              </a:extLst>
            </p:cNvPr>
            <p:cNvPicPr>
              <a:picLocks noChangeAspect="1"/>
            </p:cNvPicPr>
            <p:nvPr/>
          </p:nvPicPr>
          <p:blipFill>
            <a:blip r:embed="rId8"/>
            <a:stretch>
              <a:fillRect/>
            </a:stretch>
          </p:blipFill>
          <p:spPr>
            <a:xfrm>
              <a:off x="6374268" y="1977920"/>
              <a:ext cx="437886" cy="311281"/>
            </a:xfrm>
            <a:prstGeom prst="rect">
              <a:avLst/>
            </a:prstGeom>
          </p:spPr>
        </p:pic>
        <p:pic>
          <p:nvPicPr>
            <p:cNvPr id="20" name="Picture 19">
              <a:extLst>
                <a:ext uri="{FF2B5EF4-FFF2-40B4-BE49-F238E27FC236}">
                  <a16:creationId xmlns:a16="http://schemas.microsoft.com/office/drawing/2014/main" id="{5649DEF4-82F7-F84D-9AA3-2CFE045B26FE}"/>
                </a:ext>
              </a:extLst>
            </p:cNvPr>
            <p:cNvPicPr>
              <a:picLocks noChangeAspect="1"/>
            </p:cNvPicPr>
            <p:nvPr/>
          </p:nvPicPr>
          <p:blipFill>
            <a:blip r:embed="rId8"/>
            <a:stretch>
              <a:fillRect/>
            </a:stretch>
          </p:blipFill>
          <p:spPr>
            <a:xfrm>
              <a:off x="6789056" y="1967827"/>
              <a:ext cx="437886" cy="311281"/>
            </a:xfrm>
            <a:prstGeom prst="rect">
              <a:avLst/>
            </a:prstGeom>
          </p:spPr>
        </p:pic>
        <p:pic>
          <p:nvPicPr>
            <p:cNvPr id="21" name="Picture 20">
              <a:extLst>
                <a:ext uri="{FF2B5EF4-FFF2-40B4-BE49-F238E27FC236}">
                  <a16:creationId xmlns:a16="http://schemas.microsoft.com/office/drawing/2014/main" id="{09012693-18D6-1E4B-8B7C-F20792CA0A93}"/>
                </a:ext>
              </a:extLst>
            </p:cNvPr>
            <p:cNvPicPr>
              <a:picLocks noChangeAspect="1"/>
            </p:cNvPicPr>
            <p:nvPr/>
          </p:nvPicPr>
          <p:blipFill>
            <a:blip r:embed="rId8"/>
            <a:stretch>
              <a:fillRect/>
            </a:stretch>
          </p:blipFill>
          <p:spPr>
            <a:xfrm>
              <a:off x="7128223" y="1967827"/>
              <a:ext cx="437886" cy="311281"/>
            </a:xfrm>
            <a:prstGeom prst="rect">
              <a:avLst/>
            </a:prstGeom>
          </p:spPr>
        </p:pic>
      </p:grpSp>
      <p:cxnSp>
        <p:nvCxnSpPr>
          <p:cNvPr id="80" name="Elbow Connector 79">
            <a:extLst>
              <a:ext uri="{FF2B5EF4-FFF2-40B4-BE49-F238E27FC236}">
                <a16:creationId xmlns:a16="http://schemas.microsoft.com/office/drawing/2014/main" id="{06EFF592-09ED-2C42-A54C-730EF05508D6}"/>
              </a:ext>
            </a:extLst>
          </p:cNvPr>
          <p:cNvCxnSpPr>
            <a:cxnSpLocks/>
            <a:stCxn id="51" idx="2"/>
            <a:endCxn id="37" idx="1"/>
          </p:cNvCxnSpPr>
          <p:nvPr/>
        </p:nvCxnSpPr>
        <p:spPr>
          <a:xfrm rot="16200000" flipH="1">
            <a:off x="3899731" y="3420424"/>
            <a:ext cx="577605" cy="176770"/>
          </a:xfrm>
          <a:prstGeom prst="bentConnector2">
            <a:avLst/>
          </a:prstGeom>
          <a:noFill/>
          <a:ln w="6350" cap="flat" cmpd="sng" algn="ctr">
            <a:solidFill>
              <a:srgbClr val="FF0000"/>
            </a:solidFill>
            <a:prstDash val="solid"/>
            <a:miter lim="800000"/>
            <a:tailEnd type="triangle"/>
          </a:ln>
          <a:effectLst/>
        </p:spPr>
      </p:cxnSp>
      <p:cxnSp>
        <p:nvCxnSpPr>
          <p:cNvPr id="92" name="Elbow Connector 91">
            <a:extLst>
              <a:ext uri="{FF2B5EF4-FFF2-40B4-BE49-F238E27FC236}">
                <a16:creationId xmlns:a16="http://schemas.microsoft.com/office/drawing/2014/main" id="{3E2F731F-7BE5-2248-834E-E2D2B13F55F5}"/>
              </a:ext>
            </a:extLst>
          </p:cNvPr>
          <p:cNvCxnSpPr>
            <a:cxnSpLocks/>
            <a:endCxn id="39" idx="1"/>
          </p:cNvCxnSpPr>
          <p:nvPr/>
        </p:nvCxnSpPr>
        <p:spPr>
          <a:xfrm rot="16200000" flipH="1">
            <a:off x="2175399" y="3423537"/>
            <a:ext cx="1599644" cy="1353950"/>
          </a:xfrm>
          <a:prstGeom prst="bentConnector2">
            <a:avLst/>
          </a:prstGeom>
          <a:noFill/>
          <a:ln w="6350" cap="flat" cmpd="sng" algn="ctr">
            <a:solidFill>
              <a:srgbClr val="FF0000"/>
            </a:solidFill>
            <a:prstDash val="solid"/>
            <a:miter lim="800000"/>
            <a:tailEnd type="triangle"/>
          </a:ln>
          <a:effectLst/>
        </p:spPr>
      </p:cxnSp>
      <p:cxnSp>
        <p:nvCxnSpPr>
          <p:cNvPr id="98" name="Elbow Connector 97">
            <a:extLst>
              <a:ext uri="{FF2B5EF4-FFF2-40B4-BE49-F238E27FC236}">
                <a16:creationId xmlns:a16="http://schemas.microsoft.com/office/drawing/2014/main" id="{37C79AA2-E279-7F45-A525-7A077A928888}"/>
              </a:ext>
            </a:extLst>
          </p:cNvPr>
          <p:cNvCxnSpPr>
            <a:cxnSpLocks/>
            <a:stCxn id="37" idx="3"/>
          </p:cNvCxnSpPr>
          <p:nvPr/>
        </p:nvCxnSpPr>
        <p:spPr>
          <a:xfrm flipV="1">
            <a:off x="6139575" y="3231140"/>
            <a:ext cx="347861" cy="566472"/>
          </a:xfrm>
          <a:prstGeom prst="bentConnector2">
            <a:avLst/>
          </a:prstGeom>
          <a:noFill/>
          <a:ln w="6350" cap="flat" cmpd="sng" algn="ctr">
            <a:solidFill>
              <a:srgbClr val="FF0000"/>
            </a:solidFill>
            <a:prstDash val="solid"/>
            <a:miter lim="800000"/>
            <a:tailEnd type="triangle"/>
          </a:ln>
          <a:effectLst/>
        </p:spPr>
      </p:cxnSp>
      <p:sp>
        <p:nvSpPr>
          <p:cNvPr id="101" name="Rounded Rectangle 100">
            <a:extLst>
              <a:ext uri="{FF2B5EF4-FFF2-40B4-BE49-F238E27FC236}">
                <a16:creationId xmlns:a16="http://schemas.microsoft.com/office/drawing/2014/main" id="{6B288E6B-A2E5-1C4A-A457-3C9B3624E587}"/>
              </a:ext>
            </a:extLst>
          </p:cNvPr>
          <p:cNvSpPr/>
          <p:nvPr/>
        </p:nvSpPr>
        <p:spPr>
          <a:xfrm>
            <a:off x="7106206" y="4091519"/>
            <a:ext cx="1397425" cy="517467"/>
          </a:xfrm>
          <a:prstGeom prst="roundRect">
            <a:avLst/>
          </a:prstGeom>
          <a:solidFill>
            <a:schemeClr val="bg1"/>
          </a:solidFill>
          <a:ln>
            <a:solidFill>
              <a:srgbClr val="4472C4">
                <a:shade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0070C0"/>
                </a:solidFill>
              </a:rPr>
              <a:t>Dashboard App</a:t>
            </a:r>
          </a:p>
        </p:txBody>
      </p:sp>
      <p:sp>
        <p:nvSpPr>
          <p:cNvPr id="102" name="Can 101">
            <a:extLst>
              <a:ext uri="{FF2B5EF4-FFF2-40B4-BE49-F238E27FC236}">
                <a16:creationId xmlns:a16="http://schemas.microsoft.com/office/drawing/2014/main" id="{6BE6E405-FE09-7349-AA65-9C5E19BCFE06}"/>
              </a:ext>
            </a:extLst>
          </p:cNvPr>
          <p:cNvSpPr/>
          <p:nvPr/>
        </p:nvSpPr>
        <p:spPr>
          <a:xfrm>
            <a:off x="7033406" y="1568429"/>
            <a:ext cx="567545" cy="362571"/>
          </a:xfrm>
          <a:prstGeom prst="can">
            <a:avLst/>
          </a:prstGeom>
          <a:solidFill>
            <a:sysClr val="window" lastClr="FFFFFF">
              <a:lumMod val="95000"/>
            </a:sysClr>
          </a:solidFill>
          <a:ln w="12700" cap="flat" cmpd="sng" algn="ctr">
            <a:solidFill>
              <a:sysClr val="windowText" lastClr="000000"/>
            </a:solid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Calibri" panose="020F0502020204030204"/>
                <a:ea typeface="+mn-ea"/>
                <a:cs typeface="+mn-cs"/>
              </a:rPr>
              <a:t>Store</a:t>
            </a:r>
          </a:p>
        </p:txBody>
      </p:sp>
      <p:cxnSp>
        <p:nvCxnSpPr>
          <p:cNvPr id="108" name="Straight Arrow Connector 107">
            <a:extLst>
              <a:ext uri="{FF2B5EF4-FFF2-40B4-BE49-F238E27FC236}">
                <a16:creationId xmlns:a16="http://schemas.microsoft.com/office/drawing/2014/main" id="{E79FE47B-8CEE-1243-9D0D-DA942DB14E2D}"/>
              </a:ext>
            </a:extLst>
          </p:cNvPr>
          <p:cNvCxnSpPr>
            <a:cxnSpLocks/>
            <a:stCxn id="38" idx="4"/>
            <a:endCxn id="101" idx="1"/>
          </p:cNvCxnSpPr>
          <p:nvPr/>
        </p:nvCxnSpPr>
        <p:spPr>
          <a:xfrm flipV="1">
            <a:off x="6139574" y="4350253"/>
            <a:ext cx="966632" cy="8878"/>
          </a:xfrm>
          <a:prstGeom prst="straightConnector1">
            <a:avLst/>
          </a:prstGeom>
          <a:noFill/>
          <a:ln w="6350" cap="flat" cmpd="sng" algn="ctr">
            <a:solidFill>
              <a:srgbClr val="0070C0"/>
            </a:solidFill>
            <a:prstDash val="solid"/>
            <a:miter lim="800000"/>
            <a:tailEnd type="triangle"/>
          </a:ln>
          <a:effectLst/>
        </p:spPr>
      </p:cxnSp>
      <p:pic>
        <p:nvPicPr>
          <p:cNvPr id="111" name="Picture 110">
            <a:extLst>
              <a:ext uri="{FF2B5EF4-FFF2-40B4-BE49-F238E27FC236}">
                <a16:creationId xmlns:a16="http://schemas.microsoft.com/office/drawing/2014/main" id="{11CC8E77-FA9B-184C-99C3-28FF09394CF5}"/>
              </a:ext>
            </a:extLst>
          </p:cNvPr>
          <p:cNvPicPr>
            <a:picLocks noChangeAspect="1"/>
          </p:cNvPicPr>
          <p:nvPr/>
        </p:nvPicPr>
        <p:blipFill>
          <a:blip r:embed="rId8"/>
          <a:stretch>
            <a:fillRect/>
          </a:stretch>
        </p:blipFill>
        <p:spPr>
          <a:xfrm>
            <a:off x="8108582" y="4429265"/>
            <a:ext cx="437886" cy="311281"/>
          </a:xfrm>
          <a:prstGeom prst="rect">
            <a:avLst/>
          </a:prstGeom>
        </p:spPr>
      </p:pic>
      <p:sp>
        <p:nvSpPr>
          <p:cNvPr id="113" name="TextBox 112">
            <a:extLst>
              <a:ext uri="{FF2B5EF4-FFF2-40B4-BE49-F238E27FC236}">
                <a16:creationId xmlns:a16="http://schemas.microsoft.com/office/drawing/2014/main" id="{1DDC63FA-F7E9-154F-80F4-2102645CA217}"/>
              </a:ext>
            </a:extLst>
          </p:cNvPr>
          <p:cNvSpPr txBox="1"/>
          <p:nvPr/>
        </p:nvSpPr>
        <p:spPr>
          <a:xfrm>
            <a:off x="1778355" y="3801547"/>
            <a:ext cx="1140056" cy="261610"/>
          </a:xfrm>
          <a:prstGeom prst="rect">
            <a:avLst/>
          </a:prstGeom>
          <a:noFill/>
        </p:spPr>
        <p:txBody>
          <a:bodyPr wrap="none" rtlCol="0">
            <a:spAutoFit/>
          </a:bodyPr>
          <a:lstStyle/>
          <a:p>
            <a:r>
              <a:rPr lang="en-US" sz="1100">
                <a:solidFill>
                  <a:schemeClr val="tx1">
                    <a:lumMod val="50000"/>
                  </a:schemeClr>
                </a:solidFill>
              </a:rPr>
              <a:t>Live data/event</a:t>
            </a:r>
          </a:p>
        </p:txBody>
      </p:sp>
    </p:spTree>
    <p:extLst>
      <p:ext uri="{BB962C8B-B14F-4D97-AF65-F5344CB8AC3E}">
        <p14:creationId xmlns:p14="http://schemas.microsoft.com/office/powerpoint/2010/main" val="67761258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4F349-AB97-7647-84B8-9E93FC875068}"/>
              </a:ext>
            </a:extLst>
          </p:cNvPr>
          <p:cNvSpPr>
            <a:spLocks noGrp="1"/>
          </p:cNvSpPr>
          <p:nvPr>
            <p:ph type="title"/>
          </p:nvPr>
        </p:nvSpPr>
        <p:spPr/>
        <p:txBody>
          <a:bodyPr/>
          <a:lstStyle/>
          <a:p>
            <a:r>
              <a:rPr lang="en-US"/>
              <a:t>Container Microservice - </a:t>
            </a:r>
            <a:r>
              <a:rPr lang="en-US" err="1"/>
              <a:t>KStreams</a:t>
            </a:r>
            <a:endParaRPr lang="en-US"/>
          </a:p>
        </p:txBody>
      </p:sp>
      <p:sp>
        <p:nvSpPr>
          <p:cNvPr id="3" name="Content Placeholder 2">
            <a:extLst>
              <a:ext uri="{FF2B5EF4-FFF2-40B4-BE49-F238E27FC236}">
                <a16:creationId xmlns:a16="http://schemas.microsoft.com/office/drawing/2014/main" id="{ED39C432-8E55-AF4A-9FFB-29EDF26B4B1A}"/>
              </a:ext>
            </a:extLst>
          </p:cNvPr>
          <p:cNvSpPr>
            <a:spLocks noGrp="1"/>
          </p:cNvSpPr>
          <p:nvPr>
            <p:ph idx="1"/>
          </p:nvPr>
        </p:nvSpPr>
        <p:spPr>
          <a:xfrm>
            <a:off x="391584" y="1202270"/>
            <a:ext cx="11190816" cy="1051405"/>
          </a:xfrm>
        </p:spPr>
        <p:txBody>
          <a:bodyPr/>
          <a:lstStyle/>
          <a:p>
            <a:r>
              <a:rPr lang="en-US"/>
              <a:t>Manage Container Inventory, APIs to access the inventory and consumer of </a:t>
            </a:r>
            <a:r>
              <a:rPr lang="en-US" err="1"/>
              <a:t>ContainerEvent</a:t>
            </a:r>
            <a:r>
              <a:rPr lang="en-US"/>
              <a:t>.</a:t>
            </a:r>
          </a:p>
          <a:p>
            <a:r>
              <a:rPr lang="en-US" err="1"/>
              <a:t>Kstreams</a:t>
            </a:r>
            <a:r>
              <a:rPr lang="en-US"/>
              <a:t> implementation (Java – Open Liberty – JAXRS)</a:t>
            </a:r>
          </a:p>
        </p:txBody>
      </p:sp>
      <p:sp>
        <p:nvSpPr>
          <p:cNvPr id="4" name="Slide Number Placeholder 3">
            <a:extLst>
              <a:ext uri="{FF2B5EF4-FFF2-40B4-BE49-F238E27FC236}">
                <a16:creationId xmlns:a16="http://schemas.microsoft.com/office/drawing/2014/main" id="{61BC6294-8842-8645-9400-5752586ACF1A}"/>
              </a:ext>
            </a:extLst>
          </p:cNvPr>
          <p:cNvSpPr>
            <a:spLocks noGrp="1"/>
          </p:cNvSpPr>
          <p:nvPr>
            <p:ph type="sldNum" sz="quarter" idx="10"/>
          </p:nvPr>
        </p:nvSpPr>
        <p:spPr>
          <a:xfrm>
            <a:off x="8537575" y="4822825"/>
            <a:ext cx="400050" cy="274638"/>
          </a:xfrm>
          <a:prstGeom prst="rect">
            <a:avLst/>
          </a:prstGeom>
        </p:spPr>
        <p:txBody>
          <a:bodyPr vert="horz" wrap="square" lIns="91438" tIns="45719" rIns="91438" bIns="45719" numCol="1" anchor="ctr" anchorCtr="0" compatLnSpc="1">
            <a:prstTxWarp prst="textNoShape">
              <a:avLst/>
            </a:prstTxWarp>
          </a:bodyPr>
          <a:lstStyle>
            <a:defPPr>
              <a:defRPr lang="en-US"/>
            </a:defPPr>
            <a:lvl1pPr marL="0" algn="r" defTabSz="685800" rtl="0" eaLnBrk="1" latinLnBrk="0" hangingPunct="1">
              <a:defRPr sz="900" kern="1200">
                <a:solidFill>
                  <a:schemeClr val="accent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2F63A97E-D605-DC42-8452-C14CD1FA87FA}" type="slidenum">
              <a:rPr lang="en-US" smtClean="0">
                <a:solidFill>
                  <a:srgbClr val="5AAAFA"/>
                </a:solidFill>
              </a:rPr>
              <a:pPr/>
              <a:t>51</a:t>
            </a:fld>
            <a:endParaRPr lang="en-US">
              <a:solidFill>
                <a:srgbClr val="5AAAFA"/>
              </a:solidFill>
            </a:endParaRPr>
          </a:p>
        </p:txBody>
      </p:sp>
      <p:sp>
        <p:nvSpPr>
          <p:cNvPr id="5" name="Rounded Rectangle 4">
            <a:extLst>
              <a:ext uri="{FF2B5EF4-FFF2-40B4-BE49-F238E27FC236}">
                <a16:creationId xmlns:a16="http://schemas.microsoft.com/office/drawing/2014/main" id="{CD9C86BF-01A1-6C4F-8E66-B0F29ADCE9C2}"/>
              </a:ext>
            </a:extLst>
          </p:cNvPr>
          <p:cNvSpPr/>
          <p:nvPr/>
        </p:nvSpPr>
        <p:spPr bwMode="auto">
          <a:xfrm>
            <a:off x="998468" y="4860772"/>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0</a:t>
            </a:r>
            <a:endParaRPr lang="en-US" sz="667" kern="0">
              <a:solidFill>
                <a:srgbClr val="FFFFFF"/>
              </a:solidFill>
              <a:latin typeface="Arial"/>
              <a:cs typeface="+mn-cs"/>
            </a:endParaRPr>
          </a:p>
        </p:txBody>
      </p:sp>
      <p:sp>
        <p:nvSpPr>
          <p:cNvPr id="6" name="Rounded Rectangle 5">
            <a:extLst>
              <a:ext uri="{FF2B5EF4-FFF2-40B4-BE49-F238E27FC236}">
                <a16:creationId xmlns:a16="http://schemas.microsoft.com/office/drawing/2014/main" id="{A8A4DEED-2E41-E54C-8F16-9C7C9C08D0DB}"/>
              </a:ext>
            </a:extLst>
          </p:cNvPr>
          <p:cNvSpPr/>
          <p:nvPr/>
        </p:nvSpPr>
        <p:spPr bwMode="auto">
          <a:xfrm>
            <a:off x="1242305" y="4860772"/>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1</a:t>
            </a:r>
            <a:endParaRPr lang="en-US" sz="667" kern="0">
              <a:solidFill>
                <a:srgbClr val="FFFFFF"/>
              </a:solidFill>
              <a:latin typeface="Arial"/>
              <a:cs typeface="+mn-cs"/>
            </a:endParaRPr>
          </a:p>
        </p:txBody>
      </p:sp>
      <p:sp>
        <p:nvSpPr>
          <p:cNvPr id="7" name="Rounded Rectangle 6">
            <a:extLst>
              <a:ext uri="{FF2B5EF4-FFF2-40B4-BE49-F238E27FC236}">
                <a16:creationId xmlns:a16="http://schemas.microsoft.com/office/drawing/2014/main" id="{E386F523-17C1-E041-96BF-8CAAFD6C8228}"/>
              </a:ext>
            </a:extLst>
          </p:cNvPr>
          <p:cNvSpPr/>
          <p:nvPr/>
        </p:nvSpPr>
        <p:spPr bwMode="auto">
          <a:xfrm>
            <a:off x="1487866" y="4860772"/>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2</a:t>
            </a:r>
            <a:endParaRPr lang="en-US" sz="667" kern="0">
              <a:solidFill>
                <a:srgbClr val="FFFFFF"/>
              </a:solidFill>
              <a:latin typeface="Arial"/>
              <a:cs typeface="+mn-cs"/>
            </a:endParaRPr>
          </a:p>
        </p:txBody>
      </p:sp>
      <p:sp>
        <p:nvSpPr>
          <p:cNvPr id="8" name="Rounded Rectangle 7">
            <a:extLst>
              <a:ext uri="{FF2B5EF4-FFF2-40B4-BE49-F238E27FC236}">
                <a16:creationId xmlns:a16="http://schemas.microsoft.com/office/drawing/2014/main" id="{7A503E60-BA42-B641-AACF-D3044DFC0A2B}"/>
              </a:ext>
            </a:extLst>
          </p:cNvPr>
          <p:cNvSpPr/>
          <p:nvPr/>
        </p:nvSpPr>
        <p:spPr bwMode="auto">
          <a:xfrm>
            <a:off x="1731704" y="4860772"/>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3</a:t>
            </a:r>
            <a:endParaRPr lang="en-US" sz="667" kern="0">
              <a:solidFill>
                <a:srgbClr val="FFFFFF"/>
              </a:solidFill>
              <a:latin typeface="Arial"/>
              <a:cs typeface="+mn-cs"/>
            </a:endParaRPr>
          </a:p>
        </p:txBody>
      </p:sp>
      <p:sp>
        <p:nvSpPr>
          <p:cNvPr id="9" name="Rounded Rectangle 8">
            <a:extLst>
              <a:ext uri="{FF2B5EF4-FFF2-40B4-BE49-F238E27FC236}">
                <a16:creationId xmlns:a16="http://schemas.microsoft.com/office/drawing/2014/main" id="{A96C2D3A-5AFC-C84C-BE33-E0F6C42CD2C2}"/>
              </a:ext>
            </a:extLst>
          </p:cNvPr>
          <p:cNvSpPr/>
          <p:nvPr/>
        </p:nvSpPr>
        <p:spPr bwMode="auto">
          <a:xfrm>
            <a:off x="1977265" y="4860772"/>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4</a:t>
            </a:r>
            <a:endParaRPr lang="en-US" sz="667" kern="0">
              <a:solidFill>
                <a:srgbClr val="FFFFFF"/>
              </a:solidFill>
              <a:latin typeface="Arial"/>
              <a:cs typeface="+mn-cs"/>
            </a:endParaRPr>
          </a:p>
        </p:txBody>
      </p:sp>
      <p:sp>
        <p:nvSpPr>
          <p:cNvPr id="10" name="Rounded Rectangle 9">
            <a:extLst>
              <a:ext uri="{FF2B5EF4-FFF2-40B4-BE49-F238E27FC236}">
                <a16:creationId xmlns:a16="http://schemas.microsoft.com/office/drawing/2014/main" id="{3E7619F8-E83C-F542-AEE9-83F997C5D193}"/>
              </a:ext>
            </a:extLst>
          </p:cNvPr>
          <p:cNvSpPr/>
          <p:nvPr/>
        </p:nvSpPr>
        <p:spPr bwMode="auto">
          <a:xfrm>
            <a:off x="2226304" y="4860772"/>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5</a:t>
            </a:r>
            <a:endParaRPr lang="en-US" sz="667" kern="0">
              <a:solidFill>
                <a:srgbClr val="FFFFFF"/>
              </a:solidFill>
              <a:latin typeface="Arial"/>
              <a:cs typeface="+mn-cs"/>
            </a:endParaRPr>
          </a:p>
        </p:txBody>
      </p:sp>
      <p:sp>
        <p:nvSpPr>
          <p:cNvPr id="11" name="Rounded Rectangle 10">
            <a:extLst>
              <a:ext uri="{FF2B5EF4-FFF2-40B4-BE49-F238E27FC236}">
                <a16:creationId xmlns:a16="http://schemas.microsoft.com/office/drawing/2014/main" id="{D9157B17-D255-474A-8E9E-A23B4CE7A873}"/>
              </a:ext>
            </a:extLst>
          </p:cNvPr>
          <p:cNvSpPr/>
          <p:nvPr/>
        </p:nvSpPr>
        <p:spPr bwMode="auto">
          <a:xfrm>
            <a:off x="2466664" y="4860772"/>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6</a:t>
            </a:r>
            <a:endParaRPr lang="en-US" sz="667" kern="0">
              <a:solidFill>
                <a:srgbClr val="FFFFFF"/>
              </a:solidFill>
              <a:latin typeface="Arial"/>
              <a:cs typeface="+mn-cs"/>
            </a:endParaRPr>
          </a:p>
        </p:txBody>
      </p:sp>
      <p:sp>
        <p:nvSpPr>
          <p:cNvPr id="12" name="Rounded Rectangle 11">
            <a:extLst>
              <a:ext uri="{FF2B5EF4-FFF2-40B4-BE49-F238E27FC236}">
                <a16:creationId xmlns:a16="http://schemas.microsoft.com/office/drawing/2014/main" id="{A14EDD06-8F02-F942-8435-417855CC9899}"/>
              </a:ext>
            </a:extLst>
          </p:cNvPr>
          <p:cNvSpPr/>
          <p:nvPr/>
        </p:nvSpPr>
        <p:spPr bwMode="auto">
          <a:xfrm>
            <a:off x="2707024" y="4860772"/>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7</a:t>
            </a:r>
            <a:endParaRPr lang="en-US" sz="667" kern="0">
              <a:solidFill>
                <a:srgbClr val="FFFFFF"/>
              </a:solidFill>
              <a:latin typeface="Arial"/>
              <a:cs typeface="+mn-cs"/>
            </a:endParaRPr>
          </a:p>
        </p:txBody>
      </p:sp>
      <p:sp>
        <p:nvSpPr>
          <p:cNvPr id="13" name="AutoShape 4">
            <a:extLst>
              <a:ext uri="{FF2B5EF4-FFF2-40B4-BE49-F238E27FC236}">
                <a16:creationId xmlns:a16="http://schemas.microsoft.com/office/drawing/2014/main" id="{B76A459B-4411-5D4D-9624-88247D3BE020}"/>
              </a:ext>
            </a:extLst>
          </p:cNvPr>
          <p:cNvSpPr>
            <a:spLocks noChangeArrowheads="1"/>
          </p:cNvSpPr>
          <p:nvPr/>
        </p:nvSpPr>
        <p:spPr bwMode="auto">
          <a:xfrm>
            <a:off x="681276" y="4568476"/>
            <a:ext cx="3198376" cy="1199545"/>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a:solidFill>
                <a:srgbClr val="6D7777"/>
              </a:solidFill>
            </a:endParaRPr>
          </a:p>
        </p:txBody>
      </p:sp>
      <p:pic>
        <p:nvPicPr>
          <p:cNvPr id="14" name="Picture 13">
            <a:extLst>
              <a:ext uri="{FF2B5EF4-FFF2-40B4-BE49-F238E27FC236}">
                <a16:creationId xmlns:a16="http://schemas.microsoft.com/office/drawing/2014/main" id="{183DAEF3-6F89-E740-B09F-312B004FEF76}"/>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2995699" y="5379218"/>
            <a:ext cx="959343" cy="504271"/>
          </a:xfrm>
          <a:prstGeom prst="rect">
            <a:avLst/>
          </a:prstGeom>
        </p:spPr>
      </p:pic>
      <p:sp>
        <p:nvSpPr>
          <p:cNvPr id="15" name="TextBox 14">
            <a:extLst>
              <a:ext uri="{FF2B5EF4-FFF2-40B4-BE49-F238E27FC236}">
                <a16:creationId xmlns:a16="http://schemas.microsoft.com/office/drawing/2014/main" id="{E09461B8-814B-AA4A-8B51-1CC6C7606C36}"/>
              </a:ext>
            </a:extLst>
          </p:cNvPr>
          <p:cNvSpPr txBox="1"/>
          <p:nvPr/>
        </p:nvSpPr>
        <p:spPr>
          <a:xfrm>
            <a:off x="923078" y="4545263"/>
            <a:ext cx="1021433" cy="300210"/>
          </a:xfrm>
          <a:prstGeom prst="rect">
            <a:avLst/>
          </a:prstGeom>
          <a:noFill/>
        </p:spPr>
        <p:txBody>
          <a:bodyPr wrap="none" rtlCol="0">
            <a:spAutoFit/>
          </a:bodyPr>
          <a:lstStyle/>
          <a:p>
            <a:pPr defTabSz="1219170" eaLnBrk="1" fontAlgn="auto" hangingPunct="1">
              <a:spcBef>
                <a:spcPts val="0"/>
              </a:spcBef>
              <a:spcAft>
                <a:spcPts val="0"/>
              </a:spcAft>
              <a:defRPr/>
            </a:pPr>
            <a:r>
              <a:rPr lang="en-US" sz="1351" kern="0">
                <a:solidFill>
                  <a:srgbClr val="C8D2D2">
                    <a:lumMod val="25000"/>
                  </a:srgbClr>
                </a:solidFill>
              </a:rPr>
              <a:t>Containers</a:t>
            </a:r>
          </a:p>
        </p:txBody>
      </p:sp>
      <p:grpSp>
        <p:nvGrpSpPr>
          <p:cNvPr id="16" name="Group 15">
            <a:extLst>
              <a:ext uri="{FF2B5EF4-FFF2-40B4-BE49-F238E27FC236}">
                <a16:creationId xmlns:a16="http://schemas.microsoft.com/office/drawing/2014/main" id="{64998D6B-4792-D343-9FDA-3C0C0303C15E}"/>
              </a:ext>
            </a:extLst>
          </p:cNvPr>
          <p:cNvGrpSpPr/>
          <p:nvPr/>
        </p:nvGrpSpPr>
        <p:grpSpPr>
          <a:xfrm>
            <a:off x="4281274" y="2800620"/>
            <a:ext cx="1098679" cy="325376"/>
            <a:chOff x="3383969" y="684409"/>
            <a:chExt cx="626831" cy="266407"/>
          </a:xfrm>
        </p:grpSpPr>
        <p:grpSp>
          <p:nvGrpSpPr>
            <p:cNvPr id="17" name="Group 16">
              <a:extLst>
                <a:ext uri="{FF2B5EF4-FFF2-40B4-BE49-F238E27FC236}">
                  <a16:creationId xmlns:a16="http://schemas.microsoft.com/office/drawing/2014/main" id="{1E2FD6A5-619E-9247-AB7C-7CB41B8B27F8}"/>
                </a:ext>
              </a:extLst>
            </p:cNvPr>
            <p:cNvGrpSpPr/>
            <p:nvPr/>
          </p:nvGrpSpPr>
          <p:grpSpPr>
            <a:xfrm>
              <a:off x="3383969" y="684409"/>
              <a:ext cx="189803" cy="266407"/>
              <a:chOff x="2605549" y="2282084"/>
              <a:chExt cx="253071" cy="355209"/>
            </a:xfrm>
            <a:solidFill>
              <a:schemeClr val="tx2">
                <a:lumMod val="60000"/>
                <a:lumOff val="40000"/>
              </a:schemeClr>
            </a:solidFill>
          </p:grpSpPr>
          <p:sp>
            <p:nvSpPr>
              <p:cNvPr id="24" name="Oval 23">
                <a:extLst>
                  <a:ext uri="{FF2B5EF4-FFF2-40B4-BE49-F238E27FC236}">
                    <a16:creationId xmlns:a16="http://schemas.microsoft.com/office/drawing/2014/main" id="{1736E9B8-D6EF-7947-B380-FCDBE592EE65}"/>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5" name="Straight Connector 24">
                <a:extLst>
                  <a:ext uri="{FF2B5EF4-FFF2-40B4-BE49-F238E27FC236}">
                    <a16:creationId xmlns:a16="http://schemas.microsoft.com/office/drawing/2014/main" id="{F1D5CD09-51A3-604C-964C-726E7F30B077}"/>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8" name="Group 17">
              <a:extLst>
                <a:ext uri="{FF2B5EF4-FFF2-40B4-BE49-F238E27FC236}">
                  <a16:creationId xmlns:a16="http://schemas.microsoft.com/office/drawing/2014/main" id="{46E158FE-71FE-174F-890E-ACA68F37F17B}"/>
                </a:ext>
              </a:extLst>
            </p:cNvPr>
            <p:cNvGrpSpPr/>
            <p:nvPr/>
          </p:nvGrpSpPr>
          <p:grpSpPr>
            <a:xfrm>
              <a:off x="3605844" y="684409"/>
              <a:ext cx="189803" cy="266407"/>
              <a:chOff x="2605549" y="2282084"/>
              <a:chExt cx="253071" cy="355209"/>
            </a:xfrm>
            <a:solidFill>
              <a:schemeClr val="tx2">
                <a:lumMod val="60000"/>
                <a:lumOff val="40000"/>
              </a:schemeClr>
            </a:solidFill>
          </p:grpSpPr>
          <p:sp>
            <p:nvSpPr>
              <p:cNvPr id="22" name="Oval 21">
                <a:extLst>
                  <a:ext uri="{FF2B5EF4-FFF2-40B4-BE49-F238E27FC236}">
                    <a16:creationId xmlns:a16="http://schemas.microsoft.com/office/drawing/2014/main" id="{72E56A0B-1E6C-804D-B584-B44A3D9034DD}"/>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3" name="Straight Connector 22">
                <a:extLst>
                  <a:ext uri="{FF2B5EF4-FFF2-40B4-BE49-F238E27FC236}">
                    <a16:creationId xmlns:a16="http://schemas.microsoft.com/office/drawing/2014/main" id="{04D57D08-4ED1-B34C-8691-0547AC048B6B}"/>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9" name="Group 18">
              <a:extLst>
                <a:ext uri="{FF2B5EF4-FFF2-40B4-BE49-F238E27FC236}">
                  <a16:creationId xmlns:a16="http://schemas.microsoft.com/office/drawing/2014/main" id="{AEA85E2F-8CF1-E644-B7DD-D89721761FBC}"/>
                </a:ext>
              </a:extLst>
            </p:cNvPr>
            <p:cNvGrpSpPr/>
            <p:nvPr/>
          </p:nvGrpSpPr>
          <p:grpSpPr>
            <a:xfrm>
              <a:off x="3820997" y="684409"/>
              <a:ext cx="189803" cy="266407"/>
              <a:chOff x="2605549" y="2282084"/>
              <a:chExt cx="253071" cy="355209"/>
            </a:xfrm>
            <a:solidFill>
              <a:schemeClr val="tx2">
                <a:lumMod val="60000"/>
                <a:lumOff val="40000"/>
              </a:schemeClr>
            </a:solidFill>
          </p:grpSpPr>
          <p:sp>
            <p:nvSpPr>
              <p:cNvPr id="20" name="Oval 19">
                <a:extLst>
                  <a:ext uri="{FF2B5EF4-FFF2-40B4-BE49-F238E27FC236}">
                    <a16:creationId xmlns:a16="http://schemas.microsoft.com/office/drawing/2014/main" id="{E07B5103-8A2C-854E-AB28-2ACA380B2CDF}"/>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1" name="Straight Connector 20">
                <a:extLst>
                  <a:ext uri="{FF2B5EF4-FFF2-40B4-BE49-F238E27FC236}">
                    <a16:creationId xmlns:a16="http://schemas.microsoft.com/office/drawing/2014/main" id="{91F4541B-A0C8-834D-9F48-8409C45FE8E1}"/>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26" name="Rectangle 25">
            <a:extLst>
              <a:ext uri="{FF2B5EF4-FFF2-40B4-BE49-F238E27FC236}">
                <a16:creationId xmlns:a16="http://schemas.microsoft.com/office/drawing/2014/main" id="{584E91B5-DAD6-3C4A-842C-B54B845D297F}"/>
              </a:ext>
            </a:extLst>
          </p:cNvPr>
          <p:cNvSpPr/>
          <p:nvPr/>
        </p:nvSpPr>
        <p:spPr>
          <a:xfrm>
            <a:off x="4160751" y="3125996"/>
            <a:ext cx="3431540" cy="1219200"/>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Container microservice as </a:t>
            </a:r>
            <a:r>
              <a:rPr lang="en-US" sz="1333" err="1">
                <a:solidFill>
                  <a:prstClr val="white"/>
                </a:solidFill>
                <a:latin typeface="Arial"/>
              </a:rPr>
              <a:t>KStreams</a:t>
            </a:r>
            <a:endParaRPr lang="en-US" sz="1333">
              <a:solidFill>
                <a:prstClr val="white"/>
              </a:solidFill>
              <a:latin typeface="Arial"/>
            </a:endParaRPr>
          </a:p>
        </p:txBody>
      </p:sp>
      <p:sp>
        <p:nvSpPr>
          <p:cNvPr id="28" name="Oval 27">
            <a:extLst>
              <a:ext uri="{FF2B5EF4-FFF2-40B4-BE49-F238E27FC236}">
                <a16:creationId xmlns:a16="http://schemas.microsoft.com/office/drawing/2014/main" id="{1B75F909-1AEE-E24C-BB83-9694F642796B}"/>
              </a:ext>
            </a:extLst>
          </p:cNvPr>
          <p:cNvSpPr/>
          <p:nvPr/>
        </p:nvSpPr>
        <p:spPr>
          <a:xfrm>
            <a:off x="4447613" y="3627548"/>
            <a:ext cx="645151" cy="59621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sp>
        <p:nvSpPr>
          <p:cNvPr id="29" name="Circular Arrow 28">
            <a:extLst>
              <a:ext uri="{FF2B5EF4-FFF2-40B4-BE49-F238E27FC236}">
                <a16:creationId xmlns:a16="http://schemas.microsoft.com/office/drawing/2014/main" id="{4EB73442-D21C-5249-879F-C2B98A6C33FE}"/>
              </a:ext>
            </a:extLst>
          </p:cNvPr>
          <p:cNvSpPr/>
          <p:nvPr/>
        </p:nvSpPr>
        <p:spPr>
          <a:xfrm rot="5852869">
            <a:off x="4309305" y="3480969"/>
            <a:ext cx="846199" cy="929364"/>
          </a:xfrm>
          <a:prstGeom prst="circularArrow">
            <a:avLst>
              <a:gd name="adj1" fmla="val 0"/>
              <a:gd name="adj2" fmla="val 645456"/>
              <a:gd name="adj3" fmla="val 20982983"/>
              <a:gd name="adj4" fmla="val 10800000"/>
              <a:gd name="adj5" fmla="val 125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sp>
        <p:nvSpPr>
          <p:cNvPr id="30" name="TextBox 29">
            <a:extLst>
              <a:ext uri="{FF2B5EF4-FFF2-40B4-BE49-F238E27FC236}">
                <a16:creationId xmlns:a16="http://schemas.microsoft.com/office/drawing/2014/main" id="{7AC933F0-2AD7-B343-8CB6-A3D3E948C49A}"/>
              </a:ext>
            </a:extLst>
          </p:cNvPr>
          <p:cNvSpPr txBox="1"/>
          <p:nvPr/>
        </p:nvSpPr>
        <p:spPr>
          <a:xfrm>
            <a:off x="4120210" y="3760856"/>
            <a:ext cx="1588255" cy="307777"/>
          </a:xfrm>
          <a:prstGeom prst="rect">
            <a:avLst/>
          </a:prstGeom>
          <a:noFill/>
        </p:spPr>
        <p:txBody>
          <a:bodyPr wrap="none" rtlCol="0">
            <a:spAutoFit/>
          </a:bodyPr>
          <a:lstStyle/>
          <a:p>
            <a:r>
              <a:rPr lang="en-US" sz="1400" err="1">
                <a:solidFill>
                  <a:schemeClr val="bg1"/>
                </a:solidFill>
              </a:rPr>
              <a:t>KStream</a:t>
            </a:r>
            <a:r>
              <a:rPr lang="en-US" sz="1400">
                <a:solidFill>
                  <a:schemeClr val="bg1"/>
                </a:solidFill>
              </a:rPr>
              <a:t> - </a:t>
            </a:r>
            <a:r>
              <a:rPr lang="en-US" sz="1400" err="1">
                <a:solidFill>
                  <a:schemeClr val="bg1"/>
                </a:solidFill>
              </a:rPr>
              <a:t>KTable</a:t>
            </a:r>
            <a:endParaRPr lang="en-US" sz="1400">
              <a:solidFill>
                <a:schemeClr val="bg1"/>
              </a:solidFill>
            </a:endParaRPr>
          </a:p>
        </p:txBody>
      </p:sp>
      <p:sp>
        <p:nvSpPr>
          <p:cNvPr id="31" name="Can 30">
            <a:extLst>
              <a:ext uri="{FF2B5EF4-FFF2-40B4-BE49-F238E27FC236}">
                <a16:creationId xmlns:a16="http://schemas.microsoft.com/office/drawing/2014/main" id="{8B1E4107-0CD2-DD49-A391-3B19AE765927}"/>
              </a:ext>
            </a:extLst>
          </p:cNvPr>
          <p:cNvSpPr/>
          <p:nvPr/>
        </p:nvSpPr>
        <p:spPr>
          <a:xfrm>
            <a:off x="5788789" y="3721484"/>
            <a:ext cx="533400" cy="592203"/>
          </a:xfrm>
          <a:prstGeom prst="can">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cxnSp>
        <p:nvCxnSpPr>
          <p:cNvPr id="32" name="Elbow Connector 31">
            <a:extLst>
              <a:ext uri="{FF2B5EF4-FFF2-40B4-BE49-F238E27FC236}">
                <a16:creationId xmlns:a16="http://schemas.microsoft.com/office/drawing/2014/main" id="{DA34BA42-D008-ED4D-B945-D9C76C0E1F8F}"/>
              </a:ext>
            </a:extLst>
          </p:cNvPr>
          <p:cNvCxnSpPr>
            <a:cxnSpLocks/>
            <a:stCxn id="12" idx="0"/>
            <a:endCxn id="30" idx="1"/>
          </p:cNvCxnSpPr>
          <p:nvPr/>
        </p:nvCxnSpPr>
        <p:spPr>
          <a:xfrm rot="5400000" flipH="1" flipV="1">
            <a:off x="3001994" y="3742557"/>
            <a:ext cx="946027" cy="1290405"/>
          </a:xfrm>
          <a:prstGeom prst="bentConnector2">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1BCD2DAC-822C-EE4B-B97A-7FDAC9C7D1AD}"/>
              </a:ext>
            </a:extLst>
          </p:cNvPr>
          <p:cNvSpPr/>
          <p:nvPr/>
        </p:nvSpPr>
        <p:spPr>
          <a:xfrm>
            <a:off x="4160751" y="4345685"/>
            <a:ext cx="3431540" cy="382672"/>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err="1">
                <a:solidFill>
                  <a:prstClr val="white"/>
                </a:solidFill>
                <a:latin typeface="Arial"/>
              </a:rPr>
              <a:t>OpenLiberty</a:t>
            </a:r>
            <a:endParaRPr lang="en-US" sz="1333">
              <a:solidFill>
                <a:prstClr val="white"/>
              </a:solidFill>
              <a:latin typeface="Arial"/>
            </a:endParaRPr>
          </a:p>
        </p:txBody>
      </p:sp>
      <p:pic>
        <p:nvPicPr>
          <p:cNvPr id="27" name="Picture 40">
            <a:extLst>
              <a:ext uri="{FF2B5EF4-FFF2-40B4-BE49-F238E27FC236}">
                <a16:creationId xmlns:a16="http://schemas.microsoft.com/office/drawing/2014/main" id="{F3F9012B-5EB6-4244-936F-5CF6AD0EA07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718244" y="4274971"/>
            <a:ext cx="1414200" cy="524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3840237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4F349-AB97-7647-84B8-9E93FC875068}"/>
              </a:ext>
            </a:extLst>
          </p:cNvPr>
          <p:cNvSpPr>
            <a:spLocks noGrp="1"/>
          </p:cNvSpPr>
          <p:nvPr>
            <p:ph type="title"/>
          </p:nvPr>
        </p:nvSpPr>
        <p:spPr/>
        <p:txBody>
          <a:bodyPr/>
          <a:lstStyle/>
          <a:p>
            <a:r>
              <a:rPr lang="en-US"/>
              <a:t>Container Microservice </a:t>
            </a:r>
          </a:p>
        </p:txBody>
      </p:sp>
      <p:sp>
        <p:nvSpPr>
          <p:cNvPr id="4" name="Slide Number Placeholder 3">
            <a:extLst>
              <a:ext uri="{FF2B5EF4-FFF2-40B4-BE49-F238E27FC236}">
                <a16:creationId xmlns:a16="http://schemas.microsoft.com/office/drawing/2014/main" id="{61BC6294-8842-8645-9400-5752586ACF1A}"/>
              </a:ext>
            </a:extLst>
          </p:cNvPr>
          <p:cNvSpPr>
            <a:spLocks noGrp="1"/>
          </p:cNvSpPr>
          <p:nvPr>
            <p:ph type="sldNum" sz="quarter" idx="10"/>
          </p:nvPr>
        </p:nvSpPr>
        <p:spPr>
          <a:xfrm>
            <a:off x="8537575" y="4822825"/>
            <a:ext cx="400050" cy="274638"/>
          </a:xfrm>
          <a:prstGeom prst="rect">
            <a:avLst/>
          </a:prstGeom>
        </p:spPr>
        <p:txBody>
          <a:bodyPr vert="horz" wrap="square" lIns="91438" tIns="45719" rIns="91438" bIns="45719" numCol="1" anchor="ctr" anchorCtr="0" compatLnSpc="1">
            <a:prstTxWarp prst="textNoShape">
              <a:avLst/>
            </a:prstTxWarp>
          </a:bodyPr>
          <a:lstStyle>
            <a:defPPr>
              <a:defRPr lang="en-US"/>
            </a:defPPr>
            <a:lvl1pPr marL="0" algn="r" defTabSz="685800" rtl="0" eaLnBrk="1" latinLnBrk="0" hangingPunct="1">
              <a:defRPr sz="900" kern="1200">
                <a:solidFill>
                  <a:schemeClr val="accent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2F63A97E-D605-DC42-8452-C14CD1FA87FA}" type="slidenum">
              <a:rPr lang="en-US" smtClean="0">
                <a:solidFill>
                  <a:srgbClr val="5AAAFA"/>
                </a:solidFill>
              </a:rPr>
              <a:pPr/>
              <a:t>52</a:t>
            </a:fld>
            <a:endParaRPr lang="en-US">
              <a:solidFill>
                <a:srgbClr val="5AAAFA"/>
              </a:solidFill>
            </a:endParaRPr>
          </a:p>
        </p:txBody>
      </p:sp>
      <p:sp>
        <p:nvSpPr>
          <p:cNvPr id="5" name="Rounded Rectangle 4">
            <a:extLst>
              <a:ext uri="{FF2B5EF4-FFF2-40B4-BE49-F238E27FC236}">
                <a16:creationId xmlns:a16="http://schemas.microsoft.com/office/drawing/2014/main" id="{CD9C86BF-01A1-6C4F-8E66-B0F29ADCE9C2}"/>
              </a:ext>
            </a:extLst>
          </p:cNvPr>
          <p:cNvSpPr/>
          <p:nvPr/>
        </p:nvSpPr>
        <p:spPr bwMode="auto">
          <a:xfrm>
            <a:off x="964843" y="2218747"/>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0</a:t>
            </a:r>
            <a:endParaRPr lang="en-US" sz="667" kern="0">
              <a:solidFill>
                <a:srgbClr val="FFFFFF"/>
              </a:solidFill>
              <a:latin typeface="Arial"/>
              <a:cs typeface="+mn-cs"/>
            </a:endParaRPr>
          </a:p>
        </p:txBody>
      </p:sp>
      <p:sp>
        <p:nvSpPr>
          <p:cNvPr id="6" name="Rounded Rectangle 5">
            <a:extLst>
              <a:ext uri="{FF2B5EF4-FFF2-40B4-BE49-F238E27FC236}">
                <a16:creationId xmlns:a16="http://schemas.microsoft.com/office/drawing/2014/main" id="{A8A4DEED-2E41-E54C-8F16-9C7C9C08D0DB}"/>
              </a:ext>
            </a:extLst>
          </p:cNvPr>
          <p:cNvSpPr/>
          <p:nvPr/>
        </p:nvSpPr>
        <p:spPr bwMode="auto">
          <a:xfrm>
            <a:off x="1208680" y="2218747"/>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1</a:t>
            </a:r>
            <a:endParaRPr lang="en-US" sz="667" kern="0">
              <a:solidFill>
                <a:srgbClr val="FFFFFF"/>
              </a:solidFill>
              <a:latin typeface="Arial"/>
              <a:cs typeface="+mn-cs"/>
            </a:endParaRPr>
          </a:p>
        </p:txBody>
      </p:sp>
      <p:sp>
        <p:nvSpPr>
          <p:cNvPr id="7" name="Rounded Rectangle 6">
            <a:extLst>
              <a:ext uri="{FF2B5EF4-FFF2-40B4-BE49-F238E27FC236}">
                <a16:creationId xmlns:a16="http://schemas.microsoft.com/office/drawing/2014/main" id="{E386F523-17C1-E041-96BF-8CAAFD6C8228}"/>
              </a:ext>
            </a:extLst>
          </p:cNvPr>
          <p:cNvSpPr/>
          <p:nvPr/>
        </p:nvSpPr>
        <p:spPr bwMode="auto">
          <a:xfrm>
            <a:off x="1454241" y="2218747"/>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2</a:t>
            </a:r>
            <a:endParaRPr lang="en-US" sz="667" kern="0">
              <a:solidFill>
                <a:srgbClr val="FFFFFF"/>
              </a:solidFill>
              <a:latin typeface="Arial"/>
              <a:cs typeface="+mn-cs"/>
            </a:endParaRPr>
          </a:p>
        </p:txBody>
      </p:sp>
      <p:sp>
        <p:nvSpPr>
          <p:cNvPr id="8" name="Rounded Rectangle 7">
            <a:extLst>
              <a:ext uri="{FF2B5EF4-FFF2-40B4-BE49-F238E27FC236}">
                <a16:creationId xmlns:a16="http://schemas.microsoft.com/office/drawing/2014/main" id="{7A503E60-BA42-B641-AACF-D3044DFC0A2B}"/>
              </a:ext>
            </a:extLst>
          </p:cNvPr>
          <p:cNvSpPr/>
          <p:nvPr/>
        </p:nvSpPr>
        <p:spPr bwMode="auto">
          <a:xfrm>
            <a:off x="1698079" y="2218747"/>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3</a:t>
            </a:r>
            <a:endParaRPr lang="en-US" sz="667" kern="0">
              <a:solidFill>
                <a:srgbClr val="FFFFFF"/>
              </a:solidFill>
              <a:latin typeface="Arial"/>
              <a:cs typeface="+mn-cs"/>
            </a:endParaRPr>
          </a:p>
        </p:txBody>
      </p:sp>
      <p:sp>
        <p:nvSpPr>
          <p:cNvPr id="9" name="Rounded Rectangle 8">
            <a:extLst>
              <a:ext uri="{FF2B5EF4-FFF2-40B4-BE49-F238E27FC236}">
                <a16:creationId xmlns:a16="http://schemas.microsoft.com/office/drawing/2014/main" id="{A96C2D3A-5AFC-C84C-BE33-E0F6C42CD2C2}"/>
              </a:ext>
            </a:extLst>
          </p:cNvPr>
          <p:cNvSpPr/>
          <p:nvPr/>
        </p:nvSpPr>
        <p:spPr bwMode="auto">
          <a:xfrm>
            <a:off x="1943640" y="2218747"/>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4</a:t>
            </a:r>
            <a:endParaRPr lang="en-US" sz="667" kern="0">
              <a:solidFill>
                <a:srgbClr val="FFFFFF"/>
              </a:solidFill>
              <a:latin typeface="Arial"/>
              <a:cs typeface="+mn-cs"/>
            </a:endParaRPr>
          </a:p>
        </p:txBody>
      </p:sp>
      <p:sp>
        <p:nvSpPr>
          <p:cNvPr id="10" name="Rounded Rectangle 9">
            <a:extLst>
              <a:ext uri="{FF2B5EF4-FFF2-40B4-BE49-F238E27FC236}">
                <a16:creationId xmlns:a16="http://schemas.microsoft.com/office/drawing/2014/main" id="{3E7619F8-E83C-F542-AEE9-83F997C5D193}"/>
              </a:ext>
            </a:extLst>
          </p:cNvPr>
          <p:cNvSpPr/>
          <p:nvPr/>
        </p:nvSpPr>
        <p:spPr bwMode="auto">
          <a:xfrm>
            <a:off x="2192679" y="2218747"/>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5</a:t>
            </a:r>
            <a:endParaRPr lang="en-US" sz="667" kern="0">
              <a:solidFill>
                <a:srgbClr val="FFFFFF"/>
              </a:solidFill>
              <a:latin typeface="Arial"/>
              <a:cs typeface="+mn-cs"/>
            </a:endParaRPr>
          </a:p>
        </p:txBody>
      </p:sp>
      <p:sp>
        <p:nvSpPr>
          <p:cNvPr id="11" name="Rounded Rectangle 10">
            <a:extLst>
              <a:ext uri="{FF2B5EF4-FFF2-40B4-BE49-F238E27FC236}">
                <a16:creationId xmlns:a16="http://schemas.microsoft.com/office/drawing/2014/main" id="{D9157B17-D255-474A-8E9E-A23B4CE7A873}"/>
              </a:ext>
            </a:extLst>
          </p:cNvPr>
          <p:cNvSpPr/>
          <p:nvPr/>
        </p:nvSpPr>
        <p:spPr bwMode="auto">
          <a:xfrm>
            <a:off x="2433039" y="2218747"/>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6</a:t>
            </a:r>
            <a:endParaRPr lang="en-US" sz="667" kern="0">
              <a:solidFill>
                <a:srgbClr val="FFFFFF"/>
              </a:solidFill>
              <a:latin typeface="Arial"/>
              <a:cs typeface="+mn-cs"/>
            </a:endParaRPr>
          </a:p>
        </p:txBody>
      </p:sp>
      <p:sp>
        <p:nvSpPr>
          <p:cNvPr id="12" name="Rounded Rectangle 11">
            <a:extLst>
              <a:ext uri="{FF2B5EF4-FFF2-40B4-BE49-F238E27FC236}">
                <a16:creationId xmlns:a16="http://schemas.microsoft.com/office/drawing/2014/main" id="{A14EDD06-8F02-F942-8435-417855CC9899}"/>
              </a:ext>
            </a:extLst>
          </p:cNvPr>
          <p:cNvSpPr/>
          <p:nvPr/>
        </p:nvSpPr>
        <p:spPr bwMode="auto">
          <a:xfrm>
            <a:off x="2673399" y="2218747"/>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7</a:t>
            </a:r>
            <a:endParaRPr lang="en-US" sz="667" kern="0">
              <a:solidFill>
                <a:srgbClr val="FFFFFF"/>
              </a:solidFill>
              <a:latin typeface="Arial"/>
              <a:cs typeface="+mn-cs"/>
            </a:endParaRPr>
          </a:p>
        </p:txBody>
      </p:sp>
      <p:sp>
        <p:nvSpPr>
          <p:cNvPr id="13" name="AutoShape 4">
            <a:extLst>
              <a:ext uri="{FF2B5EF4-FFF2-40B4-BE49-F238E27FC236}">
                <a16:creationId xmlns:a16="http://schemas.microsoft.com/office/drawing/2014/main" id="{B76A459B-4411-5D4D-9624-88247D3BE020}"/>
              </a:ext>
            </a:extLst>
          </p:cNvPr>
          <p:cNvSpPr>
            <a:spLocks noChangeArrowheads="1"/>
          </p:cNvSpPr>
          <p:nvPr/>
        </p:nvSpPr>
        <p:spPr bwMode="auto">
          <a:xfrm>
            <a:off x="647651" y="1926451"/>
            <a:ext cx="3198376" cy="1199545"/>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a:solidFill>
                <a:srgbClr val="6D7777"/>
              </a:solidFill>
            </a:endParaRPr>
          </a:p>
        </p:txBody>
      </p:sp>
      <p:pic>
        <p:nvPicPr>
          <p:cNvPr id="14" name="Picture 13">
            <a:extLst>
              <a:ext uri="{FF2B5EF4-FFF2-40B4-BE49-F238E27FC236}">
                <a16:creationId xmlns:a16="http://schemas.microsoft.com/office/drawing/2014/main" id="{183DAEF3-6F89-E740-B09F-312B004FEF76}"/>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2962074" y="2737193"/>
            <a:ext cx="959343" cy="504271"/>
          </a:xfrm>
          <a:prstGeom prst="rect">
            <a:avLst/>
          </a:prstGeom>
        </p:spPr>
      </p:pic>
      <p:sp>
        <p:nvSpPr>
          <p:cNvPr id="15" name="TextBox 14">
            <a:extLst>
              <a:ext uri="{FF2B5EF4-FFF2-40B4-BE49-F238E27FC236}">
                <a16:creationId xmlns:a16="http://schemas.microsoft.com/office/drawing/2014/main" id="{E09461B8-814B-AA4A-8B51-1CC6C7606C36}"/>
              </a:ext>
            </a:extLst>
          </p:cNvPr>
          <p:cNvSpPr txBox="1"/>
          <p:nvPr/>
        </p:nvSpPr>
        <p:spPr>
          <a:xfrm>
            <a:off x="889453" y="1903238"/>
            <a:ext cx="1021433" cy="300210"/>
          </a:xfrm>
          <a:prstGeom prst="rect">
            <a:avLst/>
          </a:prstGeom>
          <a:noFill/>
        </p:spPr>
        <p:txBody>
          <a:bodyPr wrap="none" rtlCol="0">
            <a:spAutoFit/>
          </a:bodyPr>
          <a:lstStyle/>
          <a:p>
            <a:pPr defTabSz="1219170" eaLnBrk="1" fontAlgn="auto" hangingPunct="1">
              <a:spcBef>
                <a:spcPts val="0"/>
              </a:spcBef>
              <a:spcAft>
                <a:spcPts val="0"/>
              </a:spcAft>
              <a:defRPr/>
            </a:pPr>
            <a:r>
              <a:rPr lang="en-US" sz="1351" kern="0">
                <a:solidFill>
                  <a:srgbClr val="C8D2D2">
                    <a:lumMod val="25000"/>
                  </a:srgbClr>
                </a:solidFill>
              </a:rPr>
              <a:t>Containers</a:t>
            </a:r>
          </a:p>
        </p:txBody>
      </p:sp>
      <p:grpSp>
        <p:nvGrpSpPr>
          <p:cNvPr id="16" name="Group 15">
            <a:extLst>
              <a:ext uri="{FF2B5EF4-FFF2-40B4-BE49-F238E27FC236}">
                <a16:creationId xmlns:a16="http://schemas.microsoft.com/office/drawing/2014/main" id="{64998D6B-4792-D343-9FDA-3C0C0303C15E}"/>
              </a:ext>
            </a:extLst>
          </p:cNvPr>
          <p:cNvGrpSpPr/>
          <p:nvPr/>
        </p:nvGrpSpPr>
        <p:grpSpPr>
          <a:xfrm>
            <a:off x="7236847" y="1696336"/>
            <a:ext cx="1098679" cy="325376"/>
            <a:chOff x="3383969" y="684409"/>
            <a:chExt cx="626831" cy="266407"/>
          </a:xfrm>
        </p:grpSpPr>
        <p:grpSp>
          <p:nvGrpSpPr>
            <p:cNvPr id="17" name="Group 16">
              <a:extLst>
                <a:ext uri="{FF2B5EF4-FFF2-40B4-BE49-F238E27FC236}">
                  <a16:creationId xmlns:a16="http://schemas.microsoft.com/office/drawing/2014/main" id="{1E2FD6A5-619E-9247-AB7C-7CB41B8B27F8}"/>
                </a:ext>
              </a:extLst>
            </p:cNvPr>
            <p:cNvGrpSpPr/>
            <p:nvPr/>
          </p:nvGrpSpPr>
          <p:grpSpPr>
            <a:xfrm>
              <a:off x="3383969" y="684409"/>
              <a:ext cx="189803" cy="266407"/>
              <a:chOff x="2605549" y="2282084"/>
              <a:chExt cx="253071" cy="355209"/>
            </a:xfrm>
            <a:solidFill>
              <a:schemeClr val="tx2">
                <a:lumMod val="60000"/>
                <a:lumOff val="40000"/>
              </a:schemeClr>
            </a:solidFill>
          </p:grpSpPr>
          <p:sp>
            <p:nvSpPr>
              <p:cNvPr id="24" name="Oval 23">
                <a:extLst>
                  <a:ext uri="{FF2B5EF4-FFF2-40B4-BE49-F238E27FC236}">
                    <a16:creationId xmlns:a16="http://schemas.microsoft.com/office/drawing/2014/main" id="{1736E9B8-D6EF-7947-B380-FCDBE592EE65}"/>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5" name="Straight Connector 24">
                <a:extLst>
                  <a:ext uri="{FF2B5EF4-FFF2-40B4-BE49-F238E27FC236}">
                    <a16:creationId xmlns:a16="http://schemas.microsoft.com/office/drawing/2014/main" id="{F1D5CD09-51A3-604C-964C-726E7F30B077}"/>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8" name="Group 17">
              <a:extLst>
                <a:ext uri="{FF2B5EF4-FFF2-40B4-BE49-F238E27FC236}">
                  <a16:creationId xmlns:a16="http://schemas.microsoft.com/office/drawing/2014/main" id="{46E158FE-71FE-174F-890E-ACA68F37F17B}"/>
                </a:ext>
              </a:extLst>
            </p:cNvPr>
            <p:cNvGrpSpPr/>
            <p:nvPr/>
          </p:nvGrpSpPr>
          <p:grpSpPr>
            <a:xfrm>
              <a:off x="3605844" y="684409"/>
              <a:ext cx="189803" cy="266407"/>
              <a:chOff x="2605549" y="2282084"/>
              <a:chExt cx="253071" cy="355209"/>
            </a:xfrm>
            <a:solidFill>
              <a:schemeClr val="tx2">
                <a:lumMod val="60000"/>
                <a:lumOff val="40000"/>
              </a:schemeClr>
            </a:solidFill>
          </p:grpSpPr>
          <p:sp>
            <p:nvSpPr>
              <p:cNvPr id="22" name="Oval 21">
                <a:extLst>
                  <a:ext uri="{FF2B5EF4-FFF2-40B4-BE49-F238E27FC236}">
                    <a16:creationId xmlns:a16="http://schemas.microsoft.com/office/drawing/2014/main" id="{72E56A0B-1E6C-804D-B584-B44A3D9034DD}"/>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3" name="Straight Connector 22">
                <a:extLst>
                  <a:ext uri="{FF2B5EF4-FFF2-40B4-BE49-F238E27FC236}">
                    <a16:creationId xmlns:a16="http://schemas.microsoft.com/office/drawing/2014/main" id="{04D57D08-4ED1-B34C-8691-0547AC048B6B}"/>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9" name="Group 18">
              <a:extLst>
                <a:ext uri="{FF2B5EF4-FFF2-40B4-BE49-F238E27FC236}">
                  <a16:creationId xmlns:a16="http://schemas.microsoft.com/office/drawing/2014/main" id="{AEA85E2F-8CF1-E644-B7DD-D89721761FBC}"/>
                </a:ext>
              </a:extLst>
            </p:cNvPr>
            <p:cNvGrpSpPr/>
            <p:nvPr/>
          </p:nvGrpSpPr>
          <p:grpSpPr>
            <a:xfrm>
              <a:off x="3820997" y="684409"/>
              <a:ext cx="189803" cy="266407"/>
              <a:chOff x="2605549" y="2282084"/>
              <a:chExt cx="253071" cy="355209"/>
            </a:xfrm>
            <a:solidFill>
              <a:schemeClr val="tx2">
                <a:lumMod val="60000"/>
                <a:lumOff val="40000"/>
              </a:schemeClr>
            </a:solidFill>
          </p:grpSpPr>
          <p:sp>
            <p:nvSpPr>
              <p:cNvPr id="20" name="Oval 19">
                <a:extLst>
                  <a:ext uri="{FF2B5EF4-FFF2-40B4-BE49-F238E27FC236}">
                    <a16:creationId xmlns:a16="http://schemas.microsoft.com/office/drawing/2014/main" id="{E07B5103-8A2C-854E-AB28-2ACA380B2CDF}"/>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1" name="Straight Connector 20">
                <a:extLst>
                  <a:ext uri="{FF2B5EF4-FFF2-40B4-BE49-F238E27FC236}">
                    <a16:creationId xmlns:a16="http://schemas.microsoft.com/office/drawing/2014/main" id="{91F4541B-A0C8-834D-9F48-8409C45FE8E1}"/>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26" name="Rectangle 25">
            <a:extLst>
              <a:ext uri="{FF2B5EF4-FFF2-40B4-BE49-F238E27FC236}">
                <a16:creationId xmlns:a16="http://schemas.microsoft.com/office/drawing/2014/main" id="{584E91B5-DAD6-3C4A-842C-B54B845D297F}"/>
              </a:ext>
            </a:extLst>
          </p:cNvPr>
          <p:cNvSpPr/>
          <p:nvPr/>
        </p:nvSpPr>
        <p:spPr>
          <a:xfrm>
            <a:off x="6611480" y="2032033"/>
            <a:ext cx="2618444" cy="455308"/>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REST API Container Controller</a:t>
            </a:r>
          </a:p>
        </p:txBody>
      </p:sp>
      <p:sp>
        <p:nvSpPr>
          <p:cNvPr id="28" name="Oval 27">
            <a:extLst>
              <a:ext uri="{FF2B5EF4-FFF2-40B4-BE49-F238E27FC236}">
                <a16:creationId xmlns:a16="http://schemas.microsoft.com/office/drawing/2014/main" id="{1B75F909-1AEE-E24C-BB83-9694F642796B}"/>
              </a:ext>
            </a:extLst>
          </p:cNvPr>
          <p:cNvSpPr/>
          <p:nvPr/>
        </p:nvSpPr>
        <p:spPr>
          <a:xfrm>
            <a:off x="4447613" y="3627548"/>
            <a:ext cx="645151" cy="59621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sp>
        <p:nvSpPr>
          <p:cNvPr id="29" name="Circular Arrow 28">
            <a:extLst>
              <a:ext uri="{FF2B5EF4-FFF2-40B4-BE49-F238E27FC236}">
                <a16:creationId xmlns:a16="http://schemas.microsoft.com/office/drawing/2014/main" id="{4EB73442-D21C-5249-879F-C2B98A6C33FE}"/>
              </a:ext>
            </a:extLst>
          </p:cNvPr>
          <p:cNvSpPr/>
          <p:nvPr/>
        </p:nvSpPr>
        <p:spPr>
          <a:xfrm rot="5852869">
            <a:off x="4309305" y="3480969"/>
            <a:ext cx="846199" cy="929364"/>
          </a:xfrm>
          <a:prstGeom prst="circularArrow">
            <a:avLst>
              <a:gd name="adj1" fmla="val 0"/>
              <a:gd name="adj2" fmla="val 645456"/>
              <a:gd name="adj3" fmla="val 20982983"/>
              <a:gd name="adj4" fmla="val 10800000"/>
              <a:gd name="adj5" fmla="val 125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cxnSp>
        <p:nvCxnSpPr>
          <p:cNvPr id="32" name="Elbow Connector 31">
            <a:extLst>
              <a:ext uri="{FF2B5EF4-FFF2-40B4-BE49-F238E27FC236}">
                <a16:creationId xmlns:a16="http://schemas.microsoft.com/office/drawing/2014/main" id="{DA34BA42-D008-ED4D-B945-D9C76C0E1F8F}"/>
              </a:ext>
            </a:extLst>
          </p:cNvPr>
          <p:cNvCxnSpPr>
            <a:cxnSpLocks/>
            <a:stCxn id="10" idx="0"/>
            <a:endCxn id="35" idx="1"/>
          </p:cNvCxnSpPr>
          <p:nvPr/>
        </p:nvCxnSpPr>
        <p:spPr>
          <a:xfrm rot="16200000" flipH="1">
            <a:off x="3508622" y="1025584"/>
            <a:ext cx="571915" cy="2958241"/>
          </a:xfrm>
          <a:prstGeom prst="bentConnector4">
            <a:avLst>
              <a:gd name="adj1" fmla="val -106264"/>
              <a:gd name="adj2" fmla="val 65645"/>
            </a:avLst>
          </a:prstGeom>
          <a:ln w="31750">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1BCD2DAC-822C-EE4B-B97A-7FDAC9C7D1AD}"/>
              </a:ext>
            </a:extLst>
          </p:cNvPr>
          <p:cNvSpPr/>
          <p:nvPr/>
        </p:nvSpPr>
        <p:spPr>
          <a:xfrm>
            <a:off x="5248635" y="3596822"/>
            <a:ext cx="3976425" cy="459613"/>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err="1">
                <a:solidFill>
                  <a:prstClr val="white"/>
                </a:solidFill>
                <a:latin typeface="Arial"/>
              </a:rPr>
              <a:t>OpenLiberty</a:t>
            </a:r>
            <a:endParaRPr lang="en-US" sz="1333">
              <a:solidFill>
                <a:prstClr val="white"/>
              </a:solidFill>
              <a:latin typeface="Arial"/>
            </a:endParaRPr>
          </a:p>
        </p:txBody>
      </p:sp>
      <p:pic>
        <p:nvPicPr>
          <p:cNvPr id="27" name="Picture 40">
            <a:extLst>
              <a:ext uri="{FF2B5EF4-FFF2-40B4-BE49-F238E27FC236}">
                <a16:creationId xmlns:a16="http://schemas.microsoft.com/office/drawing/2014/main" id="{F3F9012B-5EB6-4244-936F-5CF6AD0EA07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537575" y="3728775"/>
            <a:ext cx="1414200" cy="524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Rectangle 33">
            <a:extLst>
              <a:ext uri="{FF2B5EF4-FFF2-40B4-BE49-F238E27FC236}">
                <a16:creationId xmlns:a16="http://schemas.microsoft.com/office/drawing/2014/main" id="{11BEE1F3-B6DB-FE47-AF68-7E801D195E8A}"/>
              </a:ext>
            </a:extLst>
          </p:cNvPr>
          <p:cNvSpPr/>
          <p:nvPr/>
        </p:nvSpPr>
        <p:spPr>
          <a:xfrm>
            <a:off x="6611480" y="3028245"/>
            <a:ext cx="1627727" cy="504270"/>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Event Producer</a:t>
            </a:r>
          </a:p>
        </p:txBody>
      </p:sp>
      <p:sp>
        <p:nvSpPr>
          <p:cNvPr id="35" name="Rectangle 34">
            <a:extLst>
              <a:ext uri="{FF2B5EF4-FFF2-40B4-BE49-F238E27FC236}">
                <a16:creationId xmlns:a16="http://schemas.microsoft.com/office/drawing/2014/main" id="{D4D41E94-14B8-054D-95CD-E307C25BC3D4}"/>
              </a:ext>
            </a:extLst>
          </p:cNvPr>
          <p:cNvSpPr/>
          <p:nvPr/>
        </p:nvSpPr>
        <p:spPr>
          <a:xfrm>
            <a:off x="5273701" y="2048808"/>
            <a:ext cx="1262389" cy="1483707"/>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a:solidFill>
                  <a:schemeClr val="accent3"/>
                </a:solidFill>
                <a:latin typeface="Arial"/>
              </a:rPr>
              <a:t>Event Handler</a:t>
            </a:r>
          </a:p>
        </p:txBody>
      </p:sp>
      <p:sp>
        <p:nvSpPr>
          <p:cNvPr id="37" name="Rectangle 36">
            <a:extLst>
              <a:ext uri="{FF2B5EF4-FFF2-40B4-BE49-F238E27FC236}">
                <a16:creationId xmlns:a16="http://schemas.microsoft.com/office/drawing/2014/main" id="{9ED3D9B3-6696-D644-9A7C-BAD57303450D}"/>
              </a:ext>
            </a:extLst>
          </p:cNvPr>
          <p:cNvSpPr/>
          <p:nvPr/>
        </p:nvSpPr>
        <p:spPr>
          <a:xfrm>
            <a:off x="8313089" y="3057290"/>
            <a:ext cx="916837" cy="50427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a:solidFill>
                  <a:schemeClr val="accent3"/>
                </a:solidFill>
                <a:latin typeface="Arial"/>
              </a:rPr>
              <a:t>DAO</a:t>
            </a:r>
          </a:p>
        </p:txBody>
      </p:sp>
      <p:sp>
        <p:nvSpPr>
          <p:cNvPr id="41" name="Rectangle 40">
            <a:extLst>
              <a:ext uri="{FF2B5EF4-FFF2-40B4-BE49-F238E27FC236}">
                <a16:creationId xmlns:a16="http://schemas.microsoft.com/office/drawing/2014/main" id="{FE63CDFA-9E72-7944-86B6-5672377D0136}"/>
              </a:ext>
            </a:extLst>
          </p:cNvPr>
          <p:cNvSpPr/>
          <p:nvPr/>
        </p:nvSpPr>
        <p:spPr>
          <a:xfrm>
            <a:off x="6611480" y="2544660"/>
            <a:ext cx="2628546" cy="468353"/>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Container Services</a:t>
            </a:r>
          </a:p>
        </p:txBody>
      </p:sp>
      <p:cxnSp>
        <p:nvCxnSpPr>
          <p:cNvPr id="48" name="Elbow Connector 47">
            <a:extLst>
              <a:ext uri="{FF2B5EF4-FFF2-40B4-BE49-F238E27FC236}">
                <a16:creationId xmlns:a16="http://schemas.microsoft.com/office/drawing/2014/main" id="{3F0CF38A-511C-0C46-A690-3EA91080BC77}"/>
              </a:ext>
            </a:extLst>
          </p:cNvPr>
          <p:cNvCxnSpPr>
            <a:cxnSpLocks/>
            <a:endCxn id="12" idx="2"/>
          </p:cNvCxnSpPr>
          <p:nvPr/>
        </p:nvCxnSpPr>
        <p:spPr>
          <a:xfrm rot="10800000">
            <a:off x="2796180" y="2950259"/>
            <a:ext cx="3739914" cy="291204"/>
          </a:xfrm>
          <a:prstGeom prst="bentConnector2">
            <a:avLst/>
          </a:prstGeom>
          <a:ln w="31750">
            <a:solidFill>
              <a:schemeClr val="tx2">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2221597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4F349-AB97-7647-84B8-9E93FC875068}"/>
              </a:ext>
            </a:extLst>
          </p:cNvPr>
          <p:cNvSpPr>
            <a:spLocks noGrp="1"/>
          </p:cNvSpPr>
          <p:nvPr>
            <p:ph type="title"/>
          </p:nvPr>
        </p:nvSpPr>
        <p:spPr>
          <a:xfrm>
            <a:off x="390788" y="60120"/>
            <a:ext cx="10886813" cy="601026"/>
          </a:xfrm>
        </p:spPr>
        <p:txBody>
          <a:bodyPr/>
          <a:lstStyle/>
          <a:p>
            <a:r>
              <a:rPr lang="en-US"/>
              <a:t>Legacy to Microservice </a:t>
            </a:r>
          </a:p>
        </p:txBody>
      </p:sp>
      <p:sp>
        <p:nvSpPr>
          <p:cNvPr id="5" name="Rounded Rectangle 4">
            <a:extLst>
              <a:ext uri="{FF2B5EF4-FFF2-40B4-BE49-F238E27FC236}">
                <a16:creationId xmlns:a16="http://schemas.microsoft.com/office/drawing/2014/main" id="{CD9C86BF-01A1-6C4F-8E66-B0F29ADCE9C2}"/>
              </a:ext>
            </a:extLst>
          </p:cNvPr>
          <p:cNvSpPr/>
          <p:nvPr/>
        </p:nvSpPr>
        <p:spPr bwMode="auto">
          <a:xfrm>
            <a:off x="4154610" y="3407746"/>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0</a:t>
            </a:r>
            <a:endParaRPr lang="en-US" sz="667" kern="0">
              <a:solidFill>
                <a:srgbClr val="FFFFFF"/>
              </a:solidFill>
              <a:latin typeface="Arial"/>
              <a:cs typeface="+mn-cs"/>
            </a:endParaRPr>
          </a:p>
        </p:txBody>
      </p:sp>
      <p:sp>
        <p:nvSpPr>
          <p:cNvPr id="6" name="Rounded Rectangle 5">
            <a:extLst>
              <a:ext uri="{FF2B5EF4-FFF2-40B4-BE49-F238E27FC236}">
                <a16:creationId xmlns:a16="http://schemas.microsoft.com/office/drawing/2014/main" id="{A8A4DEED-2E41-E54C-8F16-9C7C9C08D0DB}"/>
              </a:ext>
            </a:extLst>
          </p:cNvPr>
          <p:cNvSpPr/>
          <p:nvPr/>
        </p:nvSpPr>
        <p:spPr bwMode="auto">
          <a:xfrm>
            <a:off x="4398447" y="3407746"/>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1</a:t>
            </a:r>
            <a:endParaRPr lang="en-US" sz="667" kern="0">
              <a:solidFill>
                <a:srgbClr val="FFFFFF"/>
              </a:solidFill>
              <a:latin typeface="Arial"/>
              <a:cs typeface="+mn-cs"/>
            </a:endParaRPr>
          </a:p>
        </p:txBody>
      </p:sp>
      <p:sp>
        <p:nvSpPr>
          <p:cNvPr id="7" name="Rounded Rectangle 6">
            <a:extLst>
              <a:ext uri="{FF2B5EF4-FFF2-40B4-BE49-F238E27FC236}">
                <a16:creationId xmlns:a16="http://schemas.microsoft.com/office/drawing/2014/main" id="{E386F523-17C1-E041-96BF-8CAAFD6C8228}"/>
              </a:ext>
            </a:extLst>
          </p:cNvPr>
          <p:cNvSpPr/>
          <p:nvPr/>
        </p:nvSpPr>
        <p:spPr bwMode="auto">
          <a:xfrm>
            <a:off x="4644008" y="3407746"/>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2</a:t>
            </a:r>
            <a:endParaRPr lang="en-US" sz="667" kern="0">
              <a:solidFill>
                <a:srgbClr val="FFFFFF"/>
              </a:solidFill>
              <a:latin typeface="Arial"/>
              <a:cs typeface="+mn-cs"/>
            </a:endParaRPr>
          </a:p>
        </p:txBody>
      </p:sp>
      <p:sp>
        <p:nvSpPr>
          <p:cNvPr id="8" name="Rounded Rectangle 7">
            <a:extLst>
              <a:ext uri="{FF2B5EF4-FFF2-40B4-BE49-F238E27FC236}">
                <a16:creationId xmlns:a16="http://schemas.microsoft.com/office/drawing/2014/main" id="{7A503E60-BA42-B641-AACF-D3044DFC0A2B}"/>
              </a:ext>
            </a:extLst>
          </p:cNvPr>
          <p:cNvSpPr/>
          <p:nvPr/>
        </p:nvSpPr>
        <p:spPr bwMode="auto">
          <a:xfrm>
            <a:off x="4887846" y="3407746"/>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3</a:t>
            </a:r>
            <a:endParaRPr lang="en-US" sz="667" kern="0">
              <a:solidFill>
                <a:srgbClr val="FFFFFF"/>
              </a:solidFill>
              <a:latin typeface="Arial"/>
              <a:cs typeface="+mn-cs"/>
            </a:endParaRPr>
          </a:p>
        </p:txBody>
      </p:sp>
      <p:sp>
        <p:nvSpPr>
          <p:cNvPr id="9" name="Rounded Rectangle 8">
            <a:extLst>
              <a:ext uri="{FF2B5EF4-FFF2-40B4-BE49-F238E27FC236}">
                <a16:creationId xmlns:a16="http://schemas.microsoft.com/office/drawing/2014/main" id="{A96C2D3A-5AFC-C84C-BE33-E0F6C42CD2C2}"/>
              </a:ext>
            </a:extLst>
          </p:cNvPr>
          <p:cNvSpPr/>
          <p:nvPr/>
        </p:nvSpPr>
        <p:spPr bwMode="auto">
          <a:xfrm>
            <a:off x="5133407" y="3407746"/>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4</a:t>
            </a:r>
            <a:endParaRPr lang="en-US" sz="667" kern="0">
              <a:solidFill>
                <a:srgbClr val="FFFFFF"/>
              </a:solidFill>
              <a:latin typeface="Arial"/>
              <a:cs typeface="+mn-cs"/>
            </a:endParaRPr>
          </a:p>
        </p:txBody>
      </p:sp>
      <p:sp>
        <p:nvSpPr>
          <p:cNvPr id="10" name="Rounded Rectangle 9">
            <a:extLst>
              <a:ext uri="{FF2B5EF4-FFF2-40B4-BE49-F238E27FC236}">
                <a16:creationId xmlns:a16="http://schemas.microsoft.com/office/drawing/2014/main" id="{3E7619F8-E83C-F542-AEE9-83F997C5D193}"/>
              </a:ext>
            </a:extLst>
          </p:cNvPr>
          <p:cNvSpPr/>
          <p:nvPr/>
        </p:nvSpPr>
        <p:spPr bwMode="auto">
          <a:xfrm>
            <a:off x="5382446" y="3407746"/>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5</a:t>
            </a:r>
            <a:endParaRPr lang="en-US" sz="667" kern="0">
              <a:solidFill>
                <a:srgbClr val="FFFFFF"/>
              </a:solidFill>
              <a:latin typeface="Arial"/>
              <a:cs typeface="+mn-cs"/>
            </a:endParaRPr>
          </a:p>
        </p:txBody>
      </p:sp>
      <p:sp>
        <p:nvSpPr>
          <p:cNvPr id="11" name="Rounded Rectangle 10">
            <a:extLst>
              <a:ext uri="{FF2B5EF4-FFF2-40B4-BE49-F238E27FC236}">
                <a16:creationId xmlns:a16="http://schemas.microsoft.com/office/drawing/2014/main" id="{D9157B17-D255-474A-8E9E-A23B4CE7A873}"/>
              </a:ext>
            </a:extLst>
          </p:cNvPr>
          <p:cNvSpPr/>
          <p:nvPr/>
        </p:nvSpPr>
        <p:spPr bwMode="auto">
          <a:xfrm>
            <a:off x="5622806" y="3407746"/>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6</a:t>
            </a:r>
            <a:endParaRPr lang="en-US" sz="667" kern="0">
              <a:solidFill>
                <a:srgbClr val="FFFFFF"/>
              </a:solidFill>
              <a:latin typeface="Arial"/>
              <a:cs typeface="+mn-cs"/>
            </a:endParaRPr>
          </a:p>
        </p:txBody>
      </p:sp>
      <p:sp>
        <p:nvSpPr>
          <p:cNvPr id="12" name="Rounded Rectangle 11">
            <a:extLst>
              <a:ext uri="{FF2B5EF4-FFF2-40B4-BE49-F238E27FC236}">
                <a16:creationId xmlns:a16="http://schemas.microsoft.com/office/drawing/2014/main" id="{A14EDD06-8F02-F942-8435-417855CC9899}"/>
              </a:ext>
            </a:extLst>
          </p:cNvPr>
          <p:cNvSpPr/>
          <p:nvPr/>
        </p:nvSpPr>
        <p:spPr bwMode="auto">
          <a:xfrm>
            <a:off x="5863166" y="3407746"/>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7</a:t>
            </a:r>
            <a:endParaRPr lang="en-US" sz="667" kern="0">
              <a:solidFill>
                <a:srgbClr val="FFFFFF"/>
              </a:solidFill>
              <a:latin typeface="Arial"/>
              <a:cs typeface="+mn-cs"/>
            </a:endParaRPr>
          </a:p>
        </p:txBody>
      </p:sp>
      <p:sp>
        <p:nvSpPr>
          <p:cNvPr id="13" name="AutoShape 4">
            <a:extLst>
              <a:ext uri="{FF2B5EF4-FFF2-40B4-BE49-F238E27FC236}">
                <a16:creationId xmlns:a16="http://schemas.microsoft.com/office/drawing/2014/main" id="{B76A459B-4411-5D4D-9624-88247D3BE020}"/>
              </a:ext>
            </a:extLst>
          </p:cNvPr>
          <p:cNvSpPr>
            <a:spLocks noChangeArrowheads="1"/>
          </p:cNvSpPr>
          <p:nvPr/>
        </p:nvSpPr>
        <p:spPr bwMode="auto">
          <a:xfrm>
            <a:off x="3837418" y="3115450"/>
            <a:ext cx="3198376" cy="1199545"/>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a:solidFill>
                <a:srgbClr val="6D7777"/>
              </a:solidFill>
            </a:endParaRPr>
          </a:p>
        </p:txBody>
      </p:sp>
      <p:pic>
        <p:nvPicPr>
          <p:cNvPr id="14" name="Picture 13">
            <a:extLst>
              <a:ext uri="{FF2B5EF4-FFF2-40B4-BE49-F238E27FC236}">
                <a16:creationId xmlns:a16="http://schemas.microsoft.com/office/drawing/2014/main" id="{183DAEF3-6F89-E740-B09F-312B004FEF76}"/>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6151841" y="3926192"/>
            <a:ext cx="959343" cy="504271"/>
          </a:xfrm>
          <a:prstGeom prst="rect">
            <a:avLst/>
          </a:prstGeom>
        </p:spPr>
      </p:pic>
      <p:sp>
        <p:nvSpPr>
          <p:cNvPr id="15" name="TextBox 14">
            <a:extLst>
              <a:ext uri="{FF2B5EF4-FFF2-40B4-BE49-F238E27FC236}">
                <a16:creationId xmlns:a16="http://schemas.microsoft.com/office/drawing/2014/main" id="{E09461B8-814B-AA4A-8B51-1CC6C7606C36}"/>
              </a:ext>
            </a:extLst>
          </p:cNvPr>
          <p:cNvSpPr txBox="1"/>
          <p:nvPr/>
        </p:nvSpPr>
        <p:spPr>
          <a:xfrm>
            <a:off x="4079220" y="3092237"/>
            <a:ext cx="1021433" cy="300210"/>
          </a:xfrm>
          <a:prstGeom prst="rect">
            <a:avLst/>
          </a:prstGeom>
          <a:noFill/>
        </p:spPr>
        <p:txBody>
          <a:bodyPr wrap="none" rtlCol="0">
            <a:spAutoFit/>
          </a:bodyPr>
          <a:lstStyle/>
          <a:p>
            <a:pPr defTabSz="1219170" eaLnBrk="1" fontAlgn="auto" hangingPunct="1">
              <a:spcBef>
                <a:spcPts val="0"/>
              </a:spcBef>
              <a:spcAft>
                <a:spcPts val="0"/>
              </a:spcAft>
              <a:defRPr/>
            </a:pPr>
            <a:r>
              <a:rPr lang="en-US" sz="1351" kern="0">
                <a:solidFill>
                  <a:srgbClr val="C8D2D2">
                    <a:lumMod val="25000"/>
                  </a:srgbClr>
                </a:solidFill>
              </a:rPr>
              <a:t>Containers</a:t>
            </a:r>
          </a:p>
        </p:txBody>
      </p:sp>
      <p:grpSp>
        <p:nvGrpSpPr>
          <p:cNvPr id="16" name="Group 15">
            <a:extLst>
              <a:ext uri="{FF2B5EF4-FFF2-40B4-BE49-F238E27FC236}">
                <a16:creationId xmlns:a16="http://schemas.microsoft.com/office/drawing/2014/main" id="{64998D6B-4792-D343-9FDA-3C0C0303C15E}"/>
              </a:ext>
            </a:extLst>
          </p:cNvPr>
          <p:cNvGrpSpPr/>
          <p:nvPr/>
        </p:nvGrpSpPr>
        <p:grpSpPr>
          <a:xfrm>
            <a:off x="9559454" y="1355124"/>
            <a:ext cx="1098679" cy="325376"/>
            <a:chOff x="3383969" y="684409"/>
            <a:chExt cx="626831" cy="266407"/>
          </a:xfrm>
        </p:grpSpPr>
        <p:grpSp>
          <p:nvGrpSpPr>
            <p:cNvPr id="17" name="Group 16">
              <a:extLst>
                <a:ext uri="{FF2B5EF4-FFF2-40B4-BE49-F238E27FC236}">
                  <a16:creationId xmlns:a16="http://schemas.microsoft.com/office/drawing/2014/main" id="{1E2FD6A5-619E-9247-AB7C-7CB41B8B27F8}"/>
                </a:ext>
              </a:extLst>
            </p:cNvPr>
            <p:cNvGrpSpPr/>
            <p:nvPr/>
          </p:nvGrpSpPr>
          <p:grpSpPr>
            <a:xfrm>
              <a:off x="3383969" y="684409"/>
              <a:ext cx="189803" cy="266407"/>
              <a:chOff x="2605549" y="2282084"/>
              <a:chExt cx="253071" cy="355209"/>
            </a:xfrm>
            <a:solidFill>
              <a:schemeClr val="tx2">
                <a:lumMod val="60000"/>
                <a:lumOff val="40000"/>
              </a:schemeClr>
            </a:solidFill>
          </p:grpSpPr>
          <p:sp>
            <p:nvSpPr>
              <p:cNvPr id="24" name="Oval 23">
                <a:extLst>
                  <a:ext uri="{FF2B5EF4-FFF2-40B4-BE49-F238E27FC236}">
                    <a16:creationId xmlns:a16="http://schemas.microsoft.com/office/drawing/2014/main" id="{1736E9B8-D6EF-7947-B380-FCDBE592EE65}"/>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5" name="Straight Connector 24">
                <a:extLst>
                  <a:ext uri="{FF2B5EF4-FFF2-40B4-BE49-F238E27FC236}">
                    <a16:creationId xmlns:a16="http://schemas.microsoft.com/office/drawing/2014/main" id="{F1D5CD09-51A3-604C-964C-726E7F30B077}"/>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8" name="Group 17">
              <a:extLst>
                <a:ext uri="{FF2B5EF4-FFF2-40B4-BE49-F238E27FC236}">
                  <a16:creationId xmlns:a16="http://schemas.microsoft.com/office/drawing/2014/main" id="{46E158FE-71FE-174F-890E-ACA68F37F17B}"/>
                </a:ext>
              </a:extLst>
            </p:cNvPr>
            <p:cNvGrpSpPr/>
            <p:nvPr/>
          </p:nvGrpSpPr>
          <p:grpSpPr>
            <a:xfrm>
              <a:off x="3605844" y="684409"/>
              <a:ext cx="189803" cy="266407"/>
              <a:chOff x="2605549" y="2282084"/>
              <a:chExt cx="253071" cy="355209"/>
            </a:xfrm>
            <a:solidFill>
              <a:schemeClr val="tx2">
                <a:lumMod val="60000"/>
                <a:lumOff val="40000"/>
              </a:schemeClr>
            </a:solidFill>
          </p:grpSpPr>
          <p:sp>
            <p:nvSpPr>
              <p:cNvPr id="22" name="Oval 21">
                <a:extLst>
                  <a:ext uri="{FF2B5EF4-FFF2-40B4-BE49-F238E27FC236}">
                    <a16:creationId xmlns:a16="http://schemas.microsoft.com/office/drawing/2014/main" id="{72E56A0B-1E6C-804D-B584-B44A3D9034DD}"/>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3" name="Straight Connector 22">
                <a:extLst>
                  <a:ext uri="{FF2B5EF4-FFF2-40B4-BE49-F238E27FC236}">
                    <a16:creationId xmlns:a16="http://schemas.microsoft.com/office/drawing/2014/main" id="{04D57D08-4ED1-B34C-8691-0547AC048B6B}"/>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9" name="Group 18">
              <a:extLst>
                <a:ext uri="{FF2B5EF4-FFF2-40B4-BE49-F238E27FC236}">
                  <a16:creationId xmlns:a16="http://schemas.microsoft.com/office/drawing/2014/main" id="{AEA85E2F-8CF1-E644-B7DD-D89721761FBC}"/>
                </a:ext>
              </a:extLst>
            </p:cNvPr>
            <p:cNvGrpSpPr/>
            <p:nvPr/>
          </p:nvGrpSpPr>
          <p:grpSpPr>
            <a:xfrm>
              <a:off x="3820997" y="684409"/>
              <a:ext cx="189803" cy="266407"/>
              <a:chOff x="2605549" y="2282084"/>
              <a:chExt cx="253071" cy="355209"/>
            </a:xfrm>
            <a:solidFill>
              <a:schemeClr val="tx2">
                <a:lumMod val="60000"/>
                <a:lumOff val="40000"/>
              </a:schemeClr>
            </a:solidFill>
          </p:grpSpPr>
          <p:sp>
            <p:nvSpPr>
              <p:cNvPr id="20" name="Oval 19">
                <a:extLst>
                  <a:ext uri="{FF2B5EF4-FFF2-40B4-BE49-F238E27FC236}">
                    <a16:creationId xmlns:a16="http://schemas.microsoft.com/office/drawing/2014/main" id="{E07B5103-8A2C-854E-AB28-2ACA380B2CDF}"/>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1" name="Straight Connector 20">
                <a:extLst>
                  <a:ext uri="{FF2B5EF4-FFF2-40B4-BE49-F238E27FC236}">
                    <a16:creationId xmlns:a16="http://schemas.microsoft.com/office/drawing/2014/main" id="{91F4541B-A0C8-834D-9F48-8409C45FE8E1}"/>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26" name="Rectangle 25">
            <a:extLst>
              <a:ext uri="{FF2B5EF4-FFF2-40B4-BE49-F238E27FC236}">
                <a16:creationId xmlns:a16="http://schemas.microsoft.com/office/drawing/2014/main" id="{584E91B5-DAD6-3C4A-842C-B54B845D297F}"/>
              </a:ext>
            </a:extLst>
          </p:cNvPr>
          <p:cNvSpPr/>
          <p:nvPr/>
        </p:nvSpPr>
        <p:spPr>
          <a:xfrm>
            <a:off x="8934087" y="1749815"/>
            <a:ext cx="2618444" cy="45530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SOAP API Container Controller</a:t>
            </a:r>
          </a:p>
        </p:txBody>
      </p:sp>
      <p:sp>
        <p:nvSpPr>
          <p:cNvPr id="28" name="Oval 27">
            <a:extLst>
              <a:ext uri="{FF2B5EF4-FFF2-40B4-BE49-F238E27FC236}">
                <a16:creationId xmlns:a16="http://schemas.microsoft.com/office/drawing/2014/main" id="{1B75F909-1AEE-E24C-BB83-9694F642796B}"/>
              </a:ext>
            </a:extLst>
          </p:cNvPr>
          <p:cNvSpPr/>
          <p:nvPr/>
        </p:nvSpPr>
        <p:spPr>
          <a:xfrm>
            <a:off x="7637380" y="4816547"/>
            <a:ext cx="645151" cy="59621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cxnSp>
        <p:nvCxnSpPr>
          <p:cNvPr id="32" name="Elbow Connector 31">
            <a:extLst>
              <a:ext uri="{FF2B5EF4-FFF2-40B4-BE49-F238E27FC236}">
                <a16:creationId xmlns:a16="http://schemas.microsoft.com/office/drawing/2014/main" id="{DA34BA42-D008-ED4D-B945-D9C76C0E1F8F}"/>
              </a:ext>
            </a:extLst>
          </p:cNvPr>
          <p:cNvCxnSpPr>
            <a:cxnSpLocks/>
            <a:stCxn id="50" idx="1"/>
            <a:endCxn id="12" idx="2"/>
          </p:cNvCxnSpPr>
          <p:nvPr/>
        </p:nvCxnSpPr>
        <p:spPr>
          <a:xfrm rot="10800000">
            <a:off x="5985948" y="4139258"/>
            <a:ext cx="1049847" cy="809368"/>
          </a:xfrm>
          <a:prstGeom prst="bentConnector2">
            <a:avLst/>
          </a:prstGeom>
          <a:ln w="4127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1BCD2DAC-822C-EE4B-B97A-7FDAC9C7D1AD}"/>
              </a:ext>
            </a:extLst>
          </p:cNvPr>
          <p:cNvSpPr/>
          <p:nvPr/>
        </p:nvSpPr>
        <p:spPr>
          <a:xfrm>
            <a:off x="8929221" y="3255610"/>
            <a:ext cx="2628546" cy="50096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WebSphere</a:t>
            </a:r>
          </a:p>
        </p:txBody>
      </p:sp>
      <p:sp>
        <p:nvSpPr>
          <p:cNvPr id="37" name="Rectangle 36">
            <a:extLst>
              <a:ext uri="{FF2B5EF4-FFF2-40B4-BE49-F238E27FC236}">
                <a16:creationId xmlns:a16="http://schemas.microsoft.com/office/drawing/2014/main" id="{9ED3D9B3-6696-D644-9A7C-BAD57303450D}"/>
              </a:ext>
            </a:extLst>
          </p:cNvPr>
          <p:cNvSpPr/>
          <p:nvPr/>
        </p:nvSpPr>
        <p:spPr>
          <a:xfrm>
            <a:off x="8934088" y="2716078"/>
            <a:ext cx="2618446" cy="504270"/>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a:solidFill>
                  <a:schemeClr val="accent3"/>
                </a:solidFill>
                <a:latin typeface="Arial"/>
              </a:rPr>
              <a:t>DAO</a:t>
            </a:r>
          </a:p>
        </p:txBody>
      </p:sp>
      <p:sp>
        <p:nvSpPr>
          <p:cNvPr id="41" name="Rectangle 40">
            <a:extLst>
              <a:ext uri="{FF2B5EF4-FFF2-40B4-BE49-F238E27FC236}">
                <a16:creationId xmlns:a16="http://schemas.microsoft.com/office/drawing/2014/main" id="{FE63CDFA-9E72-7944-86B6-5672377D0136}"/>
              </a:ext>
            </a:extLst>
          </p:cNvPr>
          <p:cNvSpPr/>
          <p:nvPr/>
        </p:nvSpPr>
        <p:spPr>
          <a:xfrm>
            <a:off x="8934087" y="2203448"/>
            <a:ext cx="2628546" cy="468353"/>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Container Services</a:t>
            </a:r>
          </a:p>
        </p:txBody>
      </p:sp>
      <p:sp>
        <p:nvSpPr>
          <p:cNvPr id="42" name="Rectangle 41">
            <a:extLst>
              <a:ext uri="{FF2B5EF4-FFF2-40B4-BE49-F238E27FC236}">
                <a16:creationId xmlns:a16="http://schemas.microsoft.com/office/drawing/2014/main" id="{03CBD6DC-FDC8-344C-BFA8-F9DC3C9EACE2}"/>
              </a:ext>
            </a:extLst>
          </p:cNvPr>
          <p:cNvSpPr/>
          <p:nvPr/>
        </p:nvSpPr>
        <p:spPr>
          <a:xfrm>
            <a:off x="324986" y="2471362"/>
            <a:ext cx="2056707" cy="468352"/>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err="1">
                <a:solidFill>
                  <a:prstClr val="white"/>
                </a:solidFill>
                <a:latin typeface="Arial"/>
              </a:rPr>
              <a:t>OpenLiberty</a:t>
            </a:r>
            <a:endParaRPr lang="en-US" sz="1333">
              <a:solidFill>
                <a:prstClr val="white"/>
              </a:solidFill>
              <a:latin typeface="Arial"/>
            </a:endParaRPr>
          </a:p>
        </p:txBody>
      </p:sp>
      <p:pic>
        <p:nvPicPr>
          <p:cNvPr id="43" name="Picture 40">
            <a:extLst>
              <a:ext uri="{FF2B5EF4-FFF2-40B4-BE49-F238E27FC236}">
                <a16:creationId xmlns:a16="http://schemas.microsoft.com/office/drawing/2014/main" id="{973F32EC-157C-5C4A-9CF4-4331700AA92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738388" y="2731509"/>
            <a:ext cx="1235758" cy="4579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 name="Rectangle 43">
            <a:extLst>
              <a:ext uri="{FF2B5EF4-FFF2-40B4-BE49-F238E27FC236}">
                <a16:creationId xmlns:a16="http://schemas.microsoft.com/office/drawing/2014/main" id="{1E3A2853-6235-3E48-AFEB-6A12C1F0EED0}"/>
              </a:ext>
            </a:extLst>
          </p:cNvPr>
          <p:cNvSpPr/>
          <p:nvPr/>
        </p:nvSpPr>
        <p:spPr>
          <a:xfrm>
            <a:off x="324986" y="1969271"/>
            <a:ext cx="2056707" cy="468353"/>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Container Microservice</a:t>
            </a:r>
          </a:p>
        </p:txBody>
      </p:sp>
      <p:sp>
        <p:nvSpPr>
          <p:cNvPr id="39" name="Rounded Rectangle 38">
            <a:extLst>
              <a:ext uri="{FF2B5EF4-FFF2-40B4-BE49-F238E27FC236}">
                <a16:creationId xmlns:a16="http://schemas.microsoft.com/office/drawing/2014/main" id="{856C8E69-9FD8-7040-8467-A21B4C105581}"/>
              </a:ext>
            </a:extLst>
          </p:cNvPr>
          <p:cNvSpPr/>
          <p:nvPr/>
        </p:nvSpPr>
        <p:spPr>
          <a:xfrm>
            <a:off x="182269" y="1761061"/>
            <a:ext cx="2728082" cy="2669401"/>
          </a:xfrm>
          <a:prstGeom prst="roundRect">
            <a:avLst>
              <a:gd name="adj" fmla="val 8701"/>
            </a:avLst>
          </a:prstGeom>
          <a:noFill/>
          <a:ln>
            <a:solidFill>
              <a:schemeClr val="accent1">
                <a:shade val="50000"/>
              </a:schemeClr>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6" name="Picture 45">
            <a:extLst>
              <a:ext uri="{FF2B5EF4-FFF2-40B4-BE49-F238E27FC236}">
                <a16:creationId xmlns:a16="http://schemas.microsoft.com/office/drawing/2014/main" id="{0C5FA797-A245-7B44-A8BD-23E7FF89C1CA}"/>
              </a:ext>
            </a:extLst>
          </p:cNvPr>
          <p:cNvPicPr>
            <a:picLocks noChangeAspect="1"/>
          </p:cNvPicPr>
          <p:nvPr/>
        </p:nvPicPr>
        <p:blipFill>
          <a:blip r:embed="rId5"/>
          <a:stretch>
            <a:fillRect/>
          </a:stretch>
        </p:blipFill>
        <p:spPr>
          <a:xfrm>
            <a:off x="2516119" y="4077345"/>
            <a:ext cx="300230" cy="274496"/>
          </a:xfrm>
          <a:prstGeom prst="rect">
            <a:avLst/>
          </a:prstGeom>
        </p:spPr>
      </p:pic>
      <p:cxnSp>
        <p:nvCxnSpPr>
          <p:cNvPr id="47" name="Elbow Connector 46">
            <a:extLst>
              <a:ext uri="{FF2B5EF4-FFF2-40B4-BE49-F238E27FC236}">
                <a16:creationId xmlns:a16="http://schemas.microsoft.com/office/drawing/2014/main" id="{0EAC09EC-2810-FF49-8669-85A9EEB76878}"/>
              </a:ext>
            </a:extLst>
          </p:cNvPr>
          <p:cNvCxnSpPr>
            <a:cxnSpLocks/>
            <a:stCxn id="11" idx="0"/>
            <a:endCxn id="44" idx="3"/>
          </p:cNvCxnSpPr>
          <p:nvPr/>
        </p:nvCxnSpPr>
        <p:spPr>
          <a:xfrm rot="16200000" flipV="1">
            <a:off x="3461491" y="1123650"/>
            <a:ext cx="1204298" cy="3363894"/>
          </a:xfrm>
          <a:prstGeom prst="bentConnector2">
            <a:avLst/>
          </a:prstGeom>
          <a:ln w="4127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9B3D32D4-ACD4-BA45-8603-F4C93F1E2CF8}"/>
              </a:ext>
            </a:extLst>
          </p:cNvPr>
          <p:cNvSpPr/>
          <p:nvPr/>
        </p:nvSpPr>
        <p:spPr>
          <a:xfrm>
            <a:off x="7035794" y="4525965"/>
            <a:ext cx="2124348" cy="845322"/>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a:solidFill>
                  <a:schemeClr val="accent3"/>
                </a:solidFill>
                <a:latin typeface="Arial"/>
              </a:rPr>
              <a:t>Change Data Capture – Agent Cluster</a:t>
            </a:r>
          </a:p>
        </p:txBody>
      </p:sp>
      <p:cxnSp>
        <p:nvCxnSpPr>
          <p:cNvPr id="52" name="Elbow Connector 51">
            <a:extLst>
              <a:ext uri="{FF2B5EF4-FFF2-40B4-BE49-F238E27FC236}">
                <a16:creationId xmlns:a16="http://schemas.microsoft.com/office/drawing/2014/main" id="{4D8F24FC-59CB-ED4D-9DC4-815A07005028}"/>
              </a:ext>
            </a:extLst>
          </p:cNvPr>
          <p:cNvCxnSpPr>
            <a:cxnSpLocks/>
            <a:stCxn id="38" idx="3"/>
            <a:endCxn id="50" idx="3"/>
          </p:cNvCxnSpPr>
          <p:nvPr/>
        </p:nvCxnSpPr>
        <p:spPr>
          <a:xfrm rot="5400000">
            <a:off x="9524213" y="4358154"/>
            <a:ext cx="226402" cy="954543"/>
          </a:xfrm>
          <a:prstGeom prst="bentConnector2">
            <a:avLst/>
          </a:prstGeom>
          <a:ln w="4127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55" name="Elbow Connector 54">
            <a:extLst>
              <a:ext uri="{FF2B5EF4-FFF2-40B4-BE49-F238E27FC236}">
                <a16:creationId xmlns:a16="http://schemas.microsoft.com/office/drawing/2014/main" id="{484128E5-71EE-D34D-83B1-A7E8D3E7D511}"/>
              </a:ext>
            </a:extLst>
          </p:cNvPr>
          <p:cNvCxnSpPr>
            <a:cxnSpLocks/>
            <a:stCxn id="37" idx="2"/>
            <a:endCxn id="38" idx="1"/>
          </p:cNvCxnSpPr>
          <p:nvPr/>
        </p:nvCxnSpPr>
        <p:spPr>
          <a:xfrm rot="5400000">
            <a:off x="9724162" y="3610871"/>
            <a:ext cx="909673" cy="128626"/>
          </a:xfrm>
          <a:prstGeom prst="bentConnector3">
            <a:avLst>
              <a:gd name="adj1" fmla="val 50000"/>
            </a:avLst>
          </a:prstGeom>
          <a:ln w="4127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40" name="Picture 40">
            <a:extLst>
              <a:ext uri="{FF2B5EF4-FFF2-40B4-BE49-F238E27FC236}">
                <a16:creationId xmlns:a16="http://schemas.microsoft.com/office/drawing/2014/main" id="{D3516D4A-8408-D04F-9C52-16FE34A20351}"/>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218380" y="4067550"/>
            <a:ext cx="1235758" cy="4579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 name="Picture 40">
            <a:extLst>
              <a:ext uri="{FF2B5EF4-FFF2-40B4-BE49-F238E27FC236}">
                <a16:creationId xmlns:a16="http://schemas.microsoft.com/office/drawing/2014/main" id="{BCCCE204-8584-414B-87AF-F930F8F7653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311342" y="3531772"/>
            <a:ext cx="1235758" cy="4579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9" name="Elbow Connector 48">
            <a:extLst>
              <a:ext uri="{FF2B5EF4-FFF2-40B4-BE49-F238E27FC236}">
                <a16:creationId xmlns:a16="http://schemas.microsoft.com/office/drawing/2014/main" id="{43405B4C-6E6E-7F4F-AC8E-FA215067ECB9}"/>
              </a:ext>
            </a:extLst>
          </p:cNvPr>
          <p:cNvCxnSpPr>
            <a:cxnSpLocks/>
            <a:stCxn id="44" idx="2"/>
            <a:endCxn id="48" idx="1"/>
          </p:cNvCxnSpPr>
          <p:nvPr/>
        </p:nvCxnSpPr>
        <p:spPr>
          <a:xfrm rot="5400000">
            <a:off x="316412" y="3210912"/>
            <a:ext cx="1810216" cy="263640"/>
          </a:xfrm>
          <a:prstGeom prst="bentConnector3">
            <a:avLst>
              <a:gd name="adj1" fmla="val 50000"/>
            </a:avLst>
          </a:prstGeom>
          <a:ln w="4127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51" name="Picture 50">
            <a:extLst>
              <a:ext uri="{FF2B5EF4-FFF2-40B4-BE49-F238E27FC236}">
                <a16:creationId xmlns:a16="http://schemas.microsoft.com/office/drawing/2014/main" id="{D23592DD-597B-A04E-B4F0-5D907A9BB268}"/>
              </a:ext>
            </a:extLst>
          </p:cNvPr>
          <p:cNvPicPr>
            <a:picLocks noChangeAspect="1"/>
          </p:cNvPicPr>
          <p:nvPr/>
        </p:nvPicPr>
        <p:blipFill>
          <a:blip r:embed="rId6"/>
          <a:stretch>
            <a:fillRect/>
          </a:stretch>
        </p:blipFill>
        <p:spPr>
          <a:xfrm>
            <a:off x="1661133" y="4853834"/>
            <a:ext cx="657894" cy="596216"/>
          </a:xfrm>
          <a:prstGeom prst="rect">
            <a:avLst/>
          </a:prstGeom>
        </p:spPr>
      </p:pic>
      <p:sp>
        <p:nvSpPr>
          <p:cNvPr id="48" name="Can 47">
            <a:extLst>
              <a:ext uri="{FF2B5EF4-FFF2-40B4-BE49-F238E27FC236}">
                <a16:creationId xmlns:a16="http://schemas.microsoft.com/office/drawing/2014/main" id="{65120566-F447-C949-BCFF-D316287A48B7}"/>
              </a:ext>
            </a:extLst>
          </p:cNvPr>
          <p:cNvSpPr/>
          <p:nvPr/>
        </p:nvSpPr>
        <p:spPr>
          <a:xfrm>
            <a:off x="299177" y="4247840"/>
            <a:ext cx="1581045" cy="845322"/>
          </a:xfrm>
          <a:prstGeom prst="can">
            <a:avLst/>
          </a:prstGeom>
          <a:solidFill>
            <a:schemeClr val="accent2">
              <a:lumMod val="60000"/>
              <a:lumOff val="40000"/>
            </a:schemeClr>
          </a:solidFill>
          <a:ln w="635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333">
                <a:solidFill>
                  <a:srgbClr val="7030A0"/>
                </a:solidFill>
                <a:latin typeface="Arial"/>
              </a:rPr>
              <a:t>Reefers</a:t>
            </a:r>
          </a:p>
          <a:p>
            <a:pPr algn="ctr" defTabSz="914377" eaLnBrk="1" fontAlgn="auto" hangingPunct="1">
              <a:spcBef>
                <a:spcPts val="0"/>
              </a:spcBef>
              <a:spcAft>
                <a:spcPts val="0"/>
              </a:spcAft>
            </a:pPr>
            <a:r>
              <a:rPr lang="en-US" sz="1333">
                <a:solidFill>
                  <a:srgbClr val="7030A0"/>
                </a:solidFill>
                <a:latin typeface="Arial"/>
              </a:rPr>
              <a:t>Reefer Telemetries</a:t>
            </a:r>
          </a:p>
        </p:txBody>
      </p:sp>
      <p:pic>
        <p:nvPicPr>
          <p:cNvPr id="29" name="Picture 28">
            <a:extLst>
              <a:ext uri="{FF2B5EF4-FFF2-40B4-BE49-F238E27FC236}">
                <a16:creationId xmlns:a16="http://schemas.microsoft.com/office/drawing/2014/main" id="{E61440EA-5AFF-EA4F-97BA-35C46157157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622132" y="4519478"/>
            <a:ext cx="519388" cy="519388"/>
          </a:xfrm>
          <a:prstGeom prst="rect">
            <a:avLst/>
          </a:prstGeom>
        </p:spPr>
      </p:pic>
      <p:sp>
        <p:nvSpPr>
          <p:cNvPr id="38" name="Can 37">
            <a:extLst>
              <a:ext uri="{FF2B5EF4-FFF2-40B4-BE49-F238E27FC236}">
                <a16:creationId xmlns:a16="http://schemas.microsoft.com/office/drawing/2014/main" id="{5A931DD6-F3A1-0349-A638-B93ED668A2A4}"/>
              </a:ext>
            </a:extLst>
          </p:cNvPr>
          <p:cNvSpPr/>
          <p:nvPr/>
        </p:nvSpPr>
        <p:spPr>
          <a:xfrm>
            <a:off x="9478786" y="4130021"/>
            <a:ext cx="1271797" cy="592203"/>
          </a:xfrm>
          <a:prstGeom prst="can">
            <a:avLst/>
          </a:prstGeom>
          <a:solidFill>
            <a:schemeClr val="accent2">
              <a:lumMod val="60000"/>
              <a:lumOff val="40000"/>
            </a:schemeClr>
          </a:solidFill>
          <a:ln w="635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333">
                <a:solidFill>
                  <a:srgbClr val="7030A0"/>
                </a:solidFill>
                <a:latin typeface="Arial"/>
              </a:rPr>
              <a:t>Container Inventory</a:t>
            </a:r>
          </a:p>
        </p:txBody>
      </p:sp>
      <p:cxnSp>
        <p:nvCxnSpPr>
          <p:cNvPr id="53" name="Elbow Connector 52">
            <a:extLst>
              <a:ext uri="{FF2B5EF4-FFF2-40B4-BE49-F238E27FC236}">
                <a16:creationId xmlns:a16="http://schemas.microsoft.com/office/drawing/2014/main" id="{2AA16F1B-2108-A748-B78A-6D68208A64D4}"/>
              </a:ext>
            </a:extLst>
          </p:cNvPr>
          <p:cNvCxnSpPr>
            <a:cxnSpLocks/>
            <a:stCxn id="42" idx="3"/>
            <a:endCxn id="9" idx="0"/>
          </p:cNvCxnSpPr>
          <p:nvPr/>
        </p:nvCxnSpPr>
        <p:spPr>
          <a:xfrm>
            <a:off x="2381693" y="2705538"/>
            <a:ext cx="2874495" cy="702208"/>
          </a:xfrm>
          <a:prstGeom prst="bentConnector2">
            <a:avLst/>
          </a:prstGeom>
          <a:ln w="4127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54" name="Rectangle 53">
            <a:extLst>
              <a:ext uri="{FF2B5EF4-FFF2-40B4-BE49-F238E27FC236}">
                <a16:creationId xmlns:a16="http://schemas.microsoft.com/office/drawing/2014/main" id="{550991AF-3A21-6244-9103-53B98AC8760F}"/>
              </a:ext>
            </a:extLst>
          </p:cNvPr>
          <p:cNvSpPr/>
          <p:nvPr/>
        </p:nvSpPr>
        <p:spPr>
          <a:xfrm>
            <a:off x="6426870" y="1799716"/>
            <a:ext cx="1855661" cy="346413"/>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a:solidFill>
                  <a:schemeClr val="accent3"/>
                </a:solidFill>
                <a:latin typeface="Arial"/>
              </a:rPr>
              <a:t>Data Transformation</a:t>
            </a:r>
          </a:p>
        </p:txBody>
      </p:sp>
      <p:cxnSp>
        <p:nvCxnSpPr>
          <p:cNvPr id="56" name="Elbow Connector 55">
            <a:extLst>
              <a:ext uri="{FF2B5EF4-FFF2-40B4-BE49-F238E27FC236}">
                <a16:creationId xmlns:a16="http://schemas.microsoft.com/office/drawing/2014/main" id="{F5151149-C876-4743-AB84-5BBDD3E22648}"/>
              </a:ext>
            </a:extLst>
          </p:cNvPr>
          <p:cNvCxnSpPr>
            <a:cxnSpLocks/>
            <a:stCxn id="9" idx="0"/>
            <a:endCxn id="54" idx="1"/>
          </p:cNvCxnSpPr>
          <p:nvPr/>
        </p:nvCxnSpPr>
        <p:spPr>
          <a:xfrm rot="5400000" flipH="1" flipV="1">
            <a:off x="5124118" y="2104994"/>
            <a:ext cx="1434823" cy="1170682"/>
          </a:xfrm>
          <a:prstGeom prst="bentConnector2">
            <a:avLst/>
          </a:prstGeom>
          <a:ln w="4127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58" name="Elbow Connector 57">
            <a:extLst>
              <a:ext uri="{FF2B5EF4-FFF2-40B4-BE49-F238E27FC236}">
                <a16:creationId xmlns:a16="http://schemas.microsoft.com/office/drawing/2014/main" id="{23CD0A7F-1850-D04E-B490-0F5F474D6AB0}"/>
              </a:ext>
            </a:extLst>
          </p:cNvPr>
          <p:cNvCxnSpPr>
            <a:cxnSpLocks/>
            <a:stCxn id="54" idx="3"/>
            <a:endCxn id="24" idx="0"/>
          </p:cNvCxnSpPr>
          <p:nvPr/>
        </p:nvCxnSpPr>
        <p:spPr>
          <a:xfrm flipV="1">
            <a:off x="8282531" y="1355124"/>
            <a:ext cx="1443262" cy="617799"/>
          </a:xfrm>
          <a:prstGeom prst="bentConnector4">
            <a:avLst>
              <a:gd name="adj1" fmla="val 24291"/>
              <a:gd name="adj2" fmla="val 137002"/>
            </a:avLst>
          </a:prstGeom>
          <a:ln w="4127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5993035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4F349-AB97-7647-84B8-9E93FC875068}"/>
              </a:ext>
            </a:extLst>
          </p:cNvPr>
          <p:cNvSpPr>
            <a:spLocks noGrp="1"/>
          </p:cNvSpPr>
          <p:nvPr>
            <p:ph type="title"/>
          </p:nvPr>
        </p:nvSpPr>
        <p:spPr/>
        <p:txBody>
          <a:bodyPr/>
          <a:lstStyle/>
          <a:p>
            <a:r>
              <a:rPr lang="en-US"/>
              <a:t>Container Microservice - </a:t>
            </a:r>
            <a:r>
              <a:rPr lang="en-US" err="1"/>
              <a:t>KStreams</a:t>
            </a:r>
            <a:endParaRPr lang="en-US"/>
          </a:p>
        </p:txBody>
      </p:sp>
      <p:sp>
        <p:nvSpPr>
          <p:cNvPr id="3" name="Content Placeholder 2">
            <a:extLst>
              <a:ext uri="{FF2B5EF4-FFF2-40B4-BE49-F238E27FC236}">
                <a16:creationId xmlns:a16="http://schemas.microsoft.com/office/drawing/2014/main" id="{ED39C432-8E55-AF4A-9FFB-29EDF26B4B1A}"/>
              </a:ext>
            </a:extLst>
          </p:cNvPr>
          <p:cNvSpPr>
            <a:spLocks noGrp="1"/>
          </p:cNvSpPr>
          <p:nvPr>
            <p:ph idx="1"/>
          </p:nvPr>
        </p:nvSpPr>
        <p:spPr>
          <a:xfrm>
            <a:off x="391584" y="1202270"/>
            <a:ext cx="11190816" cy="1051405"/>
          </a:xfrm>
        </p:spPr>
        <p:txBody>
          <a:bodyPr/>
          <a:lstStyle/>
          <a:p>
            <a:r>
              <a:rPr lang="en-US"/>
              <a:t>Assign container to orders</a:t>
            </a:r>
          </a:p>
        </p:txBody>
      </p:sp>
      <p:sp>
        <p:nvSpPr>
          <p:cNvPr id="4" name="Slide Number Placeholder 3">
            <a:extLst>
              <a:ext uri="{FF2B5EF4-FFF2-40B4-BE49-F238E27FC236}">
                <a16:creationId xmlns:a16="http://schemas.microsoft.com/office/drawing/2014/main" id="{61BC6294-8842-8645-9400-5752586ACF1A}"/>
              </a:ext>
            </a:extLst>
          </p:cNvPr>
          <p:cNvSpPr>
            <a:spLocks noGrp="1"/>
          </p:cNvSpPr>
          <p:nvPr>
            <p:ph type="sldNum" sz="quarter" idx="10"/>
          </p:nvPr>
        </p:nvSpPr>
        <p:spPr>
          <a:xfrm>
            <a:off x="8537575" y="4822825"/>
            <a:ext cx="400050" cy="274638"/>
          </a:xfrm>
          <a:prstGeom prst="rect">
            <a:avLst/>
          </a:prstGeom>
        </p:spPr>
        <p:txBody>
          <a:bodyPr vert="horz" wrap="square" lIns="91438" tIns="45719" rIns="91438" bIns="45719" numCol="1" anchor="ctr" anchorCtr="0" compatLnSpc="1">
            <a:prstTxWarp prst="textNoShape">
              <a:avLst/>
            </a:prstTxWarp>
          </a:bodyPr>
          <a:lstStyle>
            <a:defPPr>
              <a:defRPr lang="en-US"/>
            </a:defPPr>
            <a:lvl1pPr marL="0" algn="r" defTabSz="685800" rtl="0" eaLnBrk="1" latinLnBrk="0" hangingPunct="1">
              <a:defRPr sz="900" kern="1200">
                <a:solidFill>
                  <a:schemeClr val="accent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2F63A97E-D605-DC42-8452-C14CD1FA87FA}" type="slidenum">
              <a:rPr lang="en-US" smtClean="0">
                <a:solidFill>
                  <a:srgbClr val="5AAAFA"/>
                </a:solidFill>
              </a:rPr>
              <a:pPr/>
              <a:t>54</a:t>
            </a:fld>
            <a:endParaRPr lang="en-US">
              <a:solidFill>
                <a:srgbClr val="5AAAFA"/>
              </a:solidFill>
            </a:endParaRPr>
          </a:p>
        </p:txBody>
      </p:sp>
      <p:sp>
        <p:nvSpPr>
          <p:cNvPr id="5" name="Rounded Rectangle 4">
            <a:extLst>
              <a:ext uri="{FF2B5EF4-FFF2-40B4-BE49-F238E27FC236}">
                <a16:creationId xmlns:a16="http://schemas.microsoft.com/office/drawing/2014/main" id="{CD9C86BF-01A1-6C4F-8E66-B0F29ADCE9C2}"/>
              </a:ext>
            </a:extLst>
          </p:cNvPr>
          <p:cNvSpPr/>
          <p:nvPr/>
        </p:nvSpPr>
        <p:spPr bwMode="auto">
          <a:xfrm>
            <a:off x="590520"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0</a:t>
            </a:r>
            <a:endParaRPr lang="en-US" sz="667" kern="0">
              <a:solidFill>
                <a:srgbClr val="FFFFFF"/>
              </a:solidFill>
              <a:latin typeface="Arial"/>
              <a:cs typeface="+mn-cs"/>
            </a:endParaRPr>
          </a:p>
        </p:txBody>
      </p:sp>
      <p:sp>
        <p:nvSpPr>
          <p:cNvPr id="6" name="Rounded Rectangle 5">
            <a:extLst>
              <a:ext uri="{FF2B5EF4-FFF2-40B4-BE49-F238E27FC236}">
                <a16:creationId xmlns:a16="http://schemas.microsoft.com/office/drawing/2014/main" id="{A8A4DEED-2E41-E54C-8F16-9C7C9C08D0DB}"/>
              </a:ext>
            </a:extLst>
          </p:cNvPr>
          <p:cNvSpPr/>
          <p:nvPr/>
        </p:nvSpPr>
        <p:spPr bwMode="auto">
          <a:xfrm>
            <a:off x="834357"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1</a:t>
            </a:r>
            <a:endParaRPr lang="en-US" sz="667" kern="0">
              <a:solidFill>
                <a:srgbClr val="FFFFFF"/>
              </a:solidFill>
              <a:latin typeface="Arial"/>
              <a:cs typeface="+mn-cs"/>
            </a:endParaRPr>
          </a:p>
        </p:txBody>
      </p:sp>
      <p:sp>
        <p:nvSpPr>
          <p:cNvPr id="7" name="Rounded Rectangle 6">
            <a:extLst>
              <a:ext uri="{FF2B5EF4-FFF2-40B4-BE49-F238E27FC236}">
                <a16:creationId xmlns:a16="http://schemas.microsoft.com/office/drawing/2014/main" id="{E386F523-17C1-E041-96BF-8CAAFD6C8228}"/>
              </a:ext>
            </a:extLst>
          </p:cNvPr>
          <p:cNvSpPr/>
          <p:nvPr/>
        </p:nvSpPr>
        <p:spPr bwMode="auto">
          <a:xfrm>
            <a:off x="1079918"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2</a:t>
            </a:r>
            <a:endParaRPr lang="en-US" sz="667" kern="0">
              <a:solidFill>
                <a:srgbClr val="FFFFFF"/>
              </a:solidFill>
              <a:latin typeface="Arial"/>
              <a:cs typeface="+mn-cs"/>
            </a:endParaRPr>
          </a:p>
        </p:txBody>
      </p:sp>
      <p:sp>
        <p:nvSpPr>
          <p:cNvPr id="8" name="Rounded Rectangle 7">
            <a:extLst>
              <a:ext uri="{FF2B5EF4-FFF2-40B4-BE49-F238E27FC236}">
                <a16:creationId xmlns:a16="http://schemas.microsoft.com/office/drawing/2014/main" id="{7A503E60-BA42-B641-AACF-D3044DFC0A2B}"/>
              </a:ext>
            </a:extLst>
          </p:cNvPr>
          <p:cNvSpPr/>
          <p:nvPr/>
        </p:nvSpPr>
        <p:spPr bwMode="auto">
          <a:xfrm>
            <a:off x="1323756"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3</a:t>
            </a:r>
            <a:endParaRPr lang="en-US" sz="667" kern="0">
              <a:solidFill>
                <a:srgbClr val="FFFFFF"/>
              </a:solidFill>
              <a:latin typeface="Arial"/>
              <a:cs typeface="+mn-cs"/>
            </a:endParaRPr>
          </a:p>
        </p:txBody>
      </p:sp>
      <p:sp>
        <p:nvSpPr>
          <p:cNvPr id="9" name="Rounded Rectangle 8">
            <a:extLst>
              <a:ext uri="{FF2B5EF4-FFF2-40B4-BE49-F238E27FC236}">
                <a16:creationId xmlns:a16="http://schemas.microsoft.com/office/drawing/2014/main" id="{A96C2D3A-5AFC-C84C-BE33-E0F6C42CD2C2}"/>
              </a:ext>
            </a:extLst>
          </p:cNvPr>
          <p:cNvSpPr/>
          <p:nvPr/>
        </p:nvSpPr>
        <p:spPr bwMode="auto">
          <a:xfrm>
            <a:off x="1569317"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4</a:t>
            </a:r>
            <a:endParaRPr lang="en-US" sz="667" kern="0">
              <a:solidFill>
                <a:srgbClr val="FFFFFF"/>
              </a:solidFill>
              <a:latin typeface="Arial"/>
              <a:cs typeface="+mn-cs"/>
            </a:endParaRPr>
          </a:p>
        </p:txBody>
      </p:sp>
      <p:sp>
        <p:nvSpPr>
          <p:cNvPr id="10" name="Rounded Rectangle 9">
            <a:extLst>
              <a:ext uri="{FF2B5EF4-FFF2-40B4-BE49-F238E27FC236}">
                <a16:creationId xmlns:a16="http://schemas.microsoft.com/office/drawing/2014/main" id="{3E7619F8-E83C-F542-AEE9-83F997C5D193}"/>
              </a:ext>
            </a:extLst>
          </p:cNvPr>
          <p:cNvSpPr/>
          <p:nvPr/>
        </p:nvSpPr>
        <p:spPr bwMode="auto">
          <a:xfrm>
            <a:off x="1818356"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5</a:t>
            </a:r>
            <a:endParaRPr lang="en-US" sz="667" kern="0">
              <a:solidFill>
                <a:srgbClr val="FFFFFF"/>
              </a:solidFill>
              <a:latin typeface="Arial"/>
              <a:cs typeface="+mn-cs"/>
            </a:endParaRPr>
          </a:p>
        </p:txBody>
      </p:sp>
      <p:sp>
        <p:nvSpPr>
          <p:cNvPr id="11" name="Rounded Rectangle 10">
            <a:extLst>
              <a:ext uri="{FF2B5EF4-FFF2-40B4-BE49-F238E27FC236}">
                <a16:creationId xmlns:a16="http://schemas.microsoft.com/office/drawing/2014/main" id="{D9157B17-D255-474A-8E9E-A23B4CE7A873}"/>
              </a:ext>
            </a:extLst>
          </p:cNvPr>
          <p:cNvSpPr/>
          <p:nvPr/>
        </p:nvSpPr>
        <p:spPr bwMode="auto">
          <a:xfrm>
            <a:off x="2058716" y="2808440"/>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6</a:t>
            </a:r>
            <a:endParaRPr lang="en-US" sz="667" kern="0">
              <a:solidFill>
                <a:srgbClr val="FFFFFF"/>
              </a:solidFill>
              <a:latin typeface="Arial"/>
              <a:cs typeface="+mn-cs"/>
            </a:endParaRPr>
          </a:p>
        </p:txBody>
      </p:sp>
      <p:sp>
        <p:nvSpPr>
          <p:cNvPr id="12" name="Rounded Rectangle 11">
            <a:extLst>
              <a:ext uri="{FF2B5EF4-FFF2-40B4-BE49-F238E27FC236}">
                <a16:creationId xmlns:a16="http://schemas.microsoft.com/office/drawing/2014/main" id="{A14EDD06-8F02-F942-8435-417855CC9899}"/>
              </a:ext>
            </a:extLst>
          </p:cNvPr>
          <p:cNvSpPr/>
          <p:nvPr/>
        </p:nvSpPr>
        <p:spPr bwMode="auto">
          <a:xfrm>
            <a:off x="2299076" y="2808440"/>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7</a:t>
            </a:r>
            <a:endParaRPr lang="en-US" sz="667" kern="0">
              <a:solidFill>
                <a:srgbClr val="FFFFFF"/>
              </a:solidFill>
              <a:latin typeface="Arial"/>
              <a:cs typeface="+mn-cs"/>
            </a:endParaRPr>
          </a:p>
        </p:txBody>
      </p:sp>
      <p:sp>
        <p:nvSpPr>
          <p:cNvPr id="13" name="AutoShape 4">
            <a:extLst>
              <a:ext uri="{FF2B5EF4-FFF2-40B4-BE49-F238E27FC236}">
                <a16:creationId xmlns:a16="http://schemas.microsoft.com/office/drawing/2014/main" id="{B76A459B-4411-5D4D-9624-88247D3BE020}"/>
              </a:ext>
            </a:extLst>
          </p:cNvPr>
          <p:cNvSpPr>
            <a:spLocks noChangeArrowheads="1"/>
          </p:cNvSpPr>
          <p:nvPr/>
        </p:nvSpPr>
        <p:spPr bwMode="auto">
          <a:xfrm>
            <a:off x="273328" y="2516144"/>
            <a:ext cx="3198376" cy="1199545"/>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a:solidFill>
                <a:srgbClr val="6D7777"/>
              </a:solidFill>
            </a:endParaRPr>
          </a:p>
        </p:txBody>
      </p:sp>
      <p:pic>
        <p:nvPicPr>
          <p:cNvPr id="14" name="Picture 13">
            <a:extLst>
              <a:ext uri="{FF2B5EF4-FFF2-40B4-BE49-F238E27FC236}">
                <a16:creationId xmlns:a16="http://schemas.microsoft.com/office/drawing/2014/main" id="{183DAEF3-6F89-E740-B09F-312B004FEF76}"/>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2587751" y="3326886"/>
            <a:ext cx="959343" cy="504271"/>
          </a:xfrm>
          <a:prstGeom prst="rect">
            <a:avLst/>
          </a:prstGeom>
        </p:spPr>
      </p:pic>
      <p:sp>
        <p:nvSpPr>
          <p:cNvPr id="15" name="TextBox 14">
            <a:extLst>
              <a:ext uri="{FF2B5EF4-FFF2-40B4-BE49-F238E27FC236}">
                <a16:creationId xmlns:a16="http://schemas.microsoft.com/office/drawing/2014/main" id="{E09461B8-814B-AA4A-8B51-1CC6C7606C36}"/>
              </a:ext>
            </a:extLst>
          </p:cNvPr>
          <p:cNvSpPr txBox="1"/>
          <p:nvPr/>
        </p:nvSpPr>
        <p:spPr>
          <a:xfrm>
            <a:off x="515130" y="2492931"/>
            <a:ext cx="1021433" cy="300210"/>
          </a:xfrm>
          <a:prstGeom prst="rect">
            <a:avLst/>
          </a:prstGeom>
          <a:noFill/>
        </p:spPr>
        <p:txBody>
          <a:bodyPr wrap="none" rtlCol="0">
            <a:spAutoFit/>
          </a:bodyPr>
          <a:lstStyle/>
          <a:p>
            <a:pPr defTabSz="1219170" eaLnBrk="1" fontAlgn="auto" hangingPunct="1">
              <a:spcBef>
                <a:spcPts val="0"/>
              </a:spcBef>
              <a:spcAft>
                <a:spcPts val="0"/>
              </a:spcAft>
              <a:defRPr/>
            </a:pPr>
            <a:r>
              <a:rPr lang="en-US" sz="1351" kern="0">
                <a:solidFill>
                  <a:srgbClr val="C8D2D2">
                    <a:lumMod val="25000"/>
                  </a:srgbClr>
                </a:solidFill>
              </a:rPr>
              <a:t>Containers</a:t>
            </a:r>
          </a:p>
        </p:txBody>
      </p:sp>
      <p:grpSp>
        <p:nvGrpSpPr>
          <p:cNvPr id="16" name="Group 15">
            <a:extLst>
              <a:ext uri="{FF2B5EF4-FFF2-40B4-BE49-F238E27FC236}">
                <a16:creationId xmlns:a16="http://schemas.microsoft.com/office/drawing/2014/main" id="{64998D6B-4792-D343-9FDA-3C0C0303C15E}"/>
              </a:ext>
            </a:extLst>
          </p:cNvPr>
          <p:cNvGrpSpPr/>
          <p:nvPr/>
        </p:nvGrpSpPr>
        <p:grpSpPr>
          <a:xfrm>
            <a:off x="4281274" y="2800620"/>
            <a:ext cx="1098679" cy="325376"/>
            <a:chOff x="3383969" y="684409"/>
            <a:chExt cx="626831" cy="266407"/>
          </a:xfrm>
        </p:grpSpPr>
        <p:grpSp>
          <p:nvGrpSpPr>
            <p:cNvPr id="17" name="Group 16">
              <a:extLst>
                <a:ext uri="{FF2B5EF4-FFF2-40B4-BE49-F238E27FC236}">
                  <a16:creationId xmlns:a16="http://schemas.microsoft.com/office/drawing/2014/main" id="{1E2FD6A5-619E-9247-AB7C-7CB41B8B27F8}"/>
                </a:ext>
              </a:extLst>
            </p:cNvPr>
            <p:cNvGrpSpPr/>
            <p:nvPr/>
          </p:nvGrpSpPr>
          <p:grpSpPr>
            <a:xfrm>
              <a:off x="3383969" y="684409"/>
              <a:ext cx="189803" cy="266407"/>
              <a:chOff x="2605549" y="2282084"/>
              <a:chExt cx="253071" cy="355209"/>
            </a:xfrm>
            <a:solidFill>
              <a:schemeClr val="tx2">
                <a:lumMod val="60000"/>
                <a:lumOff val="40000"/>
              </a:schemeClr>
            </a:solidFill>
          </p:grpSpPr>
          <p:sp>
            <p:nvSpPr>
              <p:cNvPr id="24" name="Oval 23">
                <a:extLst>
                  <a:ext uri="{FF2B5EF4-FFF2-40B4-BE49-F238E27FC236}">
                    <a16:creationId xmlns:a16="http://schemas.microsoft.com/office/drawing/2014/main" id="{1736E9B8-D6EF-7947-B380-FCDBE592EE65}"/>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5" name="Straight Connector 24">
                <a:extLst>
                  <a:ext uri="{FF2B5EF4-FFF2-40B4-BE49-F238E27FC236}">
                    <a16:creationId xmlns:a16="http://schemas.microsoft.com/office/drawing/2014/main" id="{F1D5CD09-51A3-604C-964C-726E7F30B077}"/>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8" name="Group 17">
              <a:extLst>
                <a:ext uri="{FF2B5EF4-FFF2-40B4-BE49-F238E27FC236}">
                  <a16:creationId xmlns:a16="http://schemas.microsoft.com/office/drawing/2014/main" id="{46E158FE-71FE-174F-890E-ACA68F37F17B}"/>
                </a:ext>
              </a:extLst>
            </p:cNvPr>
            <p:cNvGrpSpPr/>
            <p:nvPr/>
          </p:nvGrpSpPr>
          <p:grpSpPr>
            <a:xfrm>
              <a:off x="3605844" y="684409"/>
              <a:ext cx="189803" cy="266407"/>
              <a:chOff x="2605549" y="2282084"/>
              <a:chExt cx="253071" cy="355209"/>
            </a:xfrm>
            <a:solidFill>
              <a:schemeClr val="tx2">
                <a:lumMod val="60000"/>
                <a:lumOff val="40000"/>
              </a:schemeClr>
            </a:solidFill>
          </p:grpSpPr>
          <p:sp>
            <p:nvSpPr>
              <p:cNvPr id="22" name="Oval 21">
                <a:extLst>
                  <a:ext uri="{FF2B5EF4-FFF2-40B4-BE49-F238E27FC236}">
                    <a16:creationId xmlns:a16="http://schemas.microsoft.com/office/drawing/2014/main" id="{72E56A0B-1E6C-804D-B584-B44A3D9034DD}"/>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3" name="Straight Connector 22">
                <a:extLst>
                  <a:ext uri="{FF2B5EF4-FFF2-40B4-BE49-F238E27FC236}">
                    <a16:creationId xmlns:a16="http://schemas.microsoft.com/office/drawing/2014/main" id="{04D57D08-4ED1-B34C-8691-0547AC048B6B}"/>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9" name="Group 18">
              <a:extLst>
                <a:ext uri="{FF2B5EF4-FFF2-40B4-BE49-F238E27FC236}">
                  <a16:creationId xmlns:a16="http://schemas.microsoft.com/office/drawing/2014/main" id="{AEA85E2F-8CF1-E644-B7DD-D89721761FBC}"/>
                </a:ext>
              </a:extLst>
            </p:cNvPr>
            <p:cNvGrpSpPr/>
            <p:nvPr/>
          </p:nvGrpSpPr>
          <p:grpSpPr>
            <a:xfrm>
              <a:off x="3820997" y="684409"/>
              <a:ext cx="189803" cy="266407"/>
              <a:chOff x="2605549" y="2282084"/>
              <a:chExt cx="253071" cy="355209"/>
            </a:xfrm>
            <a:solidFill>
              <a:schemeClr val="tx2">
                <a:lumMod val="60000"/>
                <a:lumOff val="40000"/>
              </a:schemeClr>
            </a:solidFill>
          </p:grpSpPr>
          <p:sp>
            <p:nvSpPr>
              <p:cNvPr id="20" name="Oval 19">
                <a:extLst>
                  <a:ext uri="{FF2B5EF4-FFF2-40B4-BE49-F238E27FC236}">
                    <a16:creationId xmlns:a16="http://schemas.microsoft.com/office/drawing/2014/main" id="{E07B5103-8A2C-854E-AB28-2ACA380B2CDF}"/>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1" name="Straight Connector 20">
                <a:extLst>
                  <a:ext uri="{FF2B5EF4-FFF2-40B4-BE49-F238E27FC236}">
                    <a16:creationId xmlns:a16="http://schemas.microsoft.com/office/drawing/2014/main" id="{91F4541B-A0C8-834D-9F48-8409C45FE8E1}"/>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26" name="Rectangle 25">
            <a:extLst>
              <a:ext uri="{FF2B5EF4-FFF2-40B4-BE49-F238E27FC236}">
                <a16:creationId xmlns:a16="http://schemas.microsoft.com/office/drawing/2014/main" id="{584E91B5-DAD6-3C4A-842C-B54B845D297F}"/>
              </a:ext>
            </a:extLst>
          </p:cNvPr>
          <p:cNvSpPr/>
          <p:nvPr/>
        </p:nvSpPr>
        <p:spPr>
          <a:xfrm>
            <a:off x="4160751" y="3125996"/>
            <a:ext cx="3431540" cy="2377003"/>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Container microservice as </a:t>
            </a:r>
            <a:r>
              <a:rPr lang="en-US" sz="1333" err="1">
                <a:solidFill>
                  <a:prstClr val="white"/>
                </a:solidFill>
                <a:latin typeface="Arial"/>
              </a:rPr>
              <a:t>KStreams</a:t>
            </a:r>
            <a:endParaRPr lang="en-US" sz="1333">
              <a:solidFill>
                <a:prstClr val="white"/>
              </a:solidFill>
              <a:latin typeface="Arial"/>
            </a:endParaRPr>
          </a:p>
        </p:txBody>
      </p:sp>
      <p:sp>
        <p:nvSpPr>
          <p:cNvPr id="28" name="Oval 27">
            <a:extLst>
              <a:ext uri="{FF2B5EF4-FFF2-40B4-BE49-F238E27FC236}">
                <a16:creationId xmlns:a16="http://schemas.microsoft.com/office/drawing/2014/main" id="{1B75F909-1AEE-E24C-BB83-9694F642796B}"/>
              </a:ext>
            </a:extLst>
          </p:cNvPr>
          <p:cNvSpPr/>
          <p:nvPr/>
        </p:nvSpPr>
        <p:spPr>
          <a:xfrm>
            <a:off x="4447613" y="3627548"/>
            <a:ext cx="645151" cy="59621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sp>
        <p:nvSpPr>
          <p:cNvPr id="29" name="Circular Arrow 28">
            <a:extLst>
              <a:ext uri="{FF2B5EF4-FFF2-40B4-BE49-F238E27FC236}">
                <a16:creationId xmlns:a16="http://schemas.microsoft.com/office/drawing/2014/main" id="{4EB73442-D21C-5249-879F-C2B98A6C33FE}"/>
              </a:ext>
            </a:extLst>
          </p:cNvPr>
          <p:cNvSpPr/>
          <p:nvPr/>
        </p:nvSpPr>
        <p:spPr>
          <a:xfrm rot="5852869">
            <a:off x="4309305" y="3480969"/>
            <a:ext cx="846199" cy="929364"/>
          </a:xfrm>
          <a:prstGeom prst="circularArrow">
            <a:avLst>
              <a:gd name="adj1" fmla="val 0"/>
              <a:gd name="adj2" fmla="val 645456"/>
              <a:gd name="adj3" fmla="val 20982983"/>
              <a:gd name="adj4" fmla="val 10800000"/>
              <a:gd name="adj5" fmla="val 125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sp>
        <p:nvSpPr>
          <p:cNvPr id="30" name="TextBox 29">
            <a:extLst>
              <a:ext uri="{FF2B5EF4-FFF2-40B4-BE49-F238E27FC236}">
                <a16:creationId xmlns:a16="http://schemas.microsoft.com/office/drawing/2014/main" id="{7AC933F0-2AD7-B343-8CB6-A3D3E948C49A}"/>
              </a:ext>
            </a:extLst>
          </p:cNvPr>
          <p:cNvSpPr txBox="1"/>
          <p:nvPr/>
        </p:nvSpPr>
        <p:spPr>
          <a:xfrm>
            <a:off x="4120210" y="3760856"/>
            <a:ext cx="1588255" cy="307777"/>
          </a:xfrm>
          <a:prstGeom prst="rect">
            <a:avLst/>
          </a:prstGeom>
          <a:noFill/>
        </p:spPr>
        <p:txBody>
          <a:bodyPr wrap="none" rtlCol="0">
            <a:spAutoFit/>
          </a:bodyPr>
          <a:lstStyle/>
          <a:p>
            <a:r>
              <a:rPr lang="en-US" sz="1400" err="1">
                <a:solidFill>
                  <a:schemeClr val="bg1"/>
                </a:solidFill>
              </a:rPr>
              <a:t>KStream</a:t>
            </a:r>
            <a:r>
              <a:rPr lang="en-US" sz="1400">
                <a:solidFill>
                  <a:schemeClr val="bg1"/>
                </a:solidFill>
              </a:rPr>
              <a:t> - </a:t>
            </a:r>
            <a:r>
              <a:rPr lang="en-US" sz="1400" err="1">
                <a:solidFill>
                  <a:schemeClr val="bg1"/>
                </a:solidFill>
              </a:rPr>
              <a:t>KTable</a:t>
            </a:r>
            <a:endParaRPr lang="en-US" sz="1400">
              <a:solidFill>
                <a:schemeClr val="bg1"/>
              </a:solidFill>
            </a:endParaRPr>
          </a:p>
        </p:txBody>
      </p:sp>
      <p:sp>
        <p:nvSpPr>
          <p:cNvPr id="31" name="Can 30">
            <a:extLst>
              <a:ext uri="{FF2B5EF4-FFF2-40B4-BE49-F238E27FC236}">
                <a16:creationId xmlns:a16="http://schemas.microsoft.com/office/drawing/2014/main" id="{8B1E4107-0CD2-DD49-A391-3B19AE765927}"/>
              </a:ext>
            </a:extLst>
          </p:cNvPr>
          <p:cNvSpPr/>
          <p:nvPr/>
        </p:nvSpPr>
        <p:spPr>
          <a:xfrm>
            <a:off x="5788789" y="3721484"/>
            <a:ext cx="914167" cy="477408"/>
          </a:xfrm>
          <a:prstGeom prst="can">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cxnSp>
        <p:nvCxnSpPr>
          <p:cNvPr id="32" name="Elbow Connector 31">
            <a:extLst>
              <a:ext uri="{FF2B5EF4-FFF2-40B4-BE49-F238E27FC236}">
                <a16:creationId xmlns:a16="http://schemas.microsoft.com/office/drawing/2014/main" id="{DA34BA42-D008-ED4D-B945-D9C76C0E1F8F}"/>
              </a:ext>
            </a:extLst>
          </p:cNvPr>
          <p:cNvCxnSpPr>
            <a:cxnSpLocks/>
            <a:stCxn id="12" idx="0"/>
            <a:endCxn id="30" idx="1"/>
          </p:cNvCxnSpPr>
          <p:nvPr/>
        </p:nvCxnSpPr>
        <p:spPr>
          <a:xfrm rot="16200000" flipH="1">
            <a:off x="2717880" y="2512416"/>
            <a:ext cx="1106305" cy="1698353"/>
          </a:xfrm>
          <a:prstGeom prst="bentConnector4">
            <a:avLst>
              <a:gd name="adj1" fmla="val -20663"/>
              <a:gd name="adj2" fmla="val 53615"/>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1BCD2DAC-822C-EE4B-B97A-7FDAC9C7D1AD}"/>
              </a:ext>
            </a:extLst>
          </p:cNvPr>
          <p:cNvSpPr/>
          <p:nvPr/>
        </p:nvSpPr>
        <p:spPr>
          <a:xfrm>
            <a:off x="4160751" y="5546420"/>
            <a:ext cx="3431540" cy="382672"/>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err="1">
                <a:solidFill>
                  <a:prstClr val="white"/>
                </a:solidFill>
                <a:latin typeface="Arial"/>
              </a:rPr>
              <a:t>OpenLiberty</a:t>
            </a:r>
            <a:endParaRPr lang="en-US" sz="1333">
              <a:solidFill>
                <a:prstClr val="white"/>
              </a:solidFill>
              <a:latin typeface="Arial"/>
            </a:endParaRPr>
          </a:p>
        </p:txBody>
      </p:sp>
      <p:pic>
        <p:nvPicPr>
          <p:cNvPr id="27" name="Picture 40">
            <a:extLst>
              <a:ext uri="{FF2B5EF4-FFF2-40B4-BE49-F238E27FC236}">
                <a16:creationId xmlns:a16="http://schemas.microsoft.com/office/drawing/2014/main" id="{F3F9012B-5EB6-4244-936F-5CF6AD0EA07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718244" y="5475706"/>
            <a:ext cx="1414200" cy="524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Rounded Rectangle 34">
            <a:extLst>
              <a:ext uri="{FF2B5EF4-FFF2-40B4-BE49-F238E27FC236}">
                <a16:creationId xmlns:a16="http://schemas.microsoft.com/office/drawing/2014/main" id="{6E65988A-125C-634B-9F59-A30770C558DB}"/>
              </a:ext>
            </a:extLst>
          </p:cNvPr>
          <p:cNvSpPr/>
          <p:nvPr/>
        </p:nvSpPr>
        <p:spPr bwMode="auto">
          <a:xfrm>
            <a:off x="590520"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0</a:t>
            </a:r>
            <a:endParaRPr lang="en-US" sz="667" kern="0">
              <a:solidFill>
                <a:srgbClr val="FFFFFF"/>
              </a:solidFill>
              <a:latin typeface="Arial"/>
              <a:cs typeface="+mn-cs"/>
            </a:endParaRPr>
          </a:p>
        </p:txBody>
      </p:sp>
      <p:sp>
        <p:nvSpPr>
          <p:cNvPr id="37" name="Rounded Rectangle 36">
            <a:extLst>
              <a:ext uri="{FF2B5EF4-FFF2-40B4-BE49-F238E27FC236}">
                <a16:creationId xmlns:a16="http://schemas.microsoft.com/office/drawing/2014/main" id="{D05230DF-06CB-4A4A-B5C7-98D31069604D}"/>
              </a:ext>
            </a:extLst>
          </p:cNvPr>
          <p:cNvSpPr/>
          <p:nvPr/>
        </p:nvSpPr>
        <p:spPr bwMode="auto">
          <a:xfrm>
            <a:off x="834357"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1</a:t>
            </a:r>
            <a:endParaRPr lang="en-US" sz="667" kern="0">
              <a:solidFill>
                <a:srgbClr val="FFFFFF"/>
              </a:solidFill>
              <a:latin typeface="Arial"/>
              <a:cs typeface="+mn-cs"/>
            </a:endParaRPr>
          </a:p>
        </p:txBody>
      </p:sp>
      <p:sp>
        <p:nvSpPr>
          <p:cNvPr id="38" name="Rounded Rectangle 37">
            <a:extLst>
              <a:ext uri="{FF2B5EF4-FFF2-40B4-BE49-F238E27FC236}">
                <a16:creationId xmlns:a16="http://schemas.microsoft.com/office/drawing/2014/main" id="{3D568894-D8DA-5948-BF3E-C61FDBEF8C21}"/>
              </a:ext>
            </a:extLst>
          </p:cNvPr>
          <p:cNvSpPr/>
          <p:nvPr/>
        </p:nvSpPr>
        <p:spPr bwMode="auto">
          <a:xfrm>
            <a:off x="1079918"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2</a:t>
            </a:r>
            <a:endParaRPr lang="en-US" sz="667" kern="0">
              <a:solidFill>
                <a:srgbClr val="FFFFFF"/>
              </a:solidFill>
              <a:latin typeface="Arial"/>
              <a:cs typeface="+mn-cs"/>
            </a:endParaRPr>
          </a:p>
        </p:txBody>
      </p:sp>
      <p:sp>
        <p:nvSpPr>
          <p:cNvPr id="39" name="Rounded Rectangle 38">
            <a:extLst>
              <a:ext uri="{FF2B5EF4-FFF2-40B4-BE49-F238E27FC236}">
                <a16:creationId xmlns:a16="http://schemas.microsoft.com/office/drawing/2014/main" id="{0040BDDD-4988-EF4F-9E46-4835BA6BDC30}"/>
              </a:ext>
            </a:extLst>
          </p:cNvPr>
          <p:cNvSpPr/>
          <p:nvPr/>
        </p:nvSpPr>
        <p:spPr bwMode="auto">
          <a:xfrm>
            <a:off x="1323756"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3</a:t>
            </a:r>
            <a:endParaRPr lang="en-US" sz="667" kern="0">
              <a:solidFill>
                <a:srgbClr val="FFFFFF"/>
              </a:solidFill>
              <a:latin typeface="Arial"/>
              <a:cs typeface="+mn-cs"/>
            </a:endParaRPr>
          </a:p>
        </p:txBody>
      </p:sp>
      <p:sp>
        <p:nvSpPr>
          <p:cNvPr id="40" name="Rounded Rectangle 39">
            <a:extLst>
              <a:ext uri="{FF2B5EF4-FFF2-40B4-BE49-F238E27FC236}">
                <a16:creationId xmlns:a16="http://schemas.microsoft.com/office/drawing/2014/main" id="{541E581E-C200-C147-8EE7-4640F5121C80}"/>
              </a:ext>
            </a:extLst>
          </p:cNvPr>
          <p:cNvSpPr/>
          <p:nvPr/>
        </p:nvSpPr>
        <p:spPr bwMode="auto">
          <a:xfrm>
            <a:off x="1569317"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4</a:t>
            </a:r>
            <a:endParaRPr lang="en-US" sz="667" kern="0">
              <a:solidFill>
                <a:srgbClr val="FFFFFF"/>
              </a:solidFill>
              <a:latin typeface="Arial"/>
              <a:cs typeface="+mn-cs"/>
            </a:endParaRPr>
          </a:p>
        </p:txBody>
      </p:sp>
      <p:sp>
        <p:nvSpPr>
          <p:cNvPr id="41" name="Rounded Rectangle 40">
            <a:extLst>
              <a:ext uri="{FF2B5EF4-FFF2-40B4-BE49-F238E27FC236}">
                <a16:creationId xmlns:a16="http://schemas.microsoft.com/office/drawing/2014/main" id="{E0975526-B4FD-7F47-B995-BBFEA108B760}"/>
              </a:ext>
            </a:extLst>
          </p:cNvPr>
          <p:cNvSpPr/>
          <p:nvPr/>
        </p:nvSpPr>
        <p:spPr bwMode="auto">
          <a:xfrm>
            <a:off x="1818356"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5</a:t>
            </a:r>
            <a:endParaRPr lang="en-US" sz="667" kern="0">
              <a:solidFill>
                <a:srgbClr val="FFFFFF"/>
              </a:solidFill>
              <a:latin typeface="Arial"/>
              <a:cs typeface="+mn-cs"/>
            </a:endParaRPr>
          </a:p>
        </p:txBody>
      </p:sp>
      <p:sp>
        <p:nvSpPr>
          <p:cNvPr id="44" name="AutoShape 4">
            <a:extLst>
              <a:ext uri="{FF2B5EF4-FFF2-40B4-BE49-F238E27FC236}">
                <a16:creationId xmlns:a16="http://schemas.microsoft.com/office/drawing/2014/main" id="{A28A5FC8-4E14-2E4D-AAD7-35796605B8DD}"/>
              </a:ext>
            </a:extLst>
          </p:cNvPr>
          <p:cNvSpPr>
            <a:spLocks noChangeArrowheads="1"/>
          </p:cNvSpPr>
          <p:nvPr/>
        </p:nvSpPr>
        <p:spPr bwMode="auto">
          <a:xfrm>
            <a:off x="273328" y="4692257"/>
            <a:ext cx="3198376" cy="1199545"/>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a:solidFill>
                <a:srgbClr val="6D7777"/>
              </a:solidFill>
            </a:endParaRPr>
          </a:p>
        </p:txBody>
      </p:sp>
      <p:pic>
        <p:nvPicPr>
          <p:cNvPr id="45" name="Picture 44">
            <a:extLst>
              <a:ext uri="{FF2B5EF4-FFF2-40B4-BE49-F238E27FC236}">
                <a16:creationId xmlns:a16="http://schemas.microsoft.com/office/drawing/2014/main" id="{5BAA3975-3C23-7346-9BE1-40AC9ADC26F9}"/>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2587751" y="5502999"/>
            <a:ext cx="959343" cy="504271"/>
          </a:xfrm>
          <a:prstGeom prst="rect">
            <a:avLst/>
          </a:prstGeom>
        </p:spPr>
      </p:pic>
      <p:sp>
        <p:nvSpPr>
          <p:cNvPr id="46" name="TextBox 45">
            <a:extLst>
              <a:ext uri="{FF2B5EF4-FFF2-40B4-BE49-F238E27FC236}">
                <a16:creationId xmlns:a16="http://schemas.microsoft.com/office/drawing/2014/main" id="{0E48484B-A0A2-FF49-B91F-A4D224AD5769}"/>
              </a:ext>
            </a:extLst>
          </p:cNvPr>
          <p:cNvSpPr txBox="1"/>
          <p:nvPr/>
        </p:nvSpPr>
        <p:spPr>
          <a:xfrm>
            <a:off x="515130" y="4669044"/>
            <a:ext cx="713657" cy="300210"/>
          </a:xfrm>
          <a:prstGeom prst="rect">
            <a:avLst/>
          </a:prstGeom>
          <a:noFill/>
        </p:spPr>
        <p:txBody>
          <a:bodyPr wrap="none" rtlCol="0">
            <a:spAutoFit/>
          </a:bodyPr>
          <a:lstStyle/>
          <a:p>
            <a:pPr defTabSz="1219170" eaLnBrk="1" fontAlgn="auto" hangingPunct="1">
              <a:spcBef>
                <a:spcPts val="0"/>
              </a:spcBef>
              <a:spcAft>
                <a:spcPts val="0"/>
              </a:spcAft>
              <a:defRPr/>
            </a:pPr>
            <a:r>
              <a:rPr lang="en-US" sz="1351" kern="0">
                <a:solidFill>
                  <a:srgbClr val="C8D2D2">
                    <a:lumMod val="25000"/>
                  </a:srgbClr>
                </a:solidFill>
              </a:rPr>
              <a:t>Orders</a:t>
            </a:r>
          </a:p>
        </p:txBody>
      </p:sp>
      <p:grpSp>
        <p:nvGrpSpPr>
          <p:cNvPr id="52" name="Group 51">
            <a:extLst>
              <a:ext uri="{FF2B5EF4-FFF2-40B4-BE49-F238E27FC236}">
                <a16:creationId xmlns:a16="http://schemas.microsoft.com/office/drawing/2014/main" id="{E5A71549-658C-F748-9D42-33CC6C52040E}"/>
              </a:ext>
            </a:extLst>
          </p:cNvPr>
          <p:cNvGrpSpPr/>
          <p:nvPr/>
        </p:nvGrpSpPr>
        <p:grpSpPr>
          <a:xfrm>
            <a:off x="4249242" y="4501610"/>
            <a:ext cx="929364" cy="846199"/>
            <a:chOff x="3186931" y="3376207"/>
            <a:chExt cx="697023" cy="634649"/>
          </a:xfrm>
        </p:grpSpPr>
        <p:sp>
          <p:nvSpPr>
            <p:cNvPr id="47" name="Circular Arrow 46">
              <a:extLst>
                <a:ext uri="{FF2B5EF4-FFF2-40B4-BE49-F238E27FC236}">
                  <a16:creationId xmlns:a16="http://schemas.microsoft.com/office/drawing/2014/main" id="{6B22D620-9221-E64F-8BB7-9D7A5D1A15A2}"/>
                </a:ext>
              </a:extLst>
            </p:cNvPr>
            <p:cNvSpPr/>
            <p:nvPr/>
          </p:nvSpPr>
          <p:spPr>
            <a:xfrm rot="5852869">
              <a:off x="3218118" y="3345020"/>
              <a:ext cx="634649" cy="697023"/>
            </a:xfrm>
            <a:prstGeom prst="circularArrow">
              <a:avLst>
                <a:gd name="adj1" fmla="val 0"/>
                <a:gd name="adj2" fmla="val 645456"/>
                <a:gd name="adj3" fmla="val 20982983"/>
                <a:gd name="adj4" fmla="val 10800000"/>
                <a:gd name="adj5" fmla="val 125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sp>
          <p:nvSpPr>
            <p:cNvPr id="48" name="Oval 47">
              <a:extLst>
                <a:ext uri="{FF2B5EF4-FFF2-40B4-BE49-F238E27FC236}">
                  <a16:creationId xmlns:a16="http://schemas.microsoft.com/office/drawing/2014/main" id="{348BDEE5-750E-D74E-970A-AF0F4E706B82}"/>
                </a:ext>
              </a:extLst>
            </p:cNvPr>
            <p:cNvSpPr/>
            <p:nvPr/>
          </p:nvSpPr>
          <p:spPr>
            <a:xfrm>
              <a:off x="3321849" y="3468812"/>
              <a:ext cx="483863" cy="447162"/>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grpSp>
      <p:cxnSp>
        <p:nvCxnSpPr>
          <p:cNvPr id="49" name="Elbow Connector 48">
            <a:extLst>
              <a:ext uri="{FF2B5EF4-FFF2-40B4-BE49-F238E27FC236}">
                <a16:creationId xmlns:a16="http://schemas.microsoft.com/office/drawing/2014/main" id="{E12B83E7-C600-974F-BE4D-8CEB3B980EB8}"/>
              </a:ext>
            </a:extLst>
          </p:cNvPr>
          <p:cNvCxnSpPr>
            <a:cxnSpLocks/>
            <a:stCxn id="41" idx="0"/>
          </p:cNvCxnSpPr>
          <p:nvPr/>
        </p:nvCxnSpPr>
        <p:spPr>
          <a:xfrm rot="16200000" flipH="1">
            <a:off x="2992459" y="3933232"/>
            <a:ext cx="76427" cy="2179073"/>
          </a:xfrm>
          <a:prstGeom prst="bentConnector4">
            <a:avLst>
              <a:gd name="adj1" fmla="val -398814"/>
              <a:gd name="adj2" fmla="val 52817"/>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0871D13B-9568-C642-A9BB-393A51196A20}"/>
              </a:ext>
            </a:extLst>
          </p:cNvPr>
          <p:cNvSpPr txBox="1"/>
          <p:nvPr/>
        </p:nvSpPr>
        <p:spPr>
          <a:xfrm>
            <a:off x="4183172" y="4722678"/>
            <a:ext cx="1680268" cy="318100"/>
          </a:xfrm>
          <a:prstGeom prst="rect">
            <a:avLst/>
          </a:prstGeom>
          <a:noFill/>
        </p:spPr>
        <p:txBody>
          <a:bodyPr wrap="none" rtlCol="0">
            <a:spAutoFit/>
          </a:bodyPr>
          <a:lstStyle/>
          <a:p>
            <a:r>
              <a:rPr lang="en-US" sz="1467" err="1">
                <a:solidFill>
                  <a:schemeClr val="bg1"/>
                </a:solidFill>
              </a:rPr>
              <a:t>Kstreams</a:t>
            </a:r>
            <a:r>
              <a:rPr lang="en-US" sz="1467">
                <a:solidFill>
                  <a:schemeClr val="bg1"/>
                </a:solidFill>
              </a:rPr>
              <a:t> - orders</a:t>
            </a:r>
          </a:p>
        </p:txBody>
      </p:sp>
      <p:sp>
        <p:nvSpPr>
          <p:cNvPr id="54" name="Can 53">
            <a:extLst>
              <a:ext uri="{FF2B5EF4-FFF2-40B4-BE49-F238E27FC236}">
                <a16:creationId xmlns:a16="http://schemas.microsoft.com/office/drawing/2014/main" id="{F61C02DE-DF4A-F44A-9873-A65218CCFF4D}"/>
              </a:ext>
            </a:extLst>
          </p:cNvPr>
          <p:cNvSpPr/>
          <p:nvPr/>
        </p:nvSpPr>
        <p:spPr>
          <a:xfrm>
            <a:off x="6150558" y="4426121"/>
            <a:ext cx="1032465" cy="408395"/>
          </a:xfrm>
          <a:prstGeom prst="can">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sp>
        <p:nvSpPr>
          <p:cNvPr id="55" name="TextBox 54">
            <a:extLst>
              <a:ext uri="{FF2B5EF4-FFF2-40B4-BE49-F238E27FC236}">
                <a16:creationId xmlns:a16="http://schemas.microsoft.com/office/drawing/2014/main" id="{EBEDA608-EEE4-644E-8ABD-D002FD92D3F6}"/>
              </a:ext>
            </a:extLst>
          </p:cNvPr>
          <p:cNvSpPr txBox="1"/>
          <p:nvPr/>
        </p:nvSpPr>
        <p:spPr>
          <a:xfrm>
            <a:off x="5747139" y="3842205"/>
            <a:ext cx="891591" cy="276999"/>
          </a:xfrm>
          <a:prstGeom prst="rect">
            <a:avLst/>
          </a:prstGeom>
          <a:noFill/>
        </p:spPr>
        <p:txBody>
          <a:bodyPr wrap="none" rtlCol="0">
            <a:spAutoFit/>
          </a:bodyPr>
          <a:lstStyle/>
          <a:p>
            <a:r>
              <a:rPr lang="en-US" sz="1200"/>
              <a:t>containers</a:t>
            </a:r>
          </a:p>
        </p:txBody>
      </p:sp>
      <p:sp>
        <p:nvSpPr>
          <p:cNvPr id="56" name="TextBox 55">
            <a:extLst>
              <a:ext uri="{FF2B5EF4-FFF2-40B4-BE49-F238E27FC236}">
                <a16:creationId xmlns:a16="http://schemas.microsoft.com/office/drawing/2014/main" id="{C90A3C59-1D93-D844-B1E6-99C924618890}"/>
              </a:ext>
            </a:extLst>
          </p:cNvPr>
          <p:cNvSpPr txBox="1"/>
          <p:nvPr/>
        </p:nvSpPr>
        <p:spPr>
          <a:xfrm>
            <a:off x="6061172" y="4525698"/>
            <a:ext cx="1207382" cy="276999"/>
          </a:xfrm>
          <a:prstGeom prst="rect">
            <a:avLst/>
          </a:prstGeom>
          <a:noFill/>
        </p:spPr>
        <p:txBody>
          <a:bodyPr wrap="none" rtlCol="0">
            <a:spAutoFit/>
          </a:bodyPr>
          <a:lstStyle/>
          <a:p>
            <a:r>
              <a:rPr lang="en-US" sz="1200"/>
              <a:t>City-containers</a:t>
            </a:r>
          </a:p>
        </p:txBody>
      </p:sp>
    </p:spTree>
    <p:extLst>
      <p:ext uri="{BB962C8B-B14F-4D97-AF65-F5344CB8AC3E}">
        <p14:creationId xmlns:p14="http://schemas.microsoft.com/office/powerpoint/2010/main" val="67460244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584E91B5-DAD6-3C4A-842C-B54B845D297F}"/>
              </a:ext>
            </a:extLst>
          </p:cNvPr>
          <p:cNvSpPr/>
          <p:nvPr/>
        </p:nvSpPr>
        <p:spPr>
          <a:xfrm>
            <a:off x="4160751" y="3125996"/>
            <a:ext cx="3431540" cy="2377003"/>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srgbClr val="00B050"/>
                </a:solidFill>
                <a:latin typeface="Arial"/>
              </a:rPr>
              <a:t>Container microservice </a:t>
            </a:r>
            <a:r>
              <a:rPr lang="en-US" sz="1333" err="1">
                <a:solidFill>
                  <a:srgbClr val="00B050"/>
                </a:solidFill>
                <a:latin typeface="Arial"/>
              </a:rPr>
              <a:t>Springboot</a:t>
            </a:r>
            <a:endParaRPr lang="en-US" sz="1333">
              <a:solidFill>
                <a:srgbClr val="00B050"/>
              </a:solidFill>
              <a:latin typeface="Arial"/>
            </a:endParaRPr>
          </a:p>
        </p:txBody>
      </p:sp>
      <p:sp>
        <p:nvSpPr>
          <p:cNvPr id="2" name="Title 1">
            <a:extLst>
              <a:ext uri="{FF2B5EF4-FFF2-40B4-BE49-F238E27FC236}">
                <a16:creationId xmlns:a16="http://schemas.microsoft.com/office/drawing/2014/main" id="{DFF4F349-AB97-7647-84B8-9E93FC875068}"/>
              </a:ext>
            </a:extLst>
          </p:cNvPr>
          <p:cNvSpPr>
            <a:spLocks noGrp="1"/>
          </p:cNvSpPr>
          <p:nvPr>
            <p:ph type="title"/>
          </p:nvPr>
        </p:nvSpPr>
        <p:spPr/>
        <p:txBody>
          <a:bodyPr/>
          <a:lstStyle/>
          <a:p>
            <a:r>
              <a:rPr lang="en-US"/>
              <a:t>Container Microservice – </a:t>
            </a:r>
            <a:r>
              <a:rPr lang="en-US" err="1"/>
              <a:t>Springboot</a:t>
            </a:r>
            <a:r>
              <a:rPr lang="en-US"/>
              <a:t> - </a:t>
            </a:r>
            <a:r>
              <a:rPr lang="en-US" err="1"/>
              <a:t>Postgresql</a:t>
            </a:r>
            <a:endParaRPr lang="en-US"/>
          </a:p>
        </p:txBody>
      </p:sp>
      <p:sp>
        <p:nvSpPr>
          <p:cNvPr id="3" name="Content Placeholder 2">
            <a:extLst>
              <a:ext uri="{FF2B5EF4-FFF2-40B4-BE49-F238E27FC236}">
                <a16:creationId xmlns:a16="http://schemas.microsoft.com/office/drawing/2014/main" id="{ED39C432-8E55-AF4A-9FFB-29EDF26B4B1A}"/>
              </a:ext>
            </a:extLst>
          </p:cNvPr>
          <p:cNvSpPr>
            <a:spLocks noGrp="1"/>
          </p:cNvSpPr>
          <p:nvPr>
            <p:ph idx="1"/>
          </p:nvPr>
        </p:nvSpPr>
        <p:spPr>
          <a:xfrm>
            <a:off x="391584" y="1202270"/>
            <a:ext cx="11190816" cy="635577"/>
          </a:xfrm>
        </p:spPr>
        <p:txBody>
          <a:bodyPr/>
          <a:lstStyle/>
          <a:p>
            <a:r>
              <a:rPr lang="en-US" dirty="0"/>
              <a:t>Kafka data source, web, kafka template. </a:t>
            </a:r>
          </a:p>
        </p:txBody>
      </p:sp>
      <p:sp>
        <p:nvSpPr>
          <p:cNvPr id="4" name="Slide Number Placeholder 3">
            <a:extLst>
              <a:ext uri="{FF2B5EF4-FFF2-40B4-BE49-F238E27FC236}">
                <a16:creationId xmlns:a16="http://schemas.microsoft.com/office/drawing/2014/main" id="{61BC6294-8842-8645-9400-5752586ACF1A}"/>
              </a:ext>
            </a:extLst>
          </p:cNvPr>
          <p:cNvSpPr>
            <a:spLocks noGrp="1"/>
          </p:cNvSpPr>
          <p:nvPr>
            <p:ph type="sldNum" sz="quarter" idx="10"/>
          </p:nvPr>
        </p:nvSpPr>
        <p:spPr>
          <a:xfrm>
            <a:off x="8537575" y="4822825"/>
            <a:ext cx="400050" cy="274638"/>
          </a:xfrm>
          <a:prstGeom prst="rect">
            <a:avLst/>
          </a:prstGeom>
        </p:spPr>
        <p:txBody>
          <a:bodyPr vert="horz" wrap="square" lIns="91438" tIns="45719" rIns="91438" bIns="45719" numCol="1" anchor="ctr" anchorCtr="0" compatLnSpc="1">
            <a:prstTxWarp prst="textNoShape">
              <a:avLst/>
            </a:prstTxWarp>
          </a:bodyPr>
          <a:lstStyle>
            <a:defPPr>
              <a:defRPr lang="en-US"/>
            </a:defPPr>
            <a:lvl1pPr marL="0" algn="r" defTabSz="685800" rtl="0" eaLnBrk="1" latinLnBrk="0" hangingPunct="1">
              <a:defRPr sz="900" kern="1200">
                <a:solidFill>
                  <a:schemeClr val="accent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2F63A97E-D605-DC42-8452-C14CD1FA87FA}" type="slidenum">
              <a:rPr lang="en-US" smtClean="0">
                <a:solidFill>
                  <a:srgbClr val="5AAAFA"/>
                </a:solidFill>
              </a:rPr>
              <a:pPr/>
              <a:t>55</a:t>
            </a:fld>
            <a:endParaRPr lang="en-US">
              <a:solidFill>
                <a:srgbClr val="5AAAFA"/>
              </a:solidFill>
            </a:endParaRPr>
          </a:p>
        </p:txBody>
      </p:sp>
      <p:sp>
        <p:nvSpPr>
          <p:cNvPr id="5" name="Rounded Rectangle 4">
            <a:extLst>
              <a:ext uri="{FF2B5EF4-FFF2-40B4-BE49-F238E27FC236}">
                <a16:creationId xmlns:a16="http://schemas.microsoft.com/office/drawing/2014/main" id="{CD9C86BF-01A1-6C4F-8E66-B0F29ADCE9C2}"/>
              </a:ext>
            </a:extLst>
          </p:cNvPr>
          <p:cNvSpPr/>
          <p:nvPr/>
        </p:nvSpPr>
        <p:spPr bwMode="auto">
          <a:xfrm>
            <a:off x="590520"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0</a:t>
            </a:r>
            <a:endParaRPr lang="en-US" sz="667" kern="0">
              <a:solidFill>
                <a:srgbClr val="FFFFFF"/>
              </a:solidFill>
              <a:latin typeface="Arial"/>
              <a:cs typeface="+mn-cs"/>
            </a:endParaRPr>
          </a:p>
        </p:txBody>
      </p:sp>
      <p:sp>
        <p:nvSpPr>
          <p:cNvPr id="6" name="Rounded Rectangle 5">
            <a:extLst>
              <a:ext uri="{FF2B5EF4-FFF2-40B4-BE49-F238E27FC236}">
                <a16:creationId xmlns:a16="http://schemas.microsoft.com/office/drawing/2014/main" id="{A8A4DEED-2E41-E54C-8F16-9C7C9C08D0DB}"/>
              </a:ext>
            </a:extLst>
          </p:cNvPr>
          <p:cNvSpPr/>
          <p:nvPr/>
        </p:nvSpPr>
        <p:spPr bwMode="auto">
          <a:xfrm>
            <a:off x="834357"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1</a:t>
            </a:r>
            <a:endParaRPr lang="en-US" sz="667" kern="0">
              <a:solidFill>
                <a:srgbClr val="FFFFFF"/>
              </a:solidFill>
              <a:latin typeface="Arial"/>
              <a:cs typeface="+mn-cs"/>
            </a:endParaRPr>
          </a:p>
        </p:txBody>
      </p:sp>
      <p:sp>
        <p:nvSpPr>
          <p:cNvPr id="7" name="Rounded Rectangle 6">
            <a:extLst>
              <a:ext uri="{FF2B5EF4-FFF2-40B4-BE49-F238E27FC236}">
                <a16:creationId xmlns:a16="http://schemas.microsoft.com/office/drawing/2014/main" id="{E386F523-17C1-E041-96BF-8CAAFD6C8228}"/>
              </a:ext>
            </a:extLst>
          </p:cNvPr>
          <p:cNvSpPr/>
          <p:nvPr/>
        </p:nvSpPr>
        <p:spPr bwMode="auto">
          <a:xfrm>
            <a:off x="1079918"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2</a:t>
            </a:r>
            <a:endParaRPr lang="en-US" sz="667" kern="0">
              <a:solidFill>
                <a:srgbClr val="FFFFFF"/>
              </a:solidFill>
              <a:latin typeface="Arial"/>
              <a:cs typeface="+mn-cs"/>
            </a:endParaRPr>
          </a:p>
        </p:txBody>
      </p:sp>
      <p:sp>
        <p:nvSpPr>
          <p:cNvPr id="8" name="Rounded Rectangle 7">
            <a:extLst>
              <a:ext uri="{FF2B5EF4-FFF2-40B4-BE49-F238E27FC236}">
                <a16:creationId xmlns:a16="http://schemas.microsoft.com/office/drawing/2014/main" id="{7A503E60-BA42-B641-AACF-D3044DFC0A2B}"/>
              </a:ext>
            </a:extLst>
          </p:cNvPr>
          <p:cNvSpPr/>
          <p:nvPr/>
        </p:nvSpPr>
        <p:spPr bwMode="auto">
          <a:xfrm>
            <a:off x="1323756"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3</a:t>
            </a:r>
            <a:endParaRPr lang="en-US" sz="667" kern="0">
              <a:solidFill>
                <a:srgbClr val="FFFFFF"/>
              </a:solidFill>
              <a:latin typeface="Arial"/>
              <a:cs typeface="+mn-cs"/>
            </a:endParaRPr>
          </a:p>
        </p:txBody>
      </p:sp>
      <p:sp>
        <p:nvSpPr>
          <p:cNvPr id="9" name="Rounded Rectangle 8">
            <a:extLst>
              <a:ext uri="{FF2B5EF4-FFF2-40B4-BE49-F238E27FC236}">
                <a16:creationId xmlns:a16="http://schemas.microsoft.com/office/drawing/2014/main" id="{A96C2D3A-5AFC-C84C-BE33-E0F6C42CD2C2}"/>
              </a:ext>
            </a:extLst>
          </p:cNvPr>
          <p:cNvSpPr/>
          <p:nvPr/>
        </p:nvSpPr>
        <p:spPr bwMode="auto">
          <a:xfrm>
            <a:off x="1569317"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4</a:t>
            </a:r>
            <a:endParaRPr lang="en-US" sz="667" kern="0">
              <a:solidFill>
                <a:srgbClr val="FFFFFF"/>
              </a:solidFill>
              <a:latin typeface="Arial"/>
              <a:cs typeface="+mn-cs"/>
            </a:endParaRPr>
          </a:p>
        </p:txBody>
      </p:sp>
      <p:sp>
        <p:nvSpPr>
          <p:cNvPr id="10" name="Rounded Rectangle 9">
            <a:extLst>
              <a:ext uri="{FF2B5EF4-FFF2-40B4-BE49-F238E27FC236}">
                <a16:creationId xmlns:a16="http://schemas.microsoft.com/office/drawing/2014/main" id="{3E7619F8-E83C-F542-AEE9-83F997C5D193}"/>
              </a:ext>
            </a:extLst>
          </p:cNvPr>
          <p:cNvSpPr/>
          <p:nvPr/>
        </p:nvSpPr>
        <p:spPr bwMode="auto">
          <a:xfrm>
            <a:off x="1818356"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5</a:t>
            </a:r>
            <a:endParaRPr lang="en-US" sz="667" kern="0">
              <a:solidFill>
                <a:srgbClr val="FFFFFF"/>
              </a:solidFill>
              <a:latin typeface="Arial"/>
              <a:cs typeface="+mn-cs"/>
            </a:endParaRPr>
          </a:p>
        </p:txBody>
      </p:sp>
      <p:sp>
        <p:nvSpPr>
          <p:cNvPr id="11" name="Rounded Rectangle 10">
            <a:extLst>
              <a:ext uri="{FF2B5EF4-FFF2-40B4-BE49-F238E27FC236}">
                <a16:creationId xmlns:a16="http://schemas.microsoft.com/office/drawing/2014/main" id="{D9157B17-D255-474A-8E9E-A23B4CE7A873}"/>
              </a:ext>
            </a:extLst>
          </p:cNvPr>
          <p:cNvSpPr/>
          <p:nvPr/>
        </p:nvSpPr>
        <p:spPr bwMode="auto">
          <a:xfrm>
            <a:off x="2058716" y="2808440"/>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6</a:t>
            </a:r>
            <a:endParaRPr lang="en-US" sz="667" kern="0">
              <a:solidFill>
                <a:srgbClr val="FFFFFF"/>
              </a:solidFill>
              <a:latin typeface="Arial"/>
              <a:cs typeface="+mn-cs"/>
            </a:endParaRPr>
          </a:p>
        </p:txBody>
      </p:sp>
      <p:sp>
        <p:nvSpPr>
          <p:cNvPr id="12" name="Rounded Rectangle 11">
            <a:extLst>
              <a:ext uri="{FF2B5EF4-FFF2-40B4-BE49-F238E27FC236}">
                <a16:creationId xmlns:a16="http://schemas.microsoft.com/office/drawing/2014/main" id="{A14EDD06-8F02-F942-8435-417855CC9899}"/>
              </a:ext>
            </a:extLst>
          </p:cNvPr>
          <p:cNvSpPr/>
          <p:nvPr/>
        </p:nvSpPr>
        <p:spPr bwMode="auto">
          <a:xfrm>
            <a:off x="2299076" y="2808440"/>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7</a:t>
            </a:r>
            <a:endParaRPr lang="en-US" sz="667" kern="0">
              <a:solidFill>
                <a:srgbClr val="FFFFFF"/>
              </a:solidFill>
              <a:latin typeface="Arial"/>
              <a:cs typeface="+mn-cs"/>
            </a:endParaRPr>
          </a:p>
        </p:txBody>
      </p:sp>
      <p:sp>
        <p:nvSpPr>
          <p:cNvPr id="13" name="AutoShape 4">
            <a:extLst>
              <a:ext uri="{FF2B5EF4-FFF2-40B4-BE49-F238E27FC236}">
                <a16:creationId xmlns:a16="http://schemas.microsoft.com/office/drawing/2014/main" id="{B76A459B-4411-5D4D-9624-88247D3BE020}"/>
              </a:ext>
            </a:extLst>
          </p:cNvPr>
          <p:cNvSpPr>
            <a:spLocks noChangeArrowheads="1"/>
          </p:cNvSpPr>
          <p:nvPr/>
        </p:nvSpPr>
        <p:spPr bwMode="auto">
          <a:xfrm>
            <a:off x="273328" y="2516144"/>
            <a:ext cx="3198376" cy="1199545"/>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a:solidFill>
                <a:srgbClr val="6D7777"/>
              </a:solidFill>
            </a:endParaRPr>
          </a:p>
        </p:txBody>
      </p:sp>
      <p:pic>
        <p:nvPicPr>
          <p:cNvPr id="14" name="Picture 13">
            <a:extLst>
              <a:ext uri="{FF2B5EF4-FFF2-40B4-BE49-F238E27FC236}">
                <a16:creationId xmlns:a16="http://schemas.microsoft.com/office/drawing/2014/main" id="{183DAEF3-6F89-E740-B09F-312B004FEF76}"/>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2587751" y="3326886"/>
            <a:ext cx="959343" cy="504271"/>
          </a:xfrm>
          <a:prstGeom prst="rect">
            <a:avLst/>
          </a:prstGeom>
        </p:spPr>
      </p:pic>
      <p:sp>
        <p:nvSpPr>
          <p:cNvPr id="15" name="TextBox 14">
            <a:extLst>
              <a:ext uri="{FF2B5EF4-FFF2-40B4-BE49-F238E27FC236}">
                <a16:creationId xmlns:a16="http://schemas.microsoft.com/office/drawing/2014/main" id="{E09461B8-814B-AA4A-8B51-1CC6C7606C36}"/>
              </a:ext>
            </a:extLst>
          </p:cNvPr>
          <p:cNvSpPr txBox="1"/>
          <p:nvPr/>
        </p:nvSpPr>
        <p:spPr>
          <a:xfrm>
            <a:off x="515130" y="2492931"/>
            <a:ext cx="1021433" cy="300210"/>
          </a:xfrm>
          <a:prstGeom prst="rect">
            <a:avLst/>
          </a:prstGeom>
          <a:noFill/>
        </p:spPr>
        <p:txBody>
          <a:bodyPr wrap="none" rtlCol="0">
            <a:spAutoFit/>
          </a:bodyPr>
          <a:lstStyle/>
          <a:p>
            <a:pPr defTabSz="1219170" eaLnBrk="1" fontAlgn="auto" hangingPunct="1">
              <a:spcBef>
                <a:spcPts val="0"/>
              </a:spcBef>
              <a:spcAft>
                <a:spcPts val="0"/>
              </a:spcAft>
              <a:defRPr/>
            </a:pPr>
            <a:r>
              <a:rPr lang="en-US" sz="1351" kern="0">
                <a:solidFill>
                  <a:srgbClr val="C8D2D2">
                    <a:lumMod val="25000"/>
                  </a:srgbClr>
                </a:solidFill>
              </a:rPr>
              <a:t>Containers</a:t>
            </a:r>
          </a:p>
        </p:txBody>
      </p:sp>
      <p:grpSp>
        <p:nvGrpSpPr>
          <p:cNvPr id="16" name="Group 15">
            <a:extLst>
              <a:ext uri="{FF2B5EF4-FFF2-40B4-BE49-F238E27FC236}">
                <a16:creationId xmlns:a16="http://schemas.microsoft.com/office/drawing/2014/main" id="{64998D6B-4792-D343-9FDA-3C0C0303C15E}"/>
              </a:ext>
            </a:extLst>
          </p:cNvPr>
          <p:cNvGrpSpPr/>
          <p:nvPr/>
        </p:nvGrpSpPr>
        <p:grpSpPr>
          <a:xfrm>
            <a:off x="4281274" y="2800620"/>
            <a:ext cx="1098679" cy="325376"/>
            <a:chOff x="3383969" y="684409"/>
            <a:chExt cx="626831" cy="266407"/>
          </a:xfrm>
        </p:grpSpPr>
        <p:grpSp>
          <p:nvGrpSpPr>
            <p:cNvPr id="17" name="Group 16">
              <a:extLst>
                <a:ext uri="{FF2B5EF4-FFF2-40B4-BE49-F238E27FC236}">
                  <a16:creationId xmlns:a16="http://schemas.microsoft.com/office/drawing/2014/main" id="{1E2FD6A5-619E-9247-AB7C-7CB41B8B27F8}"/>
                </a:ext>
              </a:extLst>
            </p:cNvPr>
            <p:cNvGrpSpPr/>
            <p:nvPr/>
          </p:nvGrpSpPr>
          <p:grpSpPr>
            <a:xfrm>
              <a:off x="3383969" y="684409"/>
              <a:ext cx="189803" cy="266407"/>
              <a:chOff x="2605549" y="2282084"/>
              <a:chExt cx="253071" cy="355209"/>
            </a:xfrm>
            <a:solidFill>
              <a:schemeClr val="tx2">
                <a:lumMod val="60000"/>
                <a:lumOff val="40000"/>
              </a:schemeClr>
            </a:solidFill>
          </p:grpSpPr>
          <p:sp>
            <p:nvSpPr>
              <p:cNvPr id="24" name="Oval 23">
                <a:extLst>
                  <a:ext uri="{FF2B5EF4-FFF2-40B4-BE49-F238E27FC236}">
                    <a16:creationId xmlns:a16="http://schemas.microsoft.com/office/drawing/2014/main" id="{1736E9B8-D6EF-7947-B380-FCDBE592EE65}"/>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5" name="Straight Connector 24">
                <a:extLst>
                  <a:ext uri="{FF2B5EF4-FFF2-40B4-BE49-F238E27FC236}">
                    <a16:creationId xmlns:a16="http://schemas.microsoft.com/office/drawing/2014/main" id="{F1D5CD09-51A3-604C-964C-726E7F30B077}"/>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8" name="Group 17">
              <a:extLst>
                <a:ext uri="{FF2B5EF4-FFF2-40B4-BE49-F238E27FC236}">
                  <a16:creationId xmlns:a16="http://schemas.microsoft.com/office/drawing/2014/main" id="{46E158FE-71FE-174F-890E-ACA68F37F17B}"/>
                </a:ext>
              </a:extLst>
            </p:cNvPr>
            <p:cNvGrpSpPr/>
            <p:nvPr/>
          </p:nvGrpSpPr>
          <p:grpSpPr>
            <a:xfrm>
              <a:off x="3605844" y="684409"/>
              <a:ext cx="189803" cy="266407"/>
              <a:chOff x="2605549" y="2282084"/>
              <a:chExt cx="253071" cy="355209"/>
            </a:xfrm>
            <a:solidFill>
              <a:schemeClr val="tx2">
                <a:lumMod val="60000"/>
                <a:lumOff val="40000"/>
              </a:schemeClr>
            </a:solidFill>
          </p:grpSpPr>
          <p:sp>
            <p:nvSpPr>
              <p:cNvPr id="22" name="Oval 21">
                <a:extLst>
                  <a:ext uri="{FF2B5EF4-FFF2-40B4-BE49-F238E27FC236}">
                    <a16:creationId xmlns:a16="http://schemas.microsoft.com/office/drawing/2014/main" id="{72E56A0B-1E6C-804D-B584-B44A3D9034DD}"/>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3" name="Straight Connector 22">
                <a:extLst>
                  <a:ext uri="{FF2B5EF4-FFF2-40B4-BE49-F238E27FC236}">
                    <a16:creationId xmlns:a16="http://schemas.microsoft.com/office/drawing/2014/main" id="{04D57D08-4ED1-B34C-8691-0547AC048B6B}"/>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9" name="Group 18">
              <a:extLst>
                <a:ext uri="{FF2B5EF4-FFF2-40B4-BE49-F238E27FC236}">
                  <a16:creationId xmlns:a16="http://schemas.microsoft.com/office/drawing/2014/main" id="{AEA85E2F-8CF1-E644-B7DD-D89721761FBC}"/>
                </a:ext>
              </a:extLst>
            </p:cNvPr>
            <p:cNvGrpSpPr/>
            <p:nvPr/>
          </p:nvGrpSpPr>
          <p:grpSpPr>
            <a:xfrm>
              <a:off x="3820997" y="684409"/>
              <a:ext cx="189803" cy="266407"/>
              <a:chOff x="2605549" y="2282084"/>
              <a:chExt cx="253071" cy="355209"/>
            </a:xfrm>
            <a:solidFill>
              <a:schemeClr val="tx2">
                <a:lumMod val="60000"/>
                <a:lumOff val="40000"/>
              </a:schemeClr>
            </a:solidFill>
          </p:grpSpPr>
          <p:sp>
            <p:nvSpPr>
              <p:cNvPr id="20" name="Oval 19">
                <a:extLst>
                  <a:ext uri="{FF2B5EF4-FFF2-40B4-BE49-F238E27FC236}">
                    <a16:creationId xmlns:a16="http://schemas.microsoft.com/office/drawing/2014/main" id="{E07B5103-8A2C-854E-AB28-2ACA380B2CDF}"/>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1" name="Straight Connector 20">
                <a:extLst>
                  <a:ext uri="{FF2B5EF4-FFF2-40B4-BE49-F238E27FC236}">
                    <a16:creationId xmlns:a16="http://schemas.microsoft.com/office/drawing/2014/main" id="{91F4541B-A0C8-834D-9F48-8409C45FE8E1}"/>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28" name="Oval 27">
            <a:extLst>
              <a:ext uri="{FF2B5EF4-FFF2-40B4-BE49-F238E27FC236}">
                <a16:creationId xmlns:a16="http://schemas.microsoft.com/office/drawing/2014/main" id="{1B75F909-1AEE-E24C-BB83-9694F642796B}"/>
              </a:ext>
            </a:extLst>
          </p:cNvPr>
          <p:cNvSpPr/>
          <p:nvPr/>
        </p:nvSpPr>
        <p:spPr>
          <a:xfrm>
            <a:off x="4447613" y="3627548"/>
            <a:ext cx="645151" cy="596216"/>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srgbClr val="00B050"/>
              </a:solidFill>
              <a:latin typeface="Arial"/>
            </a:endParaRPr>
          </a:p>
        </p:txBody>
      </p:sp>
      <p:sp>
        <p:nvSpPr>
          <p:cNvPr id="29" name="Circular Arrow 28">
            <a:extLst>
              <a:ext uri="{FF2B5EF4-FFF2-40B4-BE49-F238E27FC236}">
                <a16:creationId xmlns:a16="http://schemas.microsoft.com/office/drawing/2014/main" id="{4EB73442-D21C-5249-879F-C2B98A6C33FE}"/>
              </a:ext>
            </a:extLst>
          </p:cNvPr>
          <p:cNvSpPr/>
          <p:nvPr/>
        </p:nvSpPr>
        <p:spPr>
          <a:xfrm rot="5852869">
            <a:off x="4309305" y="3480969"/>
            <a:ext cx="846199" cy="929364"/>
          </a:xfrm>
          <a:prstGeom prst="circularArrow">
            <a:avLst>
              <a:gd name="adj1" fmla="val 0"/>
              <a:gd name="adj2" fmla="val 645456"/>
              <a:gd name="adj3" fmla="val 20982983"/>
              <a:gd name="adj4" fmla="val 10800000"/>
              <a:gd name="adj5" fmla="val 12500"/>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srgbClr val="00B050"/>
              </a:solidFill>
              <a:latin typeface="Arial"/>
            </a:endParaRPr>
          </a:p>
        </p:txBody>
      </p:sp>
      <p:sp>
        <p:nvSpPr>
          <p:cNvPr id="30" name="TextBox 29">
            <a:extLst>
              <a:ext uri="{FF2B5EF4-FFF2-40B4-BE49-F238E27FC236}">
                <a16:creationId xmlns:a16="http://schemas.microsoft.com/office/drawing/2014/main" id="{7AC933F0-2AD7-B343-8CB6-A3D3E948C49A}"/>
              </a:ext>
            </a:extLst>
          </p:cNvPr>
          <p:cNvSpPr txBox="1"/>
          <p:nvPr/>
        </p:nvSpPr>
        <p:spPr>
          <a:xfrm>
            <a:off x="4120210" y="3760856"/>
            <a:ext cx="1994457" cy="307777"/>
          </a:xfrm>
          <a:prstGeom prst="rect">
            <a:avLst/>
          </a:prstGeom>
          <a:noFill/>
        </p:spPr>
        <p:txBody>
          <a:bodyPr wrap="none" rtlCol="0">
            <a:spAutoFit/>
          </a:bodyPr>
          <a:lstStyle/>
          <a:p>
            <a:r>
              <a:rPr lang="en-US" sz="1400">
                <a:solidFill>
                  <a:srgbClr val="00B050"/>
                </a:solidFill>
              </a:rPr>
              <a:t>Consumer - containers</a:t>
            </a:r>
          </a:p>
        </p:txBody>
      </p:sp>
      <p:sp>
        <p:nvSpPr>
          <p:cNvPr id="31" name="Can 30">
            <a:extLst>
              <a:ext uri="{FF2B5EF4-FFF2-40B4-BE49-F238E27FC236}">
                <a16:creationId xmlns:a16="http://schemas.microsoft.com/office/drawing/2014/main" id="{8B1E4107-0CD2-DD49-A391-3B19AE765927}"/>
              </a:ext>
            </a:extLst>
          </p:cNvPr>
          <p:cNvSpPr/>
          <p:nvPr/>
        </p:nvSpPr>
        <p:spPr>
          <a:xfrm>
            <a:off x="9470191" y="3301248"/>
            <a:ext cx="914167" cy="477408"/>
          </a:xfrm>
          <a:prstGeom prst="can">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cxnSp>
        <p:nvCxnSpPr>
          <p:cNvPr id="32" name="Elbow Connector 31">
            <a:extLst>
              <a:ext uri="{FF2B5EF4-FFF2-40B4-BE49-F238E27FC236}">
                <a16:creationId xmlns:a16="http://schemas.microsoft.com/office/drawing/2014/main" id="{DA34BA42-D008-ED4D-B945-D9C76C0E1F8F}"/>
              </a:ext>
            </a:extLst>
          </p:cNvPr>
          <p:cNvCxnSpPr>
            <a:cxnSpLocks/>
            <a:stCxn id="12" idx="0"/>
            <a:endCxn id="30" idx="1"/>
          </p:cNvCxnSpPr>
          <p:nvPr/>
        </p:nvCxnSpPr>
        <p:spPr>
          <a:xfrm rot="16200000" flipH="1">
            <a:off x="2717880" y="2512416"/>
            <a:ext cx="1106305" cy="1698353"/>
          </a:xfrm>
          <a:prstGeom prst="bentConnector4">
            <a:avLst>
              <a:gd name="adj1" fmla="val -20663"/>
              <a:gd name="adj2" fmla="val 53615"/>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1BCD2DAC-822C-EE4B-B97A-7FDAC9C7D1AD}"/>
              </a:ext>
            </a:extLst>
          </p:cNvPr>
          <p:cNvSpPr/>
          <p:nvPr/>
        </p:nvSpPr>
        <p:spPr>
          <a:xfrm>
            <a:off x="4160751" y="5546420"/>
            <a:ext cx="3431540" cy="382672"/>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Tomcat</a:t>
            </a:r>
          </a:p>
        </p:txBody>
      </p:sp>
      <p:pic>
        <p:nvPicPr>
          <p:cNvPr id="27" name="Picture 40">
            <a:extLst>
              <a:ext uri="{FF2B5EF4-FFF2-40B4-BE49-F238E27FC236}">
                <a16:creationId xmlns:a16="http://schemas.microsoft.com/office/drawing/2014/main" id="{F3F9012B-5EB6-4244-936F-5CF6AD0EA07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885191" y="5653536"/>
            <a:ext cx="1414200" cy="524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Rounded Rectangle 34">
            <a:extLst>
              <a:ext uri="{FF2B5EF4-FFF2-40B4-BE49-F238E27FC236}">
                <a16:creationId xmlns:a16="http://schemas.microsoft.com/office/drawing/2014/main" id="{6E65988A-125C-634B-9F59-A30770C558DB}"/>
              </a:ext>
            </a:extLst>
          </p:cNvPr>
          <p:cNvSpPr/>
          <p:nvPr/>
        </p:nvSpPr>
        <p:spPr bwMode="auto">
          <a:xfrm>
            <a:off x="590520"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0</a:t>
            </a:r>
            <a:endParaRPr lang="en-US" sz="667" kern="0">
              <a:solidFill>
                <a:srgbClr val="FFFFFF"/>
              </a:solidFill>
              <a:latin typeface="Arial"/>
              <a:cs typeface="+mn-cs"/>
            </a:endParaRPr>
          </a:p>
        </p:txBody>
      </p:sp>
      <p:sp>
        <p:nvSpPr>
          <p:cNvPr id="37" name="Rounded Rectangle 36">
            <a:extLst>
              <a:ext uri="{FF2B5EF4-FFF2-40B4-BE49-F238E27FC236}">
                <a16:creationId xmlns:a16="http://schemas.microsoft.com/office/drawing/2014/main" id="{D05230DF-06CB-4A4A-B5C7-98D31069604D}"/>
              </a:ext>
            </a:extLst>
          </p:cNvPr>
          <p:cNvSpPr/>
          <p:nvPr/>
        </p:nvSpPr>
        <p:spPr bwMode="auto">
          <a:xfrm>
            <a:off x="834357"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1</a:t>
            </a:r>
            <a:endParaRPr lang="en-US" sz="667" kern="0">
              <a:solidFill>
                <a:srgbClr val="FFFFFF"/>
              </a:solidFill>
              <a:latin typeface="Arial"/>
              <a:cs typeface="+mn-cs"/>
            </a:endParaRPr>
          </a:p>
        </p:txBody>
      </p:sp>
      <p:sp>
        <p:nvSpPr>
          <p:cNvPr id="38" name="Rounded Rectangle 37">
            <a:extLst>
              <a:ext uri="{FF2B5EF4-FFF2-40B4-BE49-F238E27FC236}">
                <a16:creationId xmlns:a16="http://schemas.microsoft.com/office/drawing/2014/main" id="{3D568894-D8DA-5948-BF3E-C61FDBEF8C21}"/>
              </a:ext>
            </a:extLst>
          </p:cNvPr>
          <p:cNvSpPr/>
          <p:nvPr/>
        </p:nvSpPr>
        <p:spPr bwMode="auto">
          <a:xfrm>
            <a:off x="1079918"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2</a:t>
            </a:r>
            <a:endParaRPr lang="en-US" sz="667" kern="0">
              <a:solidFill>
                <a:srgbClr val="FFFFFF"/>
              </a:solidFill>
              <a:latin typeface="Arial"/>
              <a:cs typeface="+mn-cs"/>
            </a:endParaRPr>
          </a:p>
        </p:txBody>
      </p:sp>
      <p:sp>
        <p:nvSpPr>
          <p:cNvPr id="39" name="Rounded Rectangle 38">
            <a:extLst>
              <a:ext uri="{FF2B5EF4-FFF2-40B4-BE49-F238E27FC236}">
                <a16:creationId xmlns:a16="http://schemas.microsoft.com/office/drawing/2014/main" id="{0040BDDD-4988-EF4F-9E46-4835BA6BDC30}"/>
              </a:ext>
            </a:extLst>
          </p:cNvPr>
          <p:cNvSpPr/>
          <p:nvPr/>
        </p:nvSpPr>
        <p:spPr bwMode="auto">
          <a:xfrm>
            <a:off x="1323756"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3</a:t>
            </a:r>
            <a:endParaRPr lang="en-US" sz="667" kern="0">
              <a:solidFill>
                <a:srgbClr val="FFFFFF"/>
              </a:solidFill>
              <a:latin typeface="Arial"/>
              <a:cs typeface="+mn-cs"/>
            </a:endParaRPr>
          </a:p>
        </p:txBody>
      </p:sp>
      <p:sp>
        <p:nvSpPr>
          <p:cNvPr id="40" name="Rounded Rectangle 39">
            <a:extLst>
              <a:ext uri="{FF2B5EF4-FFF2-40B4-BE49-F238E27FC236}">
                <a16:creationId xmlns:a16="http://schemas.microsoft.com/office/drawing/2014/main" id="{541E581E-C200-C147-8EE7-4640F5121C80}"/>
              </a:ext>
            </a:extLst>
          </p:cNvPr>
          <p:cNvSpPr/>
          <p:nvPr/>
        </p:nvSpPr>
        <p:spPr bwMode="auto">
          <a:xfrm>
            <a:off x="1569317"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4</a:t>
            </a:r>
            <a:endParaRPr lang="en-US" sz="667" kern="0">
              <a:solidFill>
                <a:srgbClr val="FFFFFF"/>
              </a:solidFill>
              <a:latin typeface="Arial"/>
              <a:cs typeface="+mn-cs"/>
            </a:endParaRPr>
          </a:p>
        </p:txBody>
      </p:sp>
      <p:sp>
        <p:nvSpPr>
          <p:cNvPr id="41" name="Rounded Rectangle 40">
            <a:extLst>
              <a:ext uri="{FF2B5EF4-FFF2-40B4-BE49-F238E27FC236}">
                <a16:creationId xmlns:a16="http://schemas.microsoft.com/office/drawing/2014/main" id="{E0975526-B4FD-7F47-B995-BBFEA108B760}"/>
              </a:ext>
            </a:extLst>
          </p:cNvPr>
          <p:cNvSpPr/>
          <p:nvPr/>
        </p:nvSpPr>
        <p:spPr bwMode="auto">
          <a:xfrm>
            <a:off x="1818356"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5</a:t>
            </a:r>
            <a:endParaRPr lang="en-US" sz="667" kern="0">
              <a:solidFill>
                <a:srgbClr val="FFFFFF"/>
              </a:solidFill>
              <a:latin typeface="Arial"/>
              <a:cs typeface="+mn-cs"/>
            </a:endParaRPr>
          </a:p>
        </p:txBody>
      </p:sp>
      <p:sp>
        <p:nvSpPr>
          <p:cNvPr id="44" name="AutoShape 4">
            <a:extLst>
              <a:ext uri="{FF2B5EF4-FFF2-40B4-BE49-F238E27FC236}">
                <a16:creationId xmlns:a16="http://schemas.microsoft.com/office/drawing/2014/main" id="{A28A5FC8-4E14-2E4D-AAD7-35796605B8DD}"/>
              </a:ext>
            </a:extLst>
          </p:cNvPr>
          <p:cNvSpPr>
            <a:spLocks noChangeArrowheads="1"/>
          </p:cNvSpPr>
          <p:nvPr/>
        </p:nvSpPr>
        <p:spPr bwMode="auto">
          <a:xfrm>
            <a:off x="273328" y="4692257"/>
            <a:ext cx="3198376" cy="1199545"/>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a:solidFill>
                <a:srgbClr val="6D7777"/>
              </a:solidFill>
            </a:endParaRPr>
          </a:p>
        </p:txBody>
      </p:sp>
      <p:pic>
        <p:nvPicPr>
          <p:cNvPr id="45" name="Picture 44">
            <a:extLst>
              <a:ext uri="{FF2B5EF4-FFF2-40B4-BE49-F238E27FC236}">
                <a16:creationId xmlns:a16="http://schemas.microsoft.com/office/drawing/2014/main" id="{5BAA3975-3C23-7346-9BE1-40AC9ADC26F9}"/>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2587751" y="5502999"/>
            <a:ext cx="959343" cy="504271"/>
          </a:xfrm>
          <a:prstGeom prst="rect">
            <a:avLst/>
          </a:prstGeom>
        </p:spPr>
      </p:pic>
      <p:sp>
        <p:nvSpPr>
          <p:cNvPr id="46" name="TextBox 45">
            <a:extLst>
              <a:ext uri="{FF2B5EF4-FFF2-40B4-BE49-F238E27FC236}">
                <a16:creationId xmlns:a16="http://schemas.microsoft.com/office/drawing/2014/main" id="{0E48484B-A0A2-FF49-B91F-A4D224AD5769}"/>
              </a:ext>
            </a:extLst>
          </p:cNvPr>
          <p:cNvSpPr txBox="1"/>
          <p:nvPr/>
        </p:nvSpPr>
        <p:spPr>
          <a:xfrm>
            <a:off x="515130" y="4669044"/>
            <a:ext cx="713657" cy="300210"/>
          </a:xfrm>
          <a:prstGeom prst="rect">
            <a:avLst/>
          </a:prstGeom>
          <a:noFill/>
        </p:spPr>
        <p:txBody>
          <a:bodyPr wrap="none" rtlCol="0">
            <a:spAutoFit/>
          </a:bodyPr>
          <a:lstStyle/>
          <a:p>
            <a:pPr defTabSz="1219170" eaLnBrk="1" fontAlgn="auto" hangingPunct="1">
              <a:spcBef>
                <a:spcPts val="0"/>
              </a:spcBef>
              <a:spcAft>
                <a:spcPts val="0"/>
              </a:spcAft>
              <a:defRPr/>
            </a:pPr>
            <a:r>
              <a:rPr lang="en-US" sz="1351" kern="0">
                <a:solidFill>
                  <a:srgbClr val="C8D2D2">
                    <a:lumMod val="25000"/>
                  </a:srgbClr>
                </a:solidFill>
              </a:rPr>
              <a:t>Orders</a:t>
            </a:r>
          </a:p>
        </p:txBody>
      </p:sp>
      <p:grpSp>
        <p:nvGrpSpPr>
          <p:cNvPr id="52" name="Group 51">
            <a:extLst>
              <a:ext uri="{FF2B5EF4-FFF2-40B4-BE49-F238E27FC236}">
                <a16:creationId xmlns:a16="http://schemas.microsoft.com/office/drawing/2014/main" id="{E5A71549-658C-F748-9D42-33CC6C52040E}"/>
              </a:ext>
            </a:extLst>
          </p:cNvPr>
          <p:cNvGrpSpPr/>
          <p:nvPr/>
        </p:nvGrpSpPr>
        <p:grpSpPr>
          <a:xfrm>
            <a:off x="4249242" y="4501610"/>
            <a:ext cx="929364" cy="846199"/>
            <a:chOff x="3186931" y="3376207"/>
            <a:chExt cx="697023" cy="634649"/>
          </a:xfrm>
        </p:grpSpPr>
        <p:sp>
          <p:nvSpPr>
            <p:cNvPr id="47" name="Circular Arrow 46">
              <a:extLst>
                <a:ext uri="{FF2B5EF4-FFF2-40B4-BE49-F238E27FC236}">
                  <a16:creationId xmlns:a16="http://schemas.microsoft.com/office/drawing/2014/main" id="{6B22D620-9221-E64F-8BB7-9D7A5D1A15A2}"/>
                </a:ext>
              </a:extLst>
            </p:cNvPr>
            <p:cNvSpPr/>
            <p:nvPr/>
          </p:nvSpPr>
          <p:spPr>
            <a:xfrm rot="5852869">
              <a:off x="3218118" y="3345020"/>
              <a:ext cx="634649" cy="697023"/>
            </a:xfrm>
            <a:prstGeom prst="circularArrow">
              <a:avLst>
                <a:gd name="adj1" fmla="val 0"/>
                <a:gd name="adj2" fmla="val 645456"/>
                <a:gd name="adj3" fmla="val 20982983"/>
                <a:gd name="adj4" fmla="val 10800000"/>
                <a:gd name="adj5" fmla="val 12500"/>
              </a:avLst>
            </a:prstGeom>
            <a:solidFill>
              <a:schemeClr val="bg1"/>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srgbClr val="00B050"/>
                </a:solidFill>
                <a:latin typeface="Arial"/>
              </a:endParaRPr>
            </a:p>
          </p:txBody>
        </p:sp>
        <p:sp>
          <p:nvSpPr>
            <p:cNvPr id="48" name="Oval 47">
              <a:extLst>
                <a:ext uri="{FF2B5EF4-FFF2-40B4-BE49-F238E27FC236}">
                  <a16:creationId xmlns:a16="http://schemas.microsoft.com/office/drawing/2014/main" id="{348BDEE5-750E-D74E-970A-AF0F4E706B82}"/>
                </a:ext>
              </a:extLst>
            </p:cNvPr>
            <p:cNvSpPr/>
            <p:nvPr/>
          </p:nvSpPr>
          <p:spPr>
            <a:xfrm>
              <a:off x="3321849" y="3468812"/>
              <a:ext cx="483863" cy="447162"/>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srgbClr val="00B050"/>
                </a:solidFill>
                <a:latin typeface="Arial"/>
              </a:endParaRPr>
            </a:p>
          </p:txBody>
        </p:sp>
      </p:grpSp>
      <p:cxnSp>
        <p:nvCxnSpPr>
          <p:cNvPr id="49" name="Elbow Connector 48">
            <a:extLst>
              <a:ext uri="{FF2B5EF4-FFF2-40B4-BE49-F238E27FC236}">
                <a16:creationId xmlns:a16="http://schemas.microsoft.com/office/drawing/2014/main" id="{E12B83E7-C600-974F-BE4D-8CEB3B980EB8}"/>
              </a:ext>
            </a:extLst>
          </p:cNvPr>
          <p:cNvCxnSpPr>
            <a:cxnSpLocks/>
            <a:stCxn id="41" idx="0"/>
          </p:cNvCxnSpPr>
          <p:nvPr/>
        </p:nvCxnSpPr>
        <p:spPr>
          <a:xfrm rot="16200000" flipH="1">
            <a:off x="2992459" y="3933232"/>
            <a:ext cx="76427" cy="2179073"/>
          </a:xfrm>
          <a:prstGeom prst="bentConnector4">
            <a:avLst>
              <a:gd name="adj1" fmla="val -398814"/>
              <a:gd name="adj2" fmla="val 52817"/>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0871D13B-9568-C642-A9BB-393A51196A20}"/>
              </a:ext>
            </a:extLst>
          </p:cNvPr>
          <p:cNvSpPr txBox="1"/>
          <p:nvPr/>
        </p:nvSpPr>
        <p:spPr>
          <a:xfrm>
            <a:off x="4183173" y="4722678"/>
            <a:ext cx="1752403" cy="318100"/>
          </a:xfrm>
          <a:prstGeom prst="rect">
            <a:avLst/>
          </a:prstGeom>
          <a:noFill/>
        </p:spPr>
        <p:txBody>
          <a:bodyPr wrap="none" rtlCol="0">
            <a:spAutoFit/>
          </a:bodyPr>
          <a:lstStyle/>
          <a:p>
            <a:r>
              <a:rPr lang="en-US" sz="1467">
                <a:solidFill>
                  <a:srgbClr val="00B050"/>
                </a:solidFill>
              </a:rPr>
              <a:t>Consumer - orders</a:t>
            </a:r>
          </a:p>
        </p:txBody>
      </p:sp>
      <p:sp>
        <p:nvSpPr>
          <p:cNvPr id="54" name="Can 53">
            <a:extLst>
              <a:ext uri="{FF2B5EF4-FFF2-40B4-BE49-F238E27FC236}">
                <a16:creationId xmlns:a16="http://schemas.microsoft.com/office/drawing/2014/main" id="{F61C02DE-DF4A-F44A-9873-A65218CCFF4D}"/>
              </a:ext>
            </a:extLst>
          </p:cNvPr>
          <p:cNvSpPr/>
          <p:nvPr/>
        </p:nvSpPr>
        <p:spPr>
          <a:xfrm>
            <a:off x="9429166" y="4392333"/>
            <a:ext cx="1032465" cy="408395"/>
          </a:xfrm>
          <a:prstGeom prst="can">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sp>
        <p:nvSpPr>
          <p:cNvPr id="55" name="TextBox 54">
            <a:extLst>
              <a:ext uri="{FF2B5EF4-FFF2-40B4-BE49-F238E27FC236}">
                <a16:creationId xmlns:a16="http://schemas.microsoft.com/office/drawing/2014/main" id="{EBEDA608-EEE4-644E-8ABD-D002FD92D3F6}"/>
              </a:ext>
            </a:extLst>
          </p:cNvPr>
          <p:cNvSpPr txBox="1"/>
          <p:nvPr/>
        </p:nvSpPr>
        <p:spPr>
          <a:xfrm>
            <a:off x="9453798" y="3413014"/>
            <a:ext cx="891591" cy="276999"/>
          </a:xfrm>
          <a:prstGeom prst="rect">
            <a:avLst/>
          </a:prstGeom>
          <a:noFill/>
        </p:spPr>
        <p:txBody>
          <a:bodyPr wrap="none" rtlCol="0">
            <a:spAutoFit/>
          </a:bodyPr>
          <a:lstStyle/>
          <a:p>
            <a:r>
              <a:rPr lang="en-US" sz="1200"/>
              <a:t>containers</a:t>
            </a:r>
          </a:p>
        </p:txBody>
      </p:sp>
      <p:sp>
        <p:nvSpPr>
          <p:cNvPr id="56" name="TextBox 55">
            <a:extLst>
              <a:ext uri="{FF2B5EF4-FFF2-40B4-BE49-F238E27FC236}">
                <a16:creationId xmlns:a16="http://schemas.microsoft.com/office/drawing/2014/main" id="{C90A3C59-1D93-D844-B1E6-99C924618890}"/>
              </a:ext>
            </a:extLst>
          </p:cNvPr>
          <p:cNvSpPr txBox="1"/>
          <p:nvPr/>
        </p:nvSpPr>
        <p:spPr>
          <a:xfrm>
            <a:off x="9322044" y="4506442"/>
            <a:ext cx="1207382" cy="276999"/>
          </a:xfrm>
          <a:prstGeom prst="rect">
            <a:avLst/>
          </a:prstGeom>
          <a:noFill/>
        </p:spPr>
        <p:txBody>
          <a:bodyPr wrap="none" rtlCol="0">
            <a:spAutoFit/>
          </a:bodyPr>
          <a:lstStyle/>
          <a:p>
            <a:r>
              <a:rPr lang="en-US" sz="1200"/>
              <a:t>City-containers</a:t>
            </a:r>
          </a:p>
        </p:txBody>
      </p:sp>
      <p:pic>
        <p:nvPicPr>
          <p:cNvPr id="33" name="Picture 32">
            <a:extLst>
              <a:ext uri="{FF2B5EF4-FFF2-40B4-BE49-F238E27FC236}">
                <a16:creationId xmlns:a16="http://schemas.microsoft.com/office/drawing/2014/main" id="{07E11EA6-6B36-9448-A309-B4470C65A8CA}"/>
              </a:ext>
            </a:extLst>
          </p:cNvPr>
          <p:cNvPicPr>
            <a:picLocks noChangeAspect="1"/>
          </p:cNvPicPr>
          <p:nvPr/>
        </p:nvPicPr>
        <p:blipFill>
          <a:blip r:embed="rId5"/>
          <a:stretch>
            <a:fillRect/>
          </a:stretch>
        </p:blipFill>
        <p:spPr>
          <a:xfrm>
            <a:off x="6666790" y="4493487"/>
            <a:ext cx="880533" cy="982133"/>
          </a:xfrm>
          <a:prstGeom prst="rect">
            <a:avLst/>
          </a:prstGeom>
        </p:spPr>
      </p:pic>
      <p:pic>
        <p:nvPicPr>
          <p:cNvPr id="34" name="Picture 33">
            <a:extLst>
              <a:ext uri="{FF2B5EF4-FFF2-40B4-BE49-F238E27FC236}">
                <a16:creationId xmlns:a16="http://schemas.microsoft.com/office/drawing/2014/main" id="{F2ECD60C-ADA1-B342-875D-0B8BBAFC2439}"/>
              </a:ext>
            </a:extLst>
          </p:cNvPr>
          <p:cNvPicPr>
            <a:picLocks noChangeAspect="1"/>
          </p:cNvPicPr>
          <p:nvPr/>
        </p:nvPicPr>
        <p:blipFill>
          <a:blip r:embed="rId6"/>
          <a:stretch>
            <a:fillRect/>
          </a:stretch>
        </p:blipFill>
        <p:spPr>
          <a:xfrm>
            <a:off x="10461631" y="2733555"/>
            <a:ext cx="1083733" cy="982133"/>
          </a:xfrm>
          <a:prstGeom prst="rect">
            <a:avLst/>
          </a:prstGeom>
        </p:spPr>
      </p:pic>
      <p:sp>
        <p:nvSpPr>
          <p:cNvPr id="42" name="Rounded Rectangle 41">
            <a:extLst>
              <a:ext uri="{FF2B5EF4-FFF2-40B4-BE49-F238E27FC236}">
                <a16:creationId xmlns:a16="http://schemas.microsoft.com/office/drawing/2014/main" id="{B54BE7AB-1685-FA4F-B978-C013E0983B47}"/>
              </a:ext>
            </a:extLst>
          </p:cNvPr>
          <p:cNvSpPr/>
          <p:nvPr/>
        </p:nvSpPr>
        <p:spPr>
          <a:xfrm>
            <a:off x="8708073" y="2855578"/>
            <a:ext cx="2649567" cy="3073513"/>
          </a:xfrm>
          <a:prstGeom prst="roundRect">
            <a:avLst>
              <a:gd name="adj" fmla="val 5001"/>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cxnSp>
        <p:nvCxnSpPr>
          <p:cNvPr id="57" name="Elbow Connector 56">
            <a:extLst>
              <a:ext uri="{FF2B5EF4-FFF2-40B4-BE49-F238E27FC236}">
                <a16:creationId xmlns:a16="http://schemas.microsoft.com/office/drawing/2014/main" id="{B0B67A52-A703-DF49-A476-1AAE051B5473}"/>
              </a:ext>
            </a:extLst>
          </p:cNvPr>
          <p:cNvCxnSpPr>
            <a:cxnSpLocks/>
            <a:stCxn id="26" idx="3"/>
            <a:endCxn id="55" idx="1"/>
          </p:cNvCxnSpPr>
          <p:nvPr/>
        </p:nvCxnSpPr>
        <p:spPr>
          <a:xfrm flipV="1">
            <a:off x="7592291" y="3551514"/>
            <a:ext cx="1861507" cy="762984"/>
          </a:xfrm>
          <a:prstGeom prst="bentConnector3">
            <a:avLst>
              <a:gd name="adj1" fmla="val 50000"/>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60" name="Elbow Connector 59">
            <a:extLst>
              <a:ext uri="{FF2B5EF4-FFF2-40B4-BE49-F238E27FC236}">
                <a16:creationId xmlns:a16="http://schemas.microsoft.com/office/drawing/2014/main" id="{E151AF70-D01A-184E-84BD-AA970789C694}"/>
              </a:ext>
            </a:extLst>
          </p:cNvPr>
          <p:cNvCxnSpPr>
            <a:cxnSpLocks/>
            <a:stCxn id="26" idx="3"/>
            <a:endCxn id="56" idx="1"/>
          </p:cNvCxnSpPr>
          <p:nvPr/>
        </p:nvCxnSpPr>
        <p:spPr>
          <a:xfrm>
            <a:off x="7592291" y="4314498"/>
            <a:ext cx="1729753" cy="330444"/>
          </a:xfrm>
          <a:prstGeom prst="bentConnector3">
            <a:avLst>
              <a:gd name="adj1" fmla="val 50000"/>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3852699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584E91B5-DAD6-3C4A-842C-B54B845D297F}"/>
              </a:ext>
            </a:extLst>
          </p:cNvPr>
          <p:cNvSpPr/>
          <p:nvPr/>
        </p:nvSpPr>
        <p:spPr>
          <a:xfrm>
            <a:off x="4160751" y="3125996"/>
            <a:ext cx="3431540" cy="2377003"/>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srgbClr val="00B050"/>
                </a:solidFill>
                <a:latin typeface="Arial"/>
              </a:rPr>
              <a:t>Container microservice </a:t>
            </a:r>
            <a:r>
              <a:rPr lang="en-US" sz="1333" err="1">
                <a:solidFill>
                  <a:srgbClr val="00B050"/>
                </a:solidFill>
                <a:latin typeface="Arial"/>
              </a:rPr>
              <a:t>Springboot</a:t>
            </a:r>
            <a:endParaRPr lang="en-US" sz="1333">
              <a:solidFill>
                <a:srgbClr val="00B050"/>
              </a:solidFill>
              <a:latin typeface="Arial"/>
            </a:endParaRPr>
          </a:p>
        </p:txBody>
      </p:sp>
      <p:sp>
        <p:nvSpPr>
          <p:cNvPr id="2" name="Title 1">
            <a:extLst>
              <a:ext uri="{FF2B5EF4-FFF2-40B4-BE49-F238E27FC236}">
                <a16:creationId xmlns:a16="http://schemas.microsoft.com/office/drawing/2014/main" id="{DFF4F349-AB97-7647-84B8-9E93FC875068}"/>
              </a:ext>
            </a:extLst>
          </p:cNvPr>
          <p:cNvSpPr>
            <a:spLocks noGrp="1"/>
          </p:cNvSpPr>
          <p:nvPr>
            <p:ph type="title"/>
          </p:nvPr>
        </p:nvSpPr>
        <p:spPr/>
        <p:txBody>
          <a:bodyPr/>
          <a:lstStyle/>
          <a:p>
            <a:r>
              <a:rPr lang="en-US" sz="2667"/>
              <a:t>Container Microservice – </a:t>
            </a:r>
            <a:r>
              <a:rPr lang="en-US" sz="2667" err="1"/>
              <a:t>Springboot</a:t>
            </a:r>
            <a:r>
              <a:rPr lang="en-US" sz="2667"/>
              <a:t> - </a:t>
            </a:r>
            <a:r>
              <a:rPr lang="en-US" sz="2667" err="1"/>
              <a:t>Postgresql</a:t>
            </a:r>
            <a:endParaRPr lang="en-US" sz="2667"/>
          </a:p>
        </p:txBody>
      </p:sp>
      <p:sp>
        <p:nvSpPr>
          <p:cNvPr id="4" name="Slide Number Placeholder 3">
            <a:extLst>
              <a:ext uri="{FF2B5EF4-FFF2-40B4-BE49-F238E27FC236}">
                <a16:creationId xmlns:a16="http://schemas.microsoft.com/office/drawing/2014/main" id="{61BC6294-8842-8645-9400-5752586ACF1A}"/>
              </a:ext>
            </a:extLst>
          </p:cNvPr>
          <p:cNvSpPr>
            <a:spLocks noGrp="1"/>
          </p:cNvSpPr>
          <p:nvPr>
            <p:ph type="sldNum" sz="quarter" idx="10"/>
          </p:nvPr>
        </p:nvSpPr>
        <p:spPr>
          <a:xfrm>
            <a:off x="8537575" y="4822825"/>
            <a:ext cx="400050" cy="274638"/>
          </a:xfrm>
          <a:prstGeom prst="rect">
            <a:avLst/>
          </a:prstGeom>
        </p:spPr>
        <p:txBody>
          <a:bodyPr vert="horz" wrap="square" lIns="91438" tIns="45719" rIns="91438" bIns="45719" numCol="1" anchor="ctr" anchorCtr="0" compatLnSpc="1">
            <a:prstTxWarp prst="textNoShape">
              <a:avLst/>
            </a:prstTxWarp>
          </a:bodyPr>
          <a:lstStyle>
            <a:defPPr>
              <a:defRPr lang="en-US"/>
            </a:defPPr>
            <a:lvl1pPr marL="0" algn="r" defTabSz="685800" rtl="0" eaLnBrk="1" latinLnBrk="0" hangingPunct="1">
              <a:defRPr sz="900" kern="1200">
                <a:solidFill>
                  <a:schemeClr val="accent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2F63A97E-D605-DC42-8452-C14CD1FA87FA}" type="slidenum">
              <a:rPr lang="en-US" smtClean="0">
                <a:solidFill>
                  <a:srgbClr val="5AAAFA"/>
                </a:solidFill>
              </a:rPr>
              <a:pPr/>
              <a:t>56</a:t>
            </a:fld>
            <a:endParaRPr lang="en-US">
              <a:solidFill>
                <a:srgbClr val="5AAAFA"/>
              </a:solidFill>
            </a:endParaRPr>
          </a:p>
        </p:txBody>
      </p:sp>
      <p:sp>
        <p:nvSpPr>
          <p:cNvPr id="5" name="Rounded Rectangle 4">
            <a:extLst>
              <a:ext uri="{FF2B5EF4-FFF2-40B4-BE49-F238E27FC236}">
                <a16:creationId xmlns:a16="http://schemas.microsoft.com/office/drawing/2014/main" id="{CD9C86BF-01A1-6C4F-8E66-B0F29ADCE9C2}"/>
              </a:ext>
            </a:extLst>
          </p:cNvPr>
          <p:cNvSpPr/>
          <p:nvPr/>
        </p:nvSpPr>
        <p:spPr bwMode="auto">
          <a:xfrm>
            <a:off x="590520"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0</a:t>
            </a:r>
            <a:endParaRPr lang="en-US" sz="667" kern="0">
              <a:solidFill>
                <a:srgbClr val="FFFFFF"/>
              </a:solidFill>
              <a:latin typeface="Arial"/>
              <a:cs typeface="+mn-cs"/>
            </a:endParaRPr>
          </a:p>
        </p:txBody>
      </p:sp>
      <p:sp>
        <p:nvSpPr>
          <p:cNvPr id="6" name="Rounded Rectangle 5">
            <a:extLst>
              <a:ext uri="{FF2B5EF4-FFF2-40B4-BE49-F238E27FC236}">
                <a16:creationId xmlns:a16="http://schemas.microsoft.com/office/drawing/2014/main" id="{A8A4DEED-2E41-E54C-8F16-9C7C9C08D0DB}"/>
              </a:ext>
            </a:extLst>
          </p:cNvPr>
          <p:cNvSpPr/>
          <p:nvPr/>
        </p:nvSpPr>
        <p:spPr bwMode="auto">
          <a:xfrm>
            <a:off x="834357"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1</a:t>
            </a:r>
            <a:endParaRPr lang="en-US" sz="667" kern="0">
              <a:solidFill>
                <a:srgbClr val="FFFFFF"/>
              </a:solidFill>
              <a:latin typeface="Arial"/>
              <a:cs typeface="+mn-cs"/>
            </a:endParaRPr>
          </a:p>
        </p:txBody>
      </p:sp>
      <p:sp>
        <p:nvSpPr>
          <p:cNvPr id="7" name="Rounded Rectangle 6">
            <a:extLst>
              <a:ext uri="{FF2B5EF4-FFF2-40B4-BE49-F238E27FC236}">
                <a16:creationId xmlns:a16="http://schemas.microsoft.com/office/drawing/2014/main" id="{E386F523-17C1-E041-96BF-8CAAFD6C8228}"/>
              </a:ext>
            </a:extLst>
          </p:cNvPr>
          <p:cNvSpPr/>
          <p:nvPr/>
        </p:nvSpPr>
        <p:spPr bwMode="auto">
          <a:xfrm>
            <a:off x="1079918"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2</a:t>
            </a:r>
            <a:endParaRPr lang="en-US" sz="667" kern="0">
              <a:solidFill>
                <a:srgbClr val="FFFFFF"/>
              </a:solidFill>
              <a:latin typeface="Arial"/>
              <a:cs typeface="+mn-cs"/>
            </a:endParaRPr>
          </a:p>
        </p:txBody>
      </p:sp>
      <p:sp>
        <p:nvSpPr>
          <p:cNvPr id="8" name="Rounded Rectangle 7">
            <a:extLst>
              <a:ext uri="{FF2B5EF4-FFF2-40B4-BE49-F238E27FC236}">
                <a16:creationId xmlns:a16="http://schemas.microsoft.com/office/drawing/2014/main" id="{7A503E60-BA42-B641-AACF-D3044DFC0A2B}"/>
              </a:ext>
            </a:extLst>
          </p:cNvPr>
          <p:cNvSpPr/>
          <p:nvPr/>
        </p:nvSpPr>
        <p:spPr bwMode="auto">
          <a:xfrm>
            <a:off x="1323756"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3</a:t>
            </a:r>
            <a:endParaRPr lang="en-US" sz="667" kern="0">
              <a:solidFill>
                <a:srgbClr val="FFFFFF"/>
              </a:solidFill>
              <a:latin typeface="Arial"/>
              <a:cs typeface="+mn-cs"/>
            </a:endParaRPr>
          </a:p>
        </p:txBody>
      </p:sp>
      <p:sp>
        <p:nvSpPr>
          <p:cNvPr id="9" name="Rounded Rectangle 8">
            <a:extLst>
              <a:ext uri="{FF2B5EF4-FFF2-40B4-BE49-F238E27FC236}">
                <a16:creationId xmlns:a16="http://schemas.microsoft.com/office/drawing/2014/main" id="{A96C2D3A-5AFC-C84C-BE33-E0F6C42CD2C2}"/>
              </a:ext>
            </a:extLst>
          </p:cNvPr>
          <p:cNvSpPr/>
          <p:nvPr/>
        </p:nvSpPr>
        <p:spPr bwMode="auto">
          <a:xfrm>
            <a:off x="1569317"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4</a:t>
            </a:r>
            <a:endParaRPr lang="en-US" sz="667" kern="0">
              <a:solidFill>
                <a:srgbClr val="FFFFFF"/>
              </a:solidFill>
              <a:latin typeface="Arial"/>
              <a:cs typeface="+mn-cs"/>
            </a:endParaRPr>
          </a:p>
        </p:txBody>
      </p:sp>
      <p:sp>
        <p:nvSpPr>
          <p:cNvPr id="10" name="Rounded Rectangle 9">
            <a:extLst>
              <a:ext uri="{FF2B5EF4-FFF2-40B4-BE49-F238E27FC236}">
                <a16:creationId xmlns:a16="http://schemas.microsoft.com/office/drawing/2014/main" id="{3E7619F8-E83C-F542-AEE9-83F997C5D193}"/>
              </a:ext>
            </a:extLst>
          </p:cNvPr>
          <p:cNvSpPr/>
          <p:nvPr/>
        </p:nvSpPr>
        <p:spPr bwMode="auto">
          <a:xfrm>
            <a:off x="1818356"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5</a:t>
            </a:r>
            <a:endParaRPr lang="en-US" sz="667" kern="0">
              <a:solidFill>
                <a:srgbClr val="FFFFFF"/>
              </a:solidFill>
              <a:latin typeface="Arial"/>
              <a:cs typeface="+mn-cs"/>
            </a:endParaRPr>
          </a:p>
        </p:txBody>
      </p:sp>
      <p:sp>
        <p:nvSpPr>
          <p:cNvPr id="11" name="Rounded Rectangle 10">
            <a:extLst>
              <a:ext uri="{FF2B5EF4-FFF2-40B4-BE49-F238E27FC236}">
                <a16:creationId xmlns:a16="http://schemas.microsoft.com/office/drawing/2014/main" id="{D9157B17-D255-474A-8E9E-A23B4CE7A873}"/>
              </a:ext>
            </a:extLst>
          </p:cNvPr>
          <p:cNvSpPr/>
          <p:nvPr/>
        </p:nvSpPr>
        <p:spPr bwMode="auto">
          <a:xfrm>
            <a:off x="2058716" y="2808440"/>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6</a:t>
            </a:r>
            <a:endParaRPr lang="en-US" sz="667" kern="0">
              <a:solidFill>
                <a:srgbClr val="FFFFFF"/>
              </a:solidFill>
              <a:latin typeface="Arial"/>
              <a:cs typeface="+mn-cs"/>
            </a:endParaRPr>
          </a:p>
        </p:txBody>
      </p:sp>
      <p:sp>
        <p:nvSpPr>
          <p:cNvPr id="12" name="Rounded Rectangle 11">
            <a:extLst>
              <a:ext uri="{FF2B5EF4-FFF2-40B4-BE49-F238E27FC236}">
                <a16:creationId xmlns:a16="http://schemas.microsoft.com/office/drawing/2014/main" id="{A14EDD06-8F02-F942-8435-417855CC9899}"/>
              </a:ext>
            </a:extLst>
          </p:cNvPr>
          <p:cNvSpPr/>
          <p:nvPr/>
        </p:nvSpPr>
        <p:spPr bwMode="auto">
          <a:xfrm>
            <a:off x="2299076" y="2808440"/>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7</a:t>
            </a:r>
            <a:endParaRPr lang="en-US" sz="667" kern="0">
              <a:solidFill>
                <a:srgbClr val="FFFFFF"/>
              </a:solidFill>
              <a:latin typeface="Arial"/>
              <a:cs typeface="+mn-cs"/>
            </a:endParaRPr>
          </a:p>
        </p:txBody>
      </p:sp>
      <p:sp>
        <p:nvSpPr>
          <p:cNvPr id="13" name="AutoShape 4">
            <a:extLst>
              <a:ext uri="{FF2B5EF4-FFF2-40B4-BE49-F238E27FC236}">
                <a16:creationId xmlns:a16="http://schemas.microsoft.com/office/drawing/2014/main" id="{B76A459B-4411-5D4D-9624-88247D3BE020}"/>
              </a:ext>
            </a:extLst>
          </p:cNvPr>
          <p:cNvSpPr>
            <a:spLocks noChangeArrowheads="1"/>
          </p:cNvSpPr>
          <p:nvPr/>
        </p:nvSpPr>
        <p:spPr bwMode="auto">
          <a:xfrm>
            <a:off x="470697" y="2516144"/>
            <a:ext cx="3001007" cy="1199545"/>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a:solidFill>
                <a:srgbClr val="6D7777"/>
              </a:solidFill>
            </a:endParaRPr>
          </a:p>
        </p:txBody>
      </p:sp>
      <p:pic>
        <p:nvPicPr>
          <p:cNvPr id="14" name="Picture 13">
            <a:extLst>
              <a:ext uri="{FF2B5EF4-FFF2-40B4-BE49-F238E27FC236}">
                <a16:creationId xmlns:a16="http://schemas.microsoft.com/office/drawing/2014/main" id="{183DAEF3-6F89-E740-B09F-312B004FEF76}"/>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2587751" y="3326886"/>
            <a:ext cx="959343" cy="504271"/>
          </a:xfrm>
          <a:prstGeom prst="rect">
            <a:avLst/>
          </a:prstGeom>
        </p:spPr>
      </p:pic>
      <p:sp>
        <p:nvSpPr>
          <p:cNvPr id="15" name="TextBox 14">
            <a:extLst>
              <a:ext uri="{FF2B5EF4-FFF2-40B4-BE49-F238E27FC236}">
                <a16:creationId xmlns:a16="http://schemas.microsoft.com/office/drawing/2014/main" id="{E09461B8-814B-AA4A-8B51-1CC6C7606C36}"/>
              </a:ext>
            </a:extLst>
          </p:cNvPr>
          <p:cNvSpPr txBox="1"/>
          <p:nvPr/>
        </p:nvSpPr>
        <p:spPr>
          <a:xfrm>
            <a:off x="515130" y="2492931"/>
            <a:ext cx="1021433" cy="300210"/>
          </a:xfrm>
          <a:prstGeom prst="rect">
            <a:avLst/>
          </a:prstGeom>
          <a:noFill/>
        </p:spPr>
        <p:txBody>
          <a:bodyPr wrap="none" rtlCol="0">
            <a:spAutoFit/>
          </a:bodyPr>
          <a:lstStyle/>
          <a:p>
            <a:pPr defTabSz="1219170" eaLnBrk="1" fontAlgn="auto" hangingPunct="1">
              <a:spcBef>
                <a:spcPts val="0"/>
              </a:spcBef>
              <a:spcAft>
                <a:spcPts val="0"/>
              </a:spcAft>
              <a:defRPr/>
            </a:pPr>
            <a:r>
              <a:rPr lang="en-US" sz="1351" kern="0">
                <a:solidFill>
                  <a:srgbClr val="C8D2D2">
                    <a:lumMod val="25000"/>
                  </a:srgbClr>
                </a:solidFill>
              </a:rPr>
              <a:t>Containers</a:t>
            </a:r>
          </a:p>
        </p:txBody>
      </p:sp>
      <p:grpSp>
        <p:nvGrpSpPr>
          <p:cNvPr id="16" name="Group 15">
            <a:extLst>
              <a:ext uri="{FF2B5EF4-FFF2-40B4-BE49-F238E27FC236}">
                <a16:creationId xmlns:a16="http://schemas.microsoft.com/office/drawing/2014/main" id="{64998D6B-4792-D343-9FDA-3C0C0303C15E}"/>
              </a:ext>
            </a:extLst>
          </p:cNvPr>
          <p:cNvGrpSpPr/>
          <p:nvPr/>
        </p:nvGrpSpPr>
        <p:grpSpPr>
          <a:xfrm>
            <a:off x="4281274" y="2800620"/>
            <a:ext cx="1098679" cy="325376"/>
            <a:chOff x="3383969" y="684409"/>
            <a:chExt cx="626831" cy="266407"/>
          </a:xfrm>
        </p:grpSpPr>
        <p:grpSp>
          <p:nvGrpSpPr>
            <p:cNvPr id="17" name="Group 16">
              <a:extLst>
                <a:ext uri="{FF2B5EF4-FFF2-40B4-BE49-F238E27FC236}">
                  <a16:creationId xmlns:a16="http://schemas.microsoft.com/office/drawing/2014/main" id="{1E2FD6A5-619E-9247-AB7C-7CB41B8B27F8}"/>
                </a:ext>
              </a:extLst>
            </p:cNvPr>
            <p:cNvGrpSpPr/>
            <p:nvPr/>
          </p:nvGrpSpPr>
          <p:grpSpPr>
            <a:xfrm>
              <a:off x="3383969" y="684409"/>
              <a:ext cx="189803" cy="266407"/>
              <a:chOff x="2605549" y="2282084"/>
              <a:chExt cx="253071" cy="355209"/>
            </a:xfrm>
            <a:solidFill>
              <a:schemeClr val="tx2">
                <a:lumMod val="60000"/>
                <a:lumOff val="40000"/>
              </a:schemeClr>
            </a:solidFill>
          </p:grpSpPr>
          <p:sp>
            <p:nvSpPr>
              <p:cNvPr id="24" name="Oval 23">
                <a:extLst>
                  <a:ext uri="{FF2B5EF4-FFF2-40B4-BE49-F238E27FC236}">
                    <a16:creationId xmlns:a16="http://schemas.microsoft.com/office/drawing/2014/main" id="{1736E9B8-D6EF-7947-B380-FCDBE592EE65}"/>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5" name="Straight Connector 24">
                <a:extLst>
                  <a:ext uri="{FF2B5EF4-FFF2-40B4-BE49-F238E27FC236}">
                    <a16:creationId xmlns:a16="http://schemas.microsoft.com/office/drawing/2014/main" id="{F1D5CD09-51A3-604C-964C-726E7F30B077}"/>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8" name="Group 17">
              <a:extLst>
                <a:ext uri="{FF2B5EF4-FFF2-40B4-BE49-F238E27FC236}">
                  <a16:creationId xmlns:a16="http://schemas.microsoft.com/office/drawing/2014/main" id="{46E158FE-71FE-174F-890E-ACA68F37F17B}"/>
                </a:ext>
              </a:extLst>
            </p:cNvPr>
            <p:cNvGrpSpPr/>
            <p:nvPr/>
          </p:nvGrpSpPr>
          <p:grpSpPr>
            <a:xfrm>
              <a:off x="3605844" y="684409"/>
              <a:ext cx="189803" cy="266407"/>
              <a:chOff x="2605549" y="2282084"/>
              <a:chExt cx="253071" cy="355209"/>
            </a:xfrm>
            <a:solidFill>
              <a:schemeClr val="tx2">
                <a:lumMod val="60000"/>
                <a:lumOff val="40000"/>
              </a:schemeClr>
            </a:solidFill>
          </p:grpSpPr>
          <p:sp>
            <p:nvSpPr>
              <p:cNvPr id="22" name="Oval 21">
                <a:extLst>
                  <a:ext uri="{FF2B5EF4-FFF2-40B4-BE49-F238E27FC236}">
                    <a16:creationId xmlns:a16="http://schemas.microsoft.com/office/drawing/2014/main" id="{72E56A0B-1E6C-804D-B584-B44A3D9034DD}"/>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3" name="Straight Connector 22">
                <a:extLst>
                  <a:ext uri="{FF2B5EF4-FFF2-40B4-BE49-F238E27FC236}">
                    <a16:creationId xmlns:a16="http://schemas.microsoft.com/office/drawing/2014/main" id="{04D57D08-4ED1-B34C-8691-0547AC048B6B}"/>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9" name="Group 18">
              <a:extLst>
                <a:ext uri="{FF2B5EF4-FFF2-40B4-BE49-F238E27FC236}">
                  <a16:creationId xmlns:a16="http://schemas.microsoft.com/office/drawing/2014/main" id="{AEA85E2F-8CF1-E644-B7DD-D89721761FBC}"/>
                </a:ext>
              </a:extLst>
            </p:cNvPr>
            <p:cNvGrpSpPr/>
            <p:nvPr/>
          </p:nvGrpSpPr>
          <p:grpSpPr>
            <a:xfrm>
              <a:off x="3820997" y="684409"/>
              <a:ext cx="189803" cy="266407"/>
              <a:chOff x="2605549" y="2282084"/>
              <a:chExt cx="253071" cy="355209"/>
            </a:xfrm>
            <a:solidFill>
              <a:schemeClr val="tx2">
                <a:lumMod val="60000"/>
                <a:lumOff val="40000"/>
              </a:schemeClr>
            </a:solidFill>
          </p:grpSpPr>
          <p:sp>
            <p:nvSpPr>
              <p:cNvPr id="20" name="Oval 19">
                <a:extLst>
                  <a:ext uri="{FF2B5EF4-FFF2-40B4-BE49-F238E27FC236}">
                    <a16:creationId xmlns:a16="http://schemas.microsoft.com/office/drawing/2014/main" id="{E07B5103-8A2C-854E-AB28-2ACA380B2CDF}"/>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1" name="Straight Connector 20">
                <a:extLst>
                  <a:ext uri="{FF2B5EF4-FFF2-40B4-BE49-F238E27FC236}">
                    <a16:creationId xmlns:a16="http://schemas.microsoft.com/office/drawing/2014/main" id="{91F4541B-A0C8-834D-9F48-8409C45FE8E1}"/>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28" name="Oval 27">
            <a:extLst>
              <a:ext uri="{FF2B5EF4-FFF2-40B4-BE49-F238E27FC236}">
                <a16:creationId xmlns:a16="http://schemas.microsoft.com/office/drawing/2014/main" id="{1B75F909-1AEE-E24C-BB83-9694F642796B}"/>
              </a:ext>
            </a:extLst>
          </p:cNvPr>
          <p:cNvSpPr/>
          <p:nvPr/>
        </p:nvSpPr>
        <p:spPr>
          <a:xfrm>
            <a:off x="4447613" y="3627548"/>
            <a:ext cx="645151" cy="596216"/>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srgbClr val="00B050"/>
              </a:solidFill>
              <a:latin typeface="Arial"/>
            </a:endParaRPr>
          </a:p>
        </p:txBody>
      </p:sp>
      <p:sp>
        <p:nvSpPr>
          <p:cNvPr id="29" name="Circular Arrow 28">
            <a:extLst>
              <a:ext uri="{FF2B5EF4-FFF2-40B4-BE49-F238E27FC236}">
                <a16:creationId xmlns:a16="http://schemas.microsoft.com/office/drawing/2014/main" id="{4EB73442-D21C-5249-879F-C2B98A6C33FE}"/>
              </a:ext>
            </a:extLst>
          </p:cNvPr>
          <p:cNvSpPr/>
          <p:nvPr/>
        </p:nvSpPr>
        <p:spPr>
          <a:xfrm rot="5852869">
            <a:off x="4309305" y="3480969"/>
            <a:ext cx="846199" cy="929364"/>
          </a:xfrm>
          <a:prstGeom prst="circularArrow">
            <a:avLst>
              <a:gd name="adj1" fmla="val 0"/>
              <a:gd name="adj2" fmla="val 645456"/>
              <a:gd name="adj3" fmla="val 20982983"/>
              <a:gd name="adj4" fmla="val 10800000"/>
              <a:gd name="adj5" fmla="val 12500"/>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srgbClr val="00B050"/>
              </a:solidFill>
              <a:latin typeface="Arial"/>
            </a:endParaRPr>
          </a:p>
        </p:txBody>
      </p:sp>
      <p:sp>
        <p:nvSpPr>
          <p:cNvPr id="30" name="TextBox 29">
            <a:extLst>
              <a:ext uri="{FF2B5EF4-FFF2-40B4-BE49-F238E27FC236}">
                <a16:creationId xmlns:a16="http://schemas.microsoft.com/office/drawing/2014/main" id="{7AC933F0-2AD7-B343-8CB6-A3D3E948C49A}"/>
              </a:ext>
            </a:extLst>
          </p:cNvPr>
          <p:cNvSpPr txBox="1"/>
          <p:nvPr/>
        </p:nvSpPr>
        <p:spPr>
          <a:xfrm>
            <a:off x="4120210" y="3760856"/>
            <a:ext cx="1994457" cy="307777"/>
          </a:xfrm>
          <a:prstGeom prst="rect">
            <a:avLst/>
          </a:prstGeom>
          <a:noFill/>
        </p:spPr>
        <p:txBody>
          <a:bodyPr wrap="none" rtlCol="0">
            <a:spAutoFit/>
          </a:bodyPr>
          <a:lstStyle/>
          <a:p>
            <a:r>
              <a:rPr lang="en-US" sz="1400">
                <a:solidFill>
                  <a:srgbClr val="00B050"/>
                </a:solidFill>
              </a:rPr>
              <a:t>Consumer - containers</a:t>
            </a:r>
          </a:p>
        </p:txBody>
      </p:sp>
      <p:sp>
        <p:nvSpPr>
          <p:cNvPr id="31" name="Can 30">
            <a:extLst>
              <a:ext uri="{FF2B5EF4-FFF2-40B4-BE49-F238E27FC236}">
                <a16:creationId xmlns:a16="http://schemas.microsoft.com/office/drawing/2014/main" id="{8B1E4107-0CD2-DD49-A391-3B19AE765927}"/>
              </a:ext>
            </a:extLst>
          </p:cNvPr>
          <p:cNvSpPr/>
          <p:nvPr/>
        </p:nvSpPr>
        <p:spPr>
          <a:xfrm>
            <a:off x="9470191" y="3301248"/>
            <a:ext cx="914167" cy="477408"/>
          </a:xfrm>
          <a:prstGeom prst="can">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cxnSp>
        <p:nvCxnSpPr>
          <p:cNvPr id="32" name="Elbow Connector 31">
            <a:extLst>
              <a:ext uri="{FF2B5EF4-FFF2-40B4-BE49-F238E27FC236}">
                <a16:creationId xmlns:a16="http://schemas.microsoft.com/office/drawing/2014/main" id="{DA34BA42-D008-ED4D-B945-D9C76C0E1F8F}"/>
              </a:ext>
            </a:extLst>
          </p:cNvPr>
          <p:cNvCxnSpPr>
            <a:cxnSpLocks/>
            <a:stCxn id="10" idx="2"/>
            <a:endCxn id="30" idx="1"/>
          </p:cNvCxnSpPr>
          <p:nvPr/>
        </p:nvCxnSpPr>
        <p:spPr>
          <a:xfrm rot="16200000" flipH="1">
            <a:off x="2843277" y="2637811"/>
            <a:ext cx="374793" cy="2179073"/>
          </a:xfrm>
          <a:prstGeom prst="bentConnector2">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1BCD2DAC-822C-EE4B-B97A-7FDAC9C7D1AD}"/>
              </a:ext>
            </a:extLst>
          </p:cNvPr>
          <p:cNvSpPr/>
          <p:nvPr/>
        </p:nvSpPr>
        <p:spPr>
          <a:xfrm>
            <a:off x="4160751" y="5546420"/>
            <a:ext cx="3431540" cy="382672"/>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Tomcat</a:t>
            </a:r>
          </a:p>
        </p:txBody>
      </p:sp>
      <p:pic>
        <p:nvPicPr>
          <p:cNvPr id="27" name="Picture 40">
            <a:extLst>
              <a:ext uri="{FF2B5EF4-FFF2-40B4-BE49-F238E27FC236}">
                <a16:creationId xmlns:a16="http://schemas.microsoft.com/office/drawing/2014/main" id="{F3F9012B-5EB6-4244-936F-5CF6AD0EA07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885191" y="5653536"/>
            <a:ext cx="1414200" cy="524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Rounded Rectangle 34">
            <a:extLst>
              <a:ext uri="{FF2B5EF4-FFF2-40B4-BE49-F238E27FC236}">
                <a16:creationId xmlns:a16="http://schemas.microsoft.com/office/drawing/2014/main" id="{6E65988A-125C-634B-9F59-A30770C558DB}"/>
              </a:ext>
            </a:extLst>
          </p:cNvPr>
          <p:cNvSpPr/>
          <p:nvPr/>
        </p:nvSpPr>
        <p:spPr bwMode="auto">
          <a:xfrm>
            <a:off x="590520"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0</a:t>
            </a:r>
            <a:endParaRPr lang="en-US" sz="667" kern="0">
              <a:solidFill>
                <a:srgbClr val="FFFFFF"/>
              </a:solidFill>
              <a:latin typeface="Arial"/>
              <a:cs typeface="+mn-cs"/>
            </a:endParaRPr>
          </a:p>
        </p:txBody>
      </p:sp>
      <p:sp>
        <p:nvSpPr>
          <p:cNvPr id="37" name="Rounded Rectangle 36">
            <a:extLst>
              <a:ext uri="{FF2B5EF4-FFF2-40B4-BE49-F238E27FC236}">
                <a16:creationId xmlns:a16="http://schemas.microsoft.com/office/drawing/2014/main" id="{D05230DF-06CB-4A4A-B5C7-98D31069604D}"/>
              </a:ext>
            </a:extLst>
          </p:cNvPr>
          <p:cNvSpPr/>
          <p:nvPr/>
        </p:nvSpPr>
        <p:spPr bwMode="auto">
          <a:xfrm>
            <a:off x="834357"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1</a:t>
            </a:r>
            <a:endParaRPr lang="en-US" sz="667" kern="0">
              <a:solidFill>
                <a:srgbClr val="FFFFFF"/>
              </a:solidFill>
              <a:latin typeface="Arial"/>
              <a:cs typeface="+mn-cs"/>
            </a:endParaRPr>
          </a:p>
        </p:txBody>
      </p:sp>
      <p:sp>
        <p:nvSpPr>
          <p:cNvPr id="38" name="Rounded Rectangle 37">
            <a:extLst>
              <a:ext uri="{FF2B5EF4-FFF2-40B4-BE49-F238E27FC236}">
                <a16:creationId xmlns:a16="http://schemas.microsoft.com/office/drawing/2014/main" id="{3D568894-D8DA-5948-BF3E-C61FDBEF8C21}"/>
              </a:ext>
            </a:extLst>
          </p:cNvPr>
          <p:cNvSpPr/>
          <p:nvPr/>
        </p:nvSpPr>
        <p:spPr bwMode="auto">
          <a:xfrm>
            <a:off x="1079918"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2</a:t>
            </a:r>
            <a:endParaRPr lang="en-US" sz="667" kern="0">
              <a:solidFill>
                <a:srgbClr val="FFFFFF"/>
              </a:solidFill>
              <a:latin typeface="Arial"/>
              <a:cs typeface="+mn-cs"/>
            </a:endParaRPr>
          </a:p>
        </p:txBody>
      </p:sp>
      <p:sp>
        <p:nvSpPr>
          <p:cNvPr id="39" name="Rounded Rectangle 38">
            <a:extLst>
              <a:ext uri="{FF2B5EF4-FFF2-40B4-BE49-F238E27FC236}">
                <a16:creationId xmlns:a16="http://schemas.microsoft.com/office/drawing/2014/main" id="{0040BDDD-4988-EF4F-9E46-4835BA6BDC30}"/>
              </a:ext>
            </a:extLst>
          </p:cNvPr>
          <p:cNvSpPr/>
          <p:nvPr/>
        </p:nvSpPr>
        <p:spPr bwMode="auto">
          <a:xfrm>
            <a:off x="1323756"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3</a:t>
            </a:r>
            <a:endParaRPr lang="en-US" sz="667" kern="0">
              <a:solidFill>
                <a:srgbClr val="FFFFFF"/>
              </a:solidFill>
              <a:latin typeface="Arial"/>
              <a:cs typeface="+mn-cs"/>
            </a:endParaRPr>
          </a:p>
        </p:txBody>
      </p:sp>
      <p:sp>
        <p:nvSpPr>
          <p:cNvPr id="40" name="Rounded Rectangle 39">
            <a:extLst>
              <a:ext uri="{FF2B5EF4-FFF2-40B4-BE49-F238E27FC236}">
                <a16:creationId xmlns:a16="http://schemas.microsoft.com/office/drawing/2014/main" id="{541E581E-C200-C147-8EE7-4640F5121C80}"/>
              </a:ext>
            </a:extLst>
          </p:cNvPr>
          <p:cNvSpPr/>
          <p:nvPr/>
        </p:nvSpPr>
        <p:spPr bwMode="auto">
          <a:xfrm>
            <a:off x="1569317"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4</a:t>
            </a:r>
            <a:endParaRPr lang="en-US" sz="667" kern="0">
              <a:solidFill>
                <a:srgbClr val="FFFFFF"/>
              </a:solidFill>
              <a:latin typeface="Arial"/>
              <a:cs typeface="+mn-cs"/>
            </a:endParaRPr>
          </a:p>
        </p:txBody>
      </p:sp>
      <p:sp>
        <p:nvSpPr>
          <p:cNvPr id="41" name="Rounded Rectangle 40">
            <a:extLst>
              <a:ext uri="{FF2B5EF4-FFF2-40B4-BE49-F238E27FC236}">
                <a16:creationId xmlns:a16="http://schemas.microsoft.com/office/drawing/2014/main" id="{E0975526-B4FD-7F47-B995-BBFEA108B760}"/>
              </a:ext>
            </a:extLst>
          </p:cNvPr>
          <p:cNvSpPr/>
          <p:nvPr/>
        </p:nvSpPr>
        <p:spPr bwMode="auto">
          <a:xfrm>
            <a:off x="1818356"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5</a:t>
            </a:r>
            <a:endParaRPr lang="en-US" sz="667" kern="0">
              <a:solidFill>
                <a:srgbClr val="FFFFFF"/>
              </a:solidFill>
              <a:latin typeface="Arial"/>
              <a:cs typeface="+mn-cs"/>
            </a:endParaRPr>
          </a:p>
        </p:txBody>
      </p:sp>
      <p:sp>
        <p:nvSpPr>
          <p:cNvPr id="44" name="AutoShape 4">
            <a:extLst>
              <a:ext uri="{FF2B5EF4-FFF2-40B4-BE49-F238E27FC236}">
                <a16:creationId xmlns:a16="http://schemas.microsoft.com/office/drawing/2014/main" id="{A28A5FC8-4E14-2E4D-AAD7-35796605B8DD}"/>
              </a:ext>
            </a:extLst>
          </p:cNvPr>
          <p:cNvSpPr>
            <a:spLocks noChangeArrowheads="1"/>
          </p:cNvSpPr>
          <p:nvPr/>
        </p:nvSpPr>
        <p:spPr bwMode="auto">
          <a:xfrm>
            <a:off x="470696" y="4692257"/>
            <a:ext cx="3001008" cy="1199545"/>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a:solidFill>
                <a:srgbClr val="6D7777"/>
              </a:solidFill>
            </a:endParaRPr>
          </a:p>
        </p:txBody>
      </p:sp>
      <p:pic>
        <p:nvPicPr>
          <p:cNvPr id="45" name="Picture 44">
            <a:extLst>
              <a:ext uri="{FF2B5EF4-FFF2-40B4-BE49-F238E27FC236}">
                <a16:creationId xmlns:a16="http://schemas.microsoft.com/office/drawing/2014/main" id="{5BAA3975-3C23-7346-9BE1-40AC9ADC26F9}"/>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2587751" y="5502999"/>
            <a:ext cx="959343" cy="504271"/>
          </a:xfrm>
          <a:prstGeom prst="rect">
            <a:avLst/>
          </a:prstGeom>
        </p:spPr>
      </p:pic>
      <p:sp>
        <p:nvSpPr>
          <p:cNvPr id="46" name="TextBox 45">
            <a:extLst>
              <a:ext uri="{FF2B5EF4-FFF2-40B4-BE49-F238E27FC236}">
                <a16:creationId xmlns:a16="http://schemas.microsoft.com/office/drawing/2014/main" id="{0E48484B-A0A2-FF49-B91F-A4D224AD5769}"/>
              </a:ext>
            </a:extLst>
          </p:cNvPr>
          <p:cNvSpPr txBox="1"/>
          <p:nvPr/>
        </p:nvSpPr>
        <p:spPr>
          <a:xfrm>
            <a:off x="515130" y="4669044"/>
            <a:ext cx="713657" cy="300210"/>
          </a:xfrm>
          <a:prstGeom prst="rect">
            <a:avLst/>
          </a:prstGeom>
          <a:noFill/>
        </p:spPr>
        <p:txBody>
          <a:bodyPr wrap="none" rtlCol="0">
            <a:spAutoFit/>
          </a:bodyPr>
          <a:lstStyle/>
          <a:p>
            <a:pPr defTabSz="1219170" eaLnBrk="1" fontAlgn="auto" hangingPunct="1">
              <a:spcBef>
                <a:spcPts val="0"/>
              </a:spcBef>
              <a:spcAft>
                <a:spcPts val="0"/>
              </a:spcAft>
              <a:defRPr/>
            </a:pPr>
            <a:r>
              <a:rPr lang="en-US" sz="1351" kern="0">
                <a:solidFill>
                  <a:srgbClr val="C8D2D2">
                    <a:lumMod val="25000"/>
                  </a:srgbClr>
                </a:solidFill>
              </a:rPr>
              <a:t>Orders</a:t>
            </a:r>
          </a:p>
        </p:txBody>
      </p:sp>
      <p:grpSp>
        <p:nvGrpSpPr>
          <p:cNvPr id="52" name="Group 51">
            <a:extLst>
              <a:ext uri="{FF2B5EF4-FFF2-40B4-BE49-F238E27FC236}">
                <a16:creationId xmlns:a16="http://schemas.microsoft.com/office/drawing/2014/main" id="{E5A71549-658C-F748-9D42-33CC6C52040E}"/>
              </a:ext>
            </a:extLst>
          </p:cNvPr>
          <p:cNvGrpSpPr/>
          <p:nvPr/>
        </p:nvGrpSpPr>
        <p:grpSpPr>
          <a:xfrm>
            <a:off x="4249242" y="4501610"/>
            <a:ext cx="929364" cy="846199"/>
            <a:chOff x="3186931" y="3376207"/>
            <a:chExt cx="697023" cy="634649"/>
          </a:xfrm>
        </p:grpSpPr>
        <p:sp>
          <p:nvSpPr>
            <p:cNvPr id="47" name="Circular Arrow 46">
              <a:extLst>
                <a:ext uri="{FF2B5EF4-FFF2-40B4-BE49-F238E27FC236}">
                  <a16:creationId xmlns:a16="http://schemas.microsoft.com/office/drawing/2014/main" id="{6B22D620-9221-E64F-8BB7-9D7A5D1A15A2}"/>
                </a:ext>
              </a:extLst>
            </p:cNvPr>
            <p:cNvSpPr/>
            <p:nvPr/>
          </p:nvSpPr>
          <p:spPr>
            <a:xfrm rot="5852869">
              <a:off x="3218118" y="3345020"/>
              <a:ext cx="634649" cy="697023"/>
            </a:xfrm>
            <a:prstGeom prst="circularArrow">
              <a:avLst>
                <a:gd name="adj1" fmla="val 0"/>
                <a:gd name="adj2" fmla="val 645456"/>
                <a:gd name="adj3" fmla="val 20982983"/>
                <a:gd name="adj4" fmla="val 10800000"/>
                <a:gd name="adj5" fmla="val 12500"/>
              </a:avLst>
            </a:prstGeom>
            <a:solidFill>
              <a:schemeClr val="bg1"/>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srgbClr val="00B050"/>
                </a:solidFill>
                <a:latin typeface="Arial"/>
              </a:endParaRPr>
            </a:p>
          </p:txBody>
        </p:sp>
        <p:sp>
          <p:nvSpPr>
            <p:cNvPr id="48" name="Oval 47">
              <a:extLst>
                <a:ext uri="{FF2B5EF4-FFF2-40B4-BE49-F238E27FC236}">
                  <a16:creationId xmlns:a16="http://schemas.microsoft.com/office/drawing/2014/main" id="{348BDEE5-750E-D74E-970A-AF0F4E706B82}"/>
                </a:ext>
              </a:extLst>
            </p:cNvPr>
            <p:cNvSpPr/>
            <p:nvPr/>
          </p:nvSpPr>
          <p:spPr>
            <a:xfrm>
              <a:off x="3321849" y="3468812"/>
              <a:ext cx="483863" cy="447162"/>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srgbClr val="00B050"/>
                </a:solidFill>
                <a:latin typeface="Arial"/>
              </a:endParaRPr>
            </a:p>
          </p:txBody>
        </p:sp>
      </p:grpSp>
      <p:cxnSp>
        <p:nvCxnSpPr>
          <p:cNvPr id="49" name="Elbow Connector 48">
            <a:extLst>
              <a:ext uri="{FF2B5EF4-FFF2-40B4-BE49-F238E27FC236}">
                <a16:creationId xmlns:a16="http://schemas.microsoft.com/office/drawing/2014/main" id="{E12B83E7-C600-974F-BE4D-8CEB3B980EB8}"/>
              </a:ext>
            </a:extLst>
          </p:cNvPr>
          <p:cNvCxnSpPr>
            <a:cxnSpLocks/>
            <a:stCxn id="41" idx="0"/>
            <a:endCxn id="53" idx="1"/>
          </p:cNvCxnSpPr>
          <p:nvPr/>
        </p:nvCxnSpPr>
        <p:spPr>
          <a:xfrm rot="5400000" flipH="1" flipV="1">
            <a:off x="3010743" y="3812123"/>
            <a:ext cx="102825" cy="2242036"/>
          </a:xfrm>
          <a:prstGeom prst="bentConnector2">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0871D13B-9568-C642-A9BB-393A51196A20}"/>
              </a:ext>
            </a:extLst>
          </p:cNvPr>
          <p:cNvSpPr txBox="1"/>
          <p:nvPr/>
        </p:nvSpPr>
        <p:spPr>
          <a:xfrm>
            <a:off x="4183173" y="4722678"/>
            <a:ext cx="1752403" cy="318100"/>
          </a:xfrm>
          <a:prstGeom prst="rect">
            <a:avLst/>
          </a:prstGeom>
          <a:noFill/>
        </p:spPr>
        <p:txBody>
          <a:bodyPr wrap="none" rtlCol="0">
            <a:spAutoFit/>
          </a:bodyPr>
          <a:lstStyle/>
          <a:p>
            <a:r>
              <a:rPr lang="en-US" sz="1467">
                <a:solidFill>
                  <a:srgbClr val="00B050"/>
                </a:solidFill>
              </a:rPr>
              <a:t>Consumer - orders</a:t>
            </a:r>
          </a:p>
        </p:txBody>
      </p:sp>
      <p:sp>
        <p:nvSpPr>
          <p:cNvPr id="54" name="Can 53">
            <a:extLst>
              <a:ext uri="{FF2B5EF4-FFF2-40B4-BE49-F238E27FC236}">
                <a16:creationId xmlns:a16="http://schemas.microsoft.com/office/drawing/2014/main" id="{F61C02DE-DF4A-F44A-9873-A65218CCFF4D}"/>
              </a:ext>
            </a:extLst>
          </p:cNvPr>
          <p:cNvSpPr/>
          <p:nvPr/>
        </p:nvSpPr>
        <p:spPr>
          <a:xfrm>
            <a:off x="9429166" y="4392333"/>
            <a:ext cx="1032465" cy="408395"/>
          </a:xfrm>
          <a:prstGeom prst="can">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sp>
        <p:nvSpPr>
          <p:cNvPr id="55" name="TextBox 54">
            <a:extLst>
              <a:ext uri="{FF2B5EF4-FFF2-40B4-BE49-F238E27FC236}">
                <a16:creationId xmlns:a16="http://schemas.microsoft.com/office/drawing/2014/main" id="{EBEDA608-EEE4-644E-8ABD-D002FD92D3F6}"/>
              </a:ext>
            </a:extLst>
          </p:cNvPr>
          <p:cNvSpPr txBox="1"/>
          <p:nvPr/>
        </p:nvSpPr>
        <p:spPr>
          <a:xfrm>
            <a:off x="9453798" y="3413014"/>
            <a:ext cx="891591" cy="276999"/>
          </a:xfrm>
          <a:prstGeom prst="rect">
            <a:avLst/>
          </a:prstGeom>
          <a:noFill/>
        </p:spPr>
        <p:txBody>
          <a:bodyPr wrap="none" rtlCol="0">
            <a:spAutoFit/>
          </a:bodyPr>
          <a:lstStyle/>
          <a:p>
            <a:r>
              <a:rPr lang="en-US" sz="1200"/>
              <a:t>containers</a:t>
            </a:r>
          </a:p>
        </p:txBody>
      </p:sp>
      <p:sp>
        <p:nvSpPr>
          <p:cNvPr id="56" name="TextBox 55">
            <a:extLst>
              <a:ext uri="{FF2B5EF4-FFF2-40B4-BE49-F238E27FC236}">
                <a16:creationId xmlns:a16="http://schemas.microsoft.com/office/drawing/2014/main" id="{C90A3C59-1D93-D844-B1E6-99C924618890}"/>
              </a:ext>
            </a:extLst>
          </p:cNvPr>
          <p:cNvSpPr txBox="1"/>
          <p:nvPr/>
        </p:nvSpPr>
        <p:spPr>
          <a:xfrm>
            <a:off x="9322044" y="4506442"/>
            <a:ext cx="1207382" cy="276999"/>
          </a:xfrm>
          <a:prstGeom prst="rect">
            <a:avLst/>
          </a:prstGeom>
          <a:noFill/>
        </p:spPr>
        <p:txBody>
          <a:bodyPr wrap="none" rtlCol="0">
            <a:spAutoFit/>
          </a:bodyPr>
          <a:lstStyle/>
          <a:p>
            <a:r>
              <a:rPr lang="en-US" sz="1200"/>
              <a:t>City-containers</a:t>
            </a:r>
          </a:p>
        </p:txBody>
      </p:sp>
      <p:pic>
        <p:nvPicPr>
          <p:cNvPr id="33" name="Picture 32">
            <a:extLst>
              <a:ext uri="{FF2B5EF4-FFF2-40B4-BE49-F238E27FC236}">
                <a16:creationId xmlns:a16="http://schemas.microsoft.com/office/drawing/2014/main" id="{07E11EA6-6B36-9448-A309-B4470C65A8CA}"/>
              </a:ext>
            </a:extLst>
          </p:cNvPr>
          <p:cNvPicPr>
            <a:picLocks noChangeAspect="1"/>
          </p:cNvPicPr>
          <p:nvPr/>
        </p:nvPicPr>
        <p:blipFill>
          <a:blip r:embed="rId5"/>
          <a:stretch>
            <a:fillRect/>
          </a:stretch>
        </p:blipFill>
        <p:spPr>
          <a:xfrm>
            <a:off x="6983310" y="4810669"/>
            <a:ext cx="564013" cy="629092"/>
          </a:xfrm>
          <a:prstGeom prst="rect">
            <a:avLst/>
          </a:prstGeom>
        </p:spPr>
      </p:pic>
      <p:pic>
        <p:nvPicPr>
          <p:cNvPr id="34" name="Picture 33">
            <a:extLst>
              <a:ext uri="{FF2B5EF4-FFF2-40B4-BE49-F238E27FC236}">
                <a16:creationId xmlns:a16="http://schemas.microsoft.com/office/drawing/2014/main" id="{F2ECD60C-ADA1-B342-875D-0B8BBAFC2439}"/>
              </a:ext>
            </a:extLst>
          </p:cNvPr>
          <p:cNvPicPr>
            <a:picLocks noChangeAspect="1"/>
          </p:cNvPicPr>
          <p:nvPr/>
        </p:nvPicPr>
        <p:blipFill>
          <a:blip r:embed="rId6"/>
          <a:stretch>
            <a:fillRect/>
          </a:stretch>
        </p:blipFill>
        <p:spPr>
          <a:xfrm>
            <a:off x="10461631" y="2733555"/>
            <a:ext cx="1083733" cy="982133"/>
          </a:xfrm>
          <a:prstGeom prst="rect">
            <a:avLst/>
          </a:prstGeom>
        </p:spPr>
      </p:pic>
      <p:sp>
        <p:nvSpPr>
          <p:cNvPr id="42" name="Rounded Rectangle 41">
            <a:extLst>
              <a:ext uri="{FF2B5EF4-FFF2-40B4-BE49-F238E27FC236}">
                <a16:creationId xmlns:a16="http://schemas.microsoft.com/office/drawing/2014/main" id="{B54BE7AB-1685-FA4F-B978-C013E0983B47}"/>
              </a:ext>
            </a:extLst>
          </p:cNvPr>
          <p:cNvSpPr/>
          <p:nvPr/>
        </p:nvSpPr>
        <p:spPr>
          <a:xfrm>
            <a:off x="8708073" y="2855578"/>
            <a:ext cx="2649567" cy="3073513"/>
          </a:xfrm>
          <a:prstGeom prst="roundRect">
            <a:avLst>
              <a:gd name="adj" fmla="val 5001"/>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cxnSp>
        <p:nvCxnSpPr>
          <p:cNvPr id="57" name="Elbow Connector 56">
            <a:extLst>
              <a:ext uri="{FF2B5EF4-FFF2-40B4-BE49-F238E27FC236}">
                <a16:creationId xmlns:a16="http://schemas.microsoft.com/office/drawing/2014/main" id="{B0B67A52-A703-DF49-A476-1AAE051B5473}"/>
              </a:ext>
            </a:extLst>
          </p:cNvPr>
          <p:cNvCxnSpPr>
            <a:cxnSpLocks/>
            <a:stCxn id="26" idx="3"/>
            <a:endCxn id="55" idx="1"/>
          </p:cNvCxnSpPr>
          <p:nvPr/>
        </p:nvCxnSpPr>
        <p:spPr>
          <a:xfrm flipV="1">
            <a:off x="7592291" y="3551514"/>
            <a:ext cx="1861507" cy="762984"/>
          </a:xfrm>
          <a:prstGeom prst="bentConnector3">
            <a:avLst>
              <a:gd name="adj1" fmla="val 50000"/>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60" name="Elbow Connector 59">
            <a:extLst>
              <a:ext uri="{FF2B5EF4-FFF2-40B4-BE49-F238E27FC236}">
                <a16:creationId xmlns:a16="http://schemas.microsoft.com/office/drawing/2014/main" id="{E151AF70-D01A-184E-84BD-AA970789C694}"/>
              </a:ext>
            </a:extLst>
          </p:cNvPr>
          <p:cNvCxnSpPr>
            <a:cxnSpLocks/>
            <a:stCxn id="26" idx="3"/>
            <a:endCxn id="56" idx="1"/>
          </p:cNvCxnSpPr>
          <p:nvPr/>
        </p:nvCxnSpPr>
        <p:spPr>
          <a:xfrm>
            <a:off x="7592291" y="4314498"/>
            <a:ext cx="1729753" cy="330444"/>
          </a:xfrm>
          <a:prstGeom prst="bentConnector3">
            <a:avLst>
              <a:gd name="adj1" fmla="val 50000"/>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61" name="Elbow Connector 60">
            <a:extLst>
              <a:ext uri="{FF2B5EF4-FFF2-40B4-BE49-F238E27FC236}">
                <a16:creationId xmlns:a16="http://schemas.microsoft.com/office/drawing/2014/main" id="{434CE280-0103-D64E-A15B-2B6C24E2C107}"/>
              </a:ext>
            </a:extLst>
          </p:cNvPr>
          <p:cNvCxnSpPr>
            <a:cxnSpLocks/>
            <a:stCxn id="68" idx="0"/>
            <a:endCxn id="12" idx="0"/>
          </p:cNvCxnSpPr>
          <p:nvPr/>
        </p:nvCxnSpPr>
        <p:spPr>
          <a:xfrm rot="16200000" flipV="1">
            <a:off x="4142092" y="1088205"/>
            <a:ext cx="927755" cy="4368225"/>
          </a:xfrm>
          <a:prstGeom prst="bentConnector3">
            <a:avLst>
              <a:gd name="adj1" fmla="val 132854"/>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68" name="Rounded Rectangle 67">
            <a:extLst>
              <a:ext uri="{FF2B5EF4-FFF2-40B4-BE49-F238E27FC236}">
                <a16:creationId xmlns:a16="http://schemas.microsoft.com/office/drawing/2014/main" id="{8A225FCE-A971-9046-B988-A17C47BEF1BB}"/>
              </a:ext>
            </a:extLst>
          </p:cNvPr>
          <p:cNvSpPr/>
          <p:nvPr/>
        </p:nvSpPr>
        <p:spPr>
          <a:xfrm>
            <a:off x="6266757" y="3736195"/>
            <a:ext cx="1046648" cy="409008"/>
          </a:xfrm>
          <a:prstGeom prst="roundRect">
            <a:avLst/>
          </a:prstGeom>
          <a:solidFill>
            <a:srgbClr val="92D05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schemeClr val="tx2">
                    <a:lumMod val="50000"/>
                  </a:schemeClr>
                </a:solidFill>
                <a:latin typeface="Arial"/>
              </a:rPr>
              <a:t>Producer</a:t>
            </a:r>
          </a:p>
        </p:txBody>
      </p:sp>
      <p:sp>
        <p:nvSpPr>
          <p:cNvPr id="72" name="Rounded Rectangle 71">
            <a:extLst>
              <a:ext uri="{FF2B5EF4-FFF2-40B4-BE49-F238E27FC236}">
                <a16:creationId xmlns:a16="http://schemas.microsoft.com/office/drawing/2014/main" id="{B4771761-C79A-1946-A9BA-954465A59DE1}"/>
              </a:ext>
            </a:extLst>
          </p:cNvPr>
          <p:cNvSpPr/>
          <p:nvPr/>
        </p:nvSpPr>
        <p:spPr>
          <a:xfrm>
            <a:off x="5952227" y="4747429"/>
            <a:ext cx="1046648" cy="409008"/>
          </a:xfrm>
          <a:prstGeom prst="roundRect">
            <a:avLst/>
          </a:prstGeom>
          <a:solidFill>
            <a:srgbClr val="92D05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schemeClr val="tx2">
                    <a:lumMod val="50000"/>
                  </a:schemeClr>
                </a:solidFill>
                <a:latin typeface="Arial"/>
              </a:rPr>
              <a:t>Producer</a:t>
            </a:r>
          </a:p>
        </p:txBody>
      </p:sp>
      <p:cxnSp>
        <p:nvCxnSpPr>
          <p:cNvPr id="73" name="Elbow Connector 72">
            <a:extLst>
              <a:ext uri="{FF2B5EF4-FFF2-40B4-BE49-F238E27FC236}">
                <a16:creationId xmlns:a16="http://schemas.microsoft.com/office/drawing/2014/main" id="{DBB593C2-68C7-A74C-AC0D-BCCBBA514B1D}"/>
              </a:ext>
            </a:extLst>
          </p:cNvPr>
          <p:cNvCxnSpPr>
            <a:cxnSpLocks/>
            <a:stCxn id="72" idx="2"/>
            <a:endCxn id="74" idx="2"/>
          </p:cNvCxnSpPr>
          <p:nvPr/>
        </p:nvCxnSpPr>
        <p:spPr>
          <a:xfrm rot="5400000">
            <a:off x="4052043" y="3309799"/>
            <a:ext cx="576871" cy="4270148"/>
          </a:xfrm>
          <a:prstGeom prst="bentConnector3">
            <a:avLst>
              <a:gd name="adj1" fmla="val 152837"/>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74" name="Rounded Rectangle 73">
            <a:extLst>
              <a:ext uri="{FF2B5EF4-FFF2-40B4-BE49-F238E27FC236}">
                <a16:creationId xmlns:a16="http://schemas.microsoft.com/office/drawing/2014/main" id="{B3737DAD-2F07-3848-9295-63BFF86E0307}"/>
              </a:ext>
            </a:extLst>
          </p:cNvPr>
          <p:cNvSpPr/>
          <p:nvPr/>
        </p:nvSpPr>
        <p:spPr bwMode="auto">
          <a:xfrm>
            <a:off x="2082622" y="5001796"/>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6</a:t>
            </a:r>
            <a:endParaRPr lang="en-US" sz="667" kern="0">
              <a:solidFill>
                <a:srgbClr val="FFFFFF"/>
              </a:solidFill>
              <a:latin typeface="Arial"/>
              <a:cs typeface="+mn-cs"/>
            </a:endParaRPr>
          </a:p>
        </p:txBody>
      </p:sp>
      <p:sp>
        <p:nvSpPr>
          <p:cNvPr id="78" name="Rounded Rectangle 77">
            <a:extLst>
              <a:ext uri="{FF2B5EF4-FFF2-40B4-BE49-F238E27FC236}">
                <a16:creationId xmlns:a16="http://schemas.microsoft.com/office/drawing/2014/main" id="{D63166AF-3EFC-3D4E-9476-14E9E6A974C2}"/>
              </a:ext>
            </a:extLst>
          </p:cNvPr>
          <p:cNvSpPr/>
          <p:nvPr/>
        </p:nvSpPr>
        <p:spPr>
          <a:xfrm>
            <a:off x="154148" y="1372633"/>
            <a:ext cx="1046648" cy="409008"/>
          </a:xfrm>
          <a:prstGeom prst="roundRect">
            <a:avLst/>
          </a:prstGeom>
          <a:solidFill>
            <a:schemeClr val="bg1">
              <a:lumMod val="6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schemeClr val="tx2">
                    <a:lumMod val="50000"/>
                  </a:schemeClr>
                </a:solidFill>
                <a:latin typeface="Arial"/>
              </a:rPr>
              <a:t>Producer</a:t>
            </a:r>
          </a:p>
        </p:txBody>
      </p:sp>
      <p:cxnSp>
        <p:nvCxnSpPr>
          <p:cNvPr id="79" name="Elbow Connector 78">
            <a:extLst>
              <a:ext uri="{FF2B5EF4-FFF2-40B4-BE49-F238E27FC236}">
                <a16:creationId xmlns:a16="http://schemas.microsoft.com/office/drawing/2014/main" id="{C033CD6F-1A04-5E49-83A2-70AB174769F1}"/>
              </a:ext>
            </a:extLst>
          </p:cNvPr>
          <p:cNvCxnSpPr>
            <a:cxnSpLocks/>
            <a:stCxn id="78" idx="2"/>
            <a:endCxn id="10" idx="0"/>
          </p:cNvCxnSpPr>
          <p:nvPr/>
        </p:nvCxnSpPr>
        <p:spPr>
          <a:xfrm rot="16200000" flipH="1">
            <a:off x="795906" y="1663208"/>
            <a:ext cx="1026799" cy="1263664"/>
          </a:xfrm>
          <a:prstGeom prst="bentConnector3">
            <a:avLst>
              <a:gd name="adj1" fmla="val 50000"/>
            </a:avLst>
          </a:prstGeom>
          <a:ln w="22225">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82" name="Rounded Rectangle 81">
            <a:extLst>
              <a:ext uri="{FF2B5EF4-FFF2-40B4-BE49-F238E27FC236}">
                <a16:creationId xmlns:a16="http://schemas.microsoft.com/office/drawing/2014/main" id="{99051AED-D6B7-3A4D-AFE9-13B0B8E2D178}"/>
              </a:ext>
            </a:extLst>
          </p:cNvPr>
          <p:cNvSpPr/>
          <p:nvPr/>
        </p:nvSpPr>
        <p:spPr>
          <a:xfrm>
            <a:off x="107915" y="4035229"/>
            <a:ext cx="1046648" cy="409008"/>
          </a:xfrm>
          <a:prstGeom prst="roundRect">
            <a:avLst/>
          </a:prstGeom>
          <a:solidFill>
            <a:schemeClr val="bg1">
              <a:lumMod val="6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schemeClr val="tx2">
                    <a:lumMod val="50000"/>
                  </a:schemeClr>
                </a:solidFill>
                <a:latin typeface="Arial"/>
              </a:rPr>
              <a:t>Producer</a:t>
            </a:r>
          </a:p>
        </p:txBody>
      </p:sp>
      <p:cxnSp>
        <p:nvCxnSpPr>
          <p:cNvPr id="83" name="Elbow Connector 82">
            <a:extLst>
              <a:ext uri="{FF2B5EF4-FFF2-40B4-BE49-F238E27FC236}">
                <a16:creationId xmlns:a16="http://schemas.microsoft.com/office/drawing/2014/main" id="{DE1CB8C9-F810-824F-829E-35D3B3E5BD62}"/>
              </a:ext>
            </a:extLst>
          </p:cNvPr>
          <p:cNvCxnSpPr>
            <a:cxnSpLocks/>
            <a:stCxn id="82" idx="2"/>
            <a:endCxn id="41" idx="0"/>
          </p:cNvCxnSpPr>
          <p:nvPr/>
        </p:nvCxnSpPr>
        <p:spPr>
          <a:xfrm rot="16200000" flipH="1">
            <a:off x="1016030" y="4059446"/>
            <a:ext cx="540316" cy="1309897"/>
          </a:xfrm>
          <a:prstGeom prst="bentConnector3">
            <a:avLst>
              <a:gd name="adj1" fmla="val 50000"/>
            </a:avLst>
          </a:prstGeom>
          <a:ln w="22225">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85" name="Rounded Rectangle 84">
            <a:extLst>
              <a:ext uri="{FF2B5EF4-FFF2-40B4-BE49-F238E27FC236}">
                <a16:creationId xmlns:a16="http://schemas.microsoft.com/office/drawing/2014/main" id="{8E1ECA7D-259A-0D47-B27D-588F79432219}"/>
              </a:ext>
            </a:extLst>
          </p:cNvPr>
          <p:cNvSpPr/>
          <p:nvPr/>
        </p:nvSpPr>
        <p:spPr>
          <a:xfrm>
            <a:off x="9413831" y="1946097"/>
            <a:ext cx="1046648" cy="409008"/>
          </a:xfrm>
          <a:prstGeom prst="roundRect">
            <a:avLst/>
          </a:prstGeom>
          <a:solidFill>
            <a:schemeClr val="bg1">
              <a:lumMod val="6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err="1">
                <a:solidFill>
                  <a:schemeClr val="tx2">
                    <a:lumMod val="50000"/>
                  </a:schemeClr>
                </a:solidFill>
                <a:latin typeface="Arial"/>
              </a:rPr>
              <a:t>psql</a:t>
            </a:r>
            <a:endParaRPr lang="en-US" sz="1333">
              <a:solidFill>
                <a:schemeClr val="tx2">
                  <a:lumMod val="50000"/>
                </a:schemeClr>
              </a:solidFill>
              <a:latin typeface="Arial"/>
            </a:endParaRPr>
          </a:p>
        </p:txBody>
      </p:sp>
      <p:cxnSp>
        <p:nvCxnSpPr>
          <p:cNvPr id="86" name="Elbow Connector 85">
            <a:extLst>
              <a:ext uri="{FF2B5EF4-FFF2-40B4-BE49-F238E27FC236}">
                <a16:creationId xmlns:a16="http://schemas.microsoft.com/office/drawing/2014/main" id="{D1151191-D719-054E-84AB-989963A8E3D5}"/>
              </a:ext>
            </a:extLst>
          </p:cNvPr>
          <p:cNvCxnSpPr>
            <a:cxnSpLocks/>
            <a:stCxn id="31" idx="0"/>
            <a:endCxn id="85" idx="2"/>
          </p:cNvCxnSpPr>
          <p:nvPr/>
        </p:nvCxnSpPr>
        <p:spPr>
          <a:xfrm rot="5400000" flipH="1" flipV="1">
            <a:off x="9399469" y="2882913"/>
            <a:ext cx="1065495" cy="9880"/>
          </a:xfrm>
          <a:prstGeom prst="bentConnector3">
            <a:avLst>
              <a:gd name="adj1" fmla="val 50000"/>
            </a:avLst>
          </a:prstGeom>
          <a:ln w="22225">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89" name="Rounded Rectangle 88">
            <a:extLst>
              <a:ext uri="{FF2B5EF4-FFF2-40B4-BE49-F238E27FC236}">
                <a16:creationId xmlns:a16="http://schemas.microsoft.com/office/drawing/2014/main" id="{57045A2C-30EA-9445-B339-B3B70DE06465}"/>
              </a:ext>
            </a:extLst>
          </p:cNvPr>
          <p:cNvSpPr/>
          <p:nvPr/>
        </p:nvSpPr>
        <p:spPr>
          <a:xfrm>
            <a:off x="2222178" y="6238364"/>
            <a:ext cx="1249524" cy="409008"/>
          </a:xfrm>
          <a:prstGeom prst="roundRect">
            <a:avLst/>
          </a:prstGeom>
          <a:solidFill>
            <a:schemeClr val="bg1">
              <a:lumMod val="6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schemeClr val="tx2">
                    <a:lumMod val="50000"/>
                  </a:schemeClr>
                </a:solidFill>
                <a:latin typeface="Arial"/>
              </a:rPr>
              <a:t>Consumer</a:t>
            </a:r>
          </a:p>
        </p:txBody>
      </p:sp>
      <p:sp>
        <p:nvSpPr>
          <p:cNvPr id="90" name="Rounded Rectangle 89">
            <a:extLst>
              <a:ext uri="{FF2B5EF4-FFF2-40B4-BE49-F238E27FC236}">
                <a16:creationId xmlns:a16="http://schemas.microsoft.com/office/drawing/2014/main" id="{854E663A-3FFD-FC45-A16A-8429FE9A2004}"/>
              </a:ext>
            </a:extLst>
          </p:cNvPr>
          <p:cNvSpPr/>
          <p:nvPr/>
        </p:nvSpPr>
        <p:spPr>
          <a:xfrm>
            <a:off x="2421855" y="1345009"/>
            <a:ext cx="1249524" cy="409008"/>
          </a:xfrm>
          <a:prstGeom prst="roundRect">
            <a:avLst/>
          </a:prstGeom>
          <a:solidFill>
            <a:schemeClr val="bg1">
              <a:lumMod val="6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schemeClr val="tx2">
                    <a:lumMod val="50000"/>
                  </a:schemeClr>
                </a:solidFill>
                <a:latin typeface="Arial"/>
              </a:rPr>
              <a:t>Consumer</a:t>
            </a:r>
          </a:p>
        </p:txBody>
      </p:sp>
      <p:sp>
        <p:nvSpPr>
          <p:cNvPr id="91" name="TextBox 90">
            <a:extLst>
              <a:ext uri="{FF2B5EF4-FFF2-40B4-BE49-F238E27FC236}">
                <a16:creationId xmlns:a16="http://schemas.microsoft.com/office/drawing/2014/main" id="{C24E421E-B282-EE48-B8FA-F7EC04FB47BC}"/>
              </a:ext>
            </a:extLst>
          </p:cNvPr>
          <p:cNvSpPr txBox="1"/>
          <p:nvPr/>
        </p:nvSpPr>
        <p:spPr>
          <a:xfrm>
            <a:off x="1259304" y="1207228"/>
            <a:ext cx="312906" cy="369332"/>
          </a:xfrm>
          <a:prstGeom prst="rect">
            <a:avLst/>
          </a:prstGeom>
          <a:noFill/>
          <a:ln>
            <a:solidFill>
              <a:schemeClr val="accent2">
                <a:lumMod val="75000"/>
              </a:schemeClr>
            </a:solidFill>
          </a:ln>
        </p:spPr>
        <p:txBody>
          <a:bodyPr wrap="none" rtlCol="0">
            <a:spAutoFit/>
          </a:bodyPr>
          <a:lstStyle/>
          <a:p>
            <a:r>
              <a:rPr lang="en-US"/>
              <a:t>4</a:t>
            </a:r>
          </a:p>
        </p:txBody>
      </p:sp>
      <p:sp>
        <p:nvSpPr>
          <p:cNvPr id="92" name="TextBox 91">
            <a:extLst>
              <a:ext uri="{FF2B5EF4-FFF2-40B4-BE49-F238E27FC236}">
                <a16:creationId xmlns:a16="http://schemas.microsoft.com/office/drawing/2014/main" id="{84868F8B-2794-3242-8FFF-0BF16EC14272}"/>
              </a:ext>
            </a:extLst>
          </p:cNvPr>
          <p:cNvSpPr txBox="1"/>
          <p:nvPr/>
        </p:nvSpPr>
        <p:spPr>
          <a:xfrm>
            <a:off x="10460479" y="1646394"/>
            <a:ext cx="312906" cy="369332"/>
          </a:xfrm>
          <a:prstGeom prst="rect">
            <a:avLst/>
          </a:prstGeom>
          <a:noFill/>
          <a:ln>
            <a:solidFill>
              <a:schemeClr val="accent2">
                <a:lumMod val="75000"/>
              </a:schemeClr>
            </a:solidFill>
          </a:ln>
        </p:spPr>
        <p:txBody>
          <a:bodyPr wrap="none" rtlCol="0">
            <a:spAutoFit/>
          </a:bodyPr>
          <a:lstStyle/>
          <a:p>
            <a:r>
              <a:rPr lang="en-US"/>
              <a:t>2</a:t>
            </a:r>
          </a:p>
        </p:txBody>
      </p:sp>
      <p:sp>
        <p:nvSpPr>
          <p:cNvPr id="93" name="TextBox 92">
            <a:extLst>
              <a:ext uri="{FF2B5EF4-FFF2-40B4-BE49-F238E27FC236}">
                <a16:creationId xmlns:a16="http://schemas.microsoft.com/office/drawing/2014/main" id="{59346527-A9D0-7F4B-9E42-D25B6D4DD30B}"/>
              </a:ext>
            </a:extLst>
          </p:cNvPr>
          <p:cNvSpPr txBox="1"/>
          <p:nvPr/>
        </p:nvSpPr>
        <p:spPr>
          <a:xfrm>
            <a:off x="5693844" y="2701340"/>
            <a:ext cx="312906" cy="369332"/>
          </a:xfrm>
          <a:prstGeom prst="rect">
            <a:avLst/>
          </a:prstGeom>
          <a:noFill/>
          <a:ln>
            <a:solidFill>
              <a:schemeClr val="accent2">
                <a:lumMod val="75000"/>
              </a:schemeClr>
            </a:solidFill>
          </a:ln>
        </p:spPr>
        <p:txBody>
          <a:bodyPr wrap="none" rtlCol="0">
            <a:spAutoFit/>
          </a:bodyPr>
          <a:lstStyle/>
          <a:p>
            <a:r>
              <a:rPr lang="en-US"/>
              <a:t>1</a:t>
            </a:r>
          </a:p>
        </p:txBody>
      </p:sp>
      <p:sp>
        <p:nvSpPr>
          <p:cNvPr id="94" name="TextBox 93">
            <a:extLst>
              <a:ext uri="{FF2B5EF4-FFF2-40B4-BE49-F238E27FC236}">
                <a16:creationId xmlns:a16="http://schemas.microsoft.com/office/drawing/2014/main" id="{E1B2000C-609A-4346-9347-FD8ACCC97DBC}"/>
              </a:ext>
            </a:extLst>
          </p:cNvPr>
          <p:cNvSpPr txBox="1"/>
          <p:nvPr/>
        </p:nvSpPr>
        <p:spPr>
          <a:xfrm>
            <a:off x="3722071" y="1337367"/>
            <a:ext cx="312906" cy="369332"/>
          </a:xfrm>
          <a:prstGeom prst="rect">
            <a:avLst/>
          </a:prstGeom>
          <a:noFill/>
          <a:ln>
            <a:solidFill>
              <a:schemeClr val="accent2">
                <a:lumMod val="75000"/>
              </a:schemeClr>
            </a:solidFill>
          </a:ln>
        </p:spPr>
        <p:txBody>
          <a:bodyPr wrap="none" rtlCol="0">
            <a:spAutoFit/>
          </a:bodyPr>
          <a:lstStyle/>
          <a:p>
            <a:r>
              <a:rPr lang="en-US"/>
              <a:t>3</a:t>
            </a:r>
          </a:p>
        </p:txBody>
      </p:sp>
      <p:sp>
        <p:nvSpPr>
          <p:cNvPr id="95" name="TextBox 94">
            <a:extLst>
              <a:ext uri="{FF2B5EF4-FFF2-40B4-BE49-F238E27FC236}">
                <a16:creationId xmlns:a16="http://schemas.microsoft.com/office/drawing/2014/main" id="{3527B3B4-3BE6-5644-8A8F-8C0733CFFD64}"/>
              </a:ext>
            </a:extLst>
          </p:cNvPr>
          <p:cNvSpPr txBox="1"/>
          <p:nvPr/>
        </p:nvSpPr>
        <p:spPr>
          <a:xfrm>
            <a:off x="3547094" y="6231012"/>
            <a:ext cx="312906" cy="369332"/>
          </a:xfrm>
          <a:prstGeom prst="rect">
            <a:avLst/>
          </a:prstGeom>
          <a:noFill/>
          <a:ln>
            <a:solidFill>
              <a:schemeClr val="accent2">
                <a:lumMod val="75000"/>
              </a:schemeClr>
            </a:solidFill>
          </a:ln>
        </p:spPr>
        <p:txBody>
          <a:bodyPr wrap="none" rtlCol="0">
            <a:spAutoFit/>
          </a:bodyPr>
          <a:lstStyle/>
          <a:p>
            <a:r>
              <a:rPr lang="en-US"/>
              <a:t>5</a:t>
            </a:r>
          </a:p>
        </p:txBody>
      </p:sp>
      <p:sp>
        <p:nvSpPr>
          <p:cNvPr id="96" name="TextBox 95">
            <a:extLst>
              <a:ext uri="{FF2B5EF4-FFF2-40B4-BE49-F238E27FC236}">
                <a16:creationId xmlns:a16="http://schemas.microsoft.com/office/drawing/2014/main" id="{011BAF96-7728-894C-802E-F35ECA4F052B}"/>
              </a:ext>
            </a:extLst>
          </p:cNvPr>
          <p:cNvSpPr txBox="1"/>
          <p:nvPr/>
        </p:nvSpPr>
        <p:spPr>
          <a:xfrm>
            <a:off x="1103918" y="4081903"/>
            <a:ext cx="312906" cy="369332"/>
          </a:xfrm>
          <a:prstGeom prst="rect">
            <a:avLst/>
          </a:prstGeom>
          <a:noFill/>
          <a:ln>
            <a:solidFill>
              <a:schemeClr val="accent2">
                <a:lumMod val="75000"/>
              </a:schemeClr>
            </a:solidFill>
          </a:ln>
        </p:spPr>
        <p:txBody>
          <a:bodyPr wrap="none" rtlCol="0">
            <a:spAutoFit/>
          </a:bodyPr>
          <a:lstStyle/>
          <a:p>
            <a:r>
              <a:rPr lang="en-US"/>
              <a:t>6</a:t>
            </a:r>
          </a:p>
        </p:txBody>
      </p:sp>
    </p:spTree>
    <p:extLst>
      <p:ext uri="{BB962C8B-B14F-4D97-AF65-F5344CB8AC3E}">
        <p14:creationId xmlns:p14="http://schemas.microsoft.com/office/powerpoint/2010/main" val="107976423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4F349-AB97-7647-84B8-9E93FC875068}"/>
              </a:ext>
            </a:extLst>
          </p:cNvPr>
          <p:cNvSpPr>
            <a:spLocks noGrp="1"/>
          </p:cNvSpPr>
          <p:nvPr>
            <p:ph type="title"/>
          </p:nvPr>
        </p:nvSpPr>
        <p:spPr/>
        <p:txBody>
          <a:bodyPr/>
          <a:lstStyle/>
          <a:p>
            <a:r>
              <a:rPr lang="en-US"/>
              <a:t>Container Microservice - Python</a:t>
            </a:r>
          </a:p>
        </p:txBody>
      </p:sp>
      <p:sp>
        <p:nvSpPr>
          <p:cNvPr id="3" name="Content Placeholder 2">
            <a:extLst>
              <a:ext uri="{FF2B5EF4-FFF2-40B4-BE49-F238E27FC236}">
                <a16:creationId xmlns:a16="http://schemas.microsoft.com/office/drawing/2014/main" id="{ED39C432-8E55-AF4A-9FFB-29EDF26B4B1A}"/>
              </a:ext>
            </a:extLst>
          </p:cNvPr>
          <p:cNvSpPr>
            <a:spLocks noGrp="1"/>
          </p:cNvSpPr>
          <p:nvPr>
            <p:ph idx="1"/>
          </p:nvPr>
        </p:nvSpPr>
        <p:spPr>
          <a:xfrm>
            <a:off x="391584" y="1202270"/>
            <a:ext cx="11190816" cy="1051405"/>
          </a:xfrm>
        </p:spPr>
        <p:txBody>
          <a:bodyPr/>
          <a:lstStyle/>
          <a:p>
            <a:r>
              <a:rPr lang="en-US" dirty="0"/>
              <a:t>Manage Container Inventory, APIs to access the inventory and consumer of </a:t>
            </a:r>
            <a:r>
              <a:rPr lang="en-US" dirty="0" err="1"/>
              <a:t>ContainerEvent</a:t>
            </a:r>
            <a:r>
              <a:rPr lang="en-US" dirty="0"/>
              <a:t>.</a:t>
            </a:r>
          </a:p>
          <a:p>
            <a:r>
              <a:rPr lang="en-US" dirty="0"/>
              <a:t>Python Flask, Kafka python API</a:t>
            </a:r>
          </a:p>
        </p:txBody>
      </p:sp>
      <p:sp>
        <p:nvSpPr>
          <p:cNvPr id="4" name="Slide Number Placeholder 3">
            <a:extLst>
              <a:ext uri="{FF2B5EF4-FFF2-40B4-BE49-F238E27FC236}">
                <a16:creationId xmlns:a16="http://schemas.microsoft.com/office/drawing/2014/main" id="{61BC6294-8842-8645-9400-5752586ACF1A}"/>
              </a:ext>
            </a:extLst>
          </p:cNvPr>
          <p:cNvSpPr>
            <a:spLocks noGrp="1"/>
          </p:cNvSpPr>
          <p:nvPr>
            <p:ph type="sldNum" sz="quarter" idx="10"/>
          </p:nvPr>
        </p:nvSpPr>
        <p:spPr>
          <a:xfrm>
            <a:off x="8537575" y="4822825"/>
            <a:ext cx="400050" cy="274638"/>
          </a:xfrm>
          <a:prstGeom prst="rect">
            <a:avLst/>
          </a:prstGeom>
        </p:spPr>
        <p:txBody>
          <a:bodyPr vert="horz" wrap="square" lIns="91438" tIns="45719" rIns="91438" bIns="45719" numCol="1" anchor="ctr" anchorCtr="0" compatLnSpc="1">
            <a:prstTxWarp prst="textNoShape">
              <a:avLst/>
            </a:prstTxWarp>
          </a:bodyPr>
          <a:lstStyle>
            <a:defPPr>
              <a:defRPr lang="en-US"/>
            </a:defPPr>
            <a:lvl1pPr marL="0" algn="r" defTabSz="685800" rtl="0" eaLnBrk="1" latinLnBrk="0" hangingPunct="1">
              <a:defRPr sz="900" kern="1200">
                <a:solidFill>
                  <a:schemeClr val="accent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2F63A97E-D605-DC42-8452-C14CD1FA87FA}" type="slidenum">
              <a:rPr lang="en-US" smtClean="0">
                <a:solidFill>
                  <a:srgbClr val="5AAAFA"/>
                </a:solidFill>
              </a:rPr>
              <a:pPr/>
              <a:t>57</a:t>
            </a:fld>
            <a:endParaRPr lang="en-US">
              <a:solidFill>
                <a:srgbClr val="5AAAFA"/>
              </a:solidFill>
            </a:endParaRPr>
          </a:p>
        </p:txBody>
      </p:sp>
      <p:sp>
        <p:nvSpPr>
          <p:cNvPr id="5" name="Rounded Rectangle 4">
            <a:extLst>
              <a:ext uri="{FF2B5EF4-FFF2-40B4-BE49-F238E27FC236}">
                <a16:creationId xmlns:a16="http://schemas.microsoft.com/office/drawing/2014/main" id="{CD9C86BF-01A1-6C4F-8E66-B0F29ADCE9C2}"/>
              </a:ext>
            </a:extLst>
          </p:cNvPr>
          <p:cNvSpPr/>
          <p:nvPr/>
        </p:nvSpPr>
        <p:spPr bwMode="auto">
          <a:xfrm>
            <a:off x="3566177" y="5407717"/>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0</a:t>
            </a:r>
            <a:endParaRPr lang="en-US" sz="667" kern="0">
              <a:solidFill>
                <a:srgbClr val="FFFFFF"/>
              </a:solidFill>
              <a:latin typeface="Arial"/>
              <a:cs typeface="+mn-cs"/>
            </a:endParaRPr>
          </a:p>
        </p:txBody>
      </p:sp>
      <p:sp>
        <p:nvSpPr>
          <p:cNvPr id="6" name="Rounded Rectangle 5">
            <a:extLst>
              <a:ext uri="{FF2B5EF4-FFF2-40B4-BE49-F238E27FC236}">
                <a16:creationId xmlns:a16="http://schemas.microsoft.com/office/drawing/2014/main" id="{A8A4DEED-2E41-E54C-8F16-9C7C9C08D0DB}"/>
              </a:ext>
            </a:extLst>
          </p:cNvPr>
          <p:cNvSpPr/>
          <p:nvPr/>
        </p:nvSpPr>
        <p:spPr bwMode="auto">
          <a:xfrm>
            <a:off x="3810014" y="5407717"/>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1</a:t>
            </a:r>
            <a:endParaRPr lang="en-US" sz="667" kern="0">
              <a:solidFill>
                <a:srgbClr val="FFFFFF"/>
              </a:solidFill>
              <a:latin typeface="Arial"/>
              <a:cs typeface="+mn-cs"/>
            </a:endParaRPr>
          </a:p>
        </p:txBody>
      </p:sp>
      <p:sp>
        <p:nvSpPr>
          <p:cNvPr id="7" name="Rounded Rectangle 6">
            <a:extLst>
              <a:ext uri="{FF2B5EF4-FFF2-40B4-BE49-F238E27FC236}">
                <a16:creationId xmlns:a16="http://schemas.microsoft.com/office/drawing/2014/main" id="{E386F523-17C1-E041-96BF-8CAAFD6C8228}"/>
              </a:ext>
            </a:extLst>
          </p:cNvPr>
          <p:cNvSpPr/>
          <p:nvPr/>
        </p:nvSpPr>
        <p:spPr bwMode="auto">
          <a:xfrm>
            <a:off x="4055576" y="5407717"/>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2</a:t>
            </a:r>
            <a:endParaRPr lang="en-US" sz="667" kern="0">
              <a:solidFill>
                <a:srgbClr val="FFFFFF"/>
              </a:solidFill>
              <a:latin typeface="Arial"/>
              <a:cs typeface="+mn-cs"/>
            </a:endParaRPr>
          </a:p>
        </p:txBody>
      </p:sp>
      <p:sp>
        <p:nvSpPr>
          <p:cNvPr id="8" name="Rounded Rectangle 7">
            <a:extLst>
              <a:ext uri="{FF2B5EF4-FFF2-40B4-BE49-F238E27FC236}">
                <a16:creationId xmlns:a16="http://schemas.microsoft.com/office/drawing/2014/main" id="{7A503E60-BA42-B641-AACF-D3044DFC0A2B}"/>
              </a:ext>
            </a:extLst>
          </p:cNvPr>
          <p:cNvSpPr/>
          <p:nvPr/>
        </p:nvSpPr>
        <p:spPr bwMode="auto">
          <a:xfrm>
            <a:off x="4299413" y="5407717"/>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3</a:t>
            </a:r>
            <a:endParaRPr lang="en-US" sz="667" kern="0">
              <a:solidFill>
                <a:srgbClr val="FFFFFF"/>
              </a:solidFill>
              <a:latin typeface="Arial"/>
              <a:cs typeface="+mn-cs"/>
            </a:endParaRPr>
          </a:p>
        </p:txBody>
      </p:sp>
      <p:sp>
        <p:nvSpPr>
          <p:cNvPr id="9" name="Rounded Rectangle 8">
            <a:extLst>
              <a:ext uri="{FF2B5EF4-FFF2-40B4-BE49-F238E27FC236}">
                <a16:creationId xmlns:a16="http://schemas.microsoft.com/office/drawing/2014/main" id="{A96C2D3A-5AFC-C84C-BE33-E0F6C42CD2C2}"/>
              </a:ext>
            </a:extLst>
          </p:cNvPr>
          <p:cNvSpPr/>
          <p:nvPr/>
        </p:nvSpPr>
        <p:spPr bwMode="auto">
          <a:xfrm>
            <a:off x="4544974" y="5407717"/>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4</a:t>
            </a:r>
            <a:endParaRPr lang="en-US" sz="667" kern="0">
              <a:solidFill>
                <a:srgbClr val="FFFFFF"/>
              </a:solidFill>
              <a:latin typeface="Arial"/>
              <a:cs typeface="+mn-cs"/>
            </a:endParaRPr>
          </a:p>
        </p:txBody>
      </p:sp>
      <p:sp>
        <p:nvSpPr>
          <p:cNvPr id="10" name="Rounded Rectangle 9">
            <a:extLst>
              <a:ext uri="{FF2B5EF4-FFF2-40B4-BE49-F238E27FC236}">
                <a16:creationId xmlns:a16="http://schemas.microsoft.com/office/drawing/2014/main" id="{3E7619F8-E83C-F542-AEE9-83F997C5D193}"/>
              </a:ext>
            </a:extLst>
          </p:cNvPr>
          <p:cNvSpPr/>
          <p:nvPr/>
        </p:nvSpPr>
        <p:spPr bwMode="auto">
          <a:xfrm>
            <a:off x="4794013" y="5407717"/>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5</a:t>
            </a:r>
            <a:endParaRPr lang="en-US" sz="667" kern="0">
              <a:solidFill>
                <a:srgbClr val="FFFFFF"/>
              </a:solidFill>
              <a:latin typeface="Arial"/>
              <a:cs typeface="+mn-cs"/>
            </a:endParaRPr>
          </a:p>
        </p:txBody>
      </p:sp>
      <p:sp>
        <p:nvSpPr>
          <p:cNvPr id="11" name="Rounded Rectangle 10">
            <a:extLst>
              <a:ext uri="{FF2B5EF4-FFF2-40B4-BE49-F238E27FC236}">
                <a16:creationId xmlns:a16="http://schemas.microsoft.com/office/drawing/2014/main" id="{D9157B17-D255-474A-8E9E-A23B4CE7A873}"/>
              </a:ext>
            </a:extLst>
          </p:cNvPr>
          <p:cNvSpPr/>
          <p:nvPr/>
        </p:nvSpPr>
        <p:spPr bwMode="auto">
          <a:xfrm>
            <a:off x="5034373" y="5407717"/>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6</a:t>
            </a:r>
            <a:endParaRPr lang="en-US" sz="667" kern="0">
              <a:solidFill>
                <a:srgbClr val="FFFFFF"/>
              </a:solidFill>
              <a:latin typeface="Arial"/>
              <a:cs typeface="+mn-cs"/>
            </a:endParaRPr>
          </a:p>
        </p:txBody>
      </p:sp>
      <p:sp>
        <p:nvSpPr>
          <p:cNvPr id="12" name="Rounded Rectangle 11">
            <a:extLst>
              <a:ext uri="{FF2B5EF4-FFF2-40B4-BE49-F238E27FC236}">
                <a16:creationId xmlns:a16="http://schemas.microsoft.com/office/drawing/2014/main" id="{A14EDD06-8F02-F942-8435-417855CC9899}"/>
              </a:ext>
            </a:extLst>
          </p:cNvPr>
          <p:cNvSpPr/>
          <p:nvPr/>
        </p:nvSpPr>
        <p:spPr bwMode="auto">
          <a:xfrm>
            <a:off x="5274733" y="5407717"/>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7</a:t>
            </a:r>
            <a:endParaRPr lang="en-US" sz="667" kern="0">
              <a:solidFill>
                <a:srgbClr val="FFFFFF"/>
              </a:solidFill>
              <a:latin typeface="Arial"/>
              <a:cs typeface="+mn-cs"/>
            </a:endParaRPr>
          </a:p>
        </p:txBody>
      </p:sp>
      <p:sp>
        <p:nvSpPr>
          <p:cNvPr id="13" name="AutoShape 4">
            <a:extLst>
              <a:ext uri="{FF2B5EF4-FFF2-40B4-BE49-F238E27FC236}">
                <a16:creationId xmlns:a16="http://schemas.microsoft.com/office/drawing/2014/main" id="{B76A459B-4411-5D4D-9624-88247D3BE020}"/>
              </a:ext>
            </a:extLst>
          </p:cNvPr>
          <p:cNvSpPr>
            <a:spLocks noChangeArrowheads="1"/>
          </p:cNvSpPr>
          <p:nvPr/>
        </p:nvSpPr>
        <p:spPr bwMode="auto">
          <a:xfrm>
            <a:off x="3248985" y="5115421"/>
            <a:ext cx="3198376" cy="1199545"/>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a:solidFill>
                <a:srgbClr val="6D7777"/>
              </a:solidFill>
            </a:endParaRPr>
          </a:p>
        </p:txBody>
      </p:sp>
      <p:pic>
        <p:nvPicPr>
          <p:cNvPr id="14" name="Picture 13">
            <a:extLst>
              <a:ext uri="{FF2B5EF4-FFF2-40B4-BE49-F238E27FC236}">
                <a16:creationId xmlns:a16="http://schemas.microsoft.com/office/drawing/2014/main" id="{183DAEF3-6F89-E740-B09F-312B004FEF76}"/>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5563409" y="5926163"/>
            <a:ext cx="959343" cy="504271"/>
          </a:xfrm>
          <a:prstGeom prst="rect">
            <a:avLst/>
          </a:prstGeom>
        </p:spPr>
      </p:pic>
      <p:sp>
        <p:nvSpPr>
          <p:cNvPr id="15" name="TextBox 14">
            <a:extLst>
              <a:ext uri="{FF2B5EF4-FFF2-40B4-BE49-F238E27FC236}">
                <a16:creationId xmlns:a16="http://schemas.microsoft.com/office/drawing/2014/main" id="{E09461B8-814B-AA4A-8B51-1CC6C7606C36}"/>
              </a:ext>
            </a:extLst>
          </p:cNvPr>
          <p:cNvSpPr txBox="1"/>
          <p:nvPr/>
        </p:nvSpPr>
        <p:spPr>
          <a:xfrm>
            <a:off x="3490787" y="5092208"/>
            <a:ext cx="1021433" cy="300210"/>
          </a:xfrm>
          <a:prstGeom prst="rect">
            <a:avLst/>
          </a:prstGeom>
          <a:noFill/>
        </p:spPr>
        <p:txBody>
          <a:bodyPr wrap="none" rtlCol="0">
            <a:spAutoFit/>
          </a:bodyPr>
          <a:lstStyle/>
          <a:p>
            <a:pPr defTabSz="1219170" eaLnBrk="1" fontAlgn="auto" hangingPunct="1">
              <a:spcBef>
                <a:spcPts val="0"/>
              </a:spcBef>
              <a:spcAft>
                <a:spcPts val="0"/>
              </a:spcAft>
              <a:defRPr/>
            </a:pPr>
            <a:r>
              <a:rPr lang="en-US" sz="1351" kern="0">
                <a:solidFill>
                  <a:srgbClr val="C8D2D2">
                    <a:lumMod val="25000"/>
                  </a:srgbClr>
                </a:solidFill>
              </a:rPr>
              <a:t>Containers</a:t>
            </a:r>
          </a:p>
        </p:txBody>
      </p:sp>
      <p:grpSp>
        <p:nvGrpSpPr>
          <p:cNvPr id="16" name="Group 15">
            <a:extLst>
              <a:ext uri="{FF2B5EF4-FFF2-40B4-BE49-F238E27FC236}">
                <a16:creationId xmlns:a16="http://schemas.microsoft.com/office/drawing/2014/main" id="{64998D6B-4792-D343-9FDA-3C0C0303C15E}"/>
              </a:ext>
            </a:extLst>
          </p:cNvPr>
          <p:cNvGrpSpPr/>
          <p:nvPr/>
        </p:nvGrpSpPr>
        <p:grpSpPr>
          <a:xfrm>
            <a:off x="6848983" y="3347565"/>
            <a:ext cx="1098679" cy="325376"/>
            <a:chOff x="3383969" y="684409"/>
            <a:chExt cx="626831" cy="266407"/>
          </a:xfrm>
        </p:grpSpPr>
        <p:grpSp>
          <p:nvGrpSpPr>
            <p:cNvPr id="17" name="Group 16">
              <a:extLst>
                <a:ext uri="{FF2B5EF4-FFF2-40B4-BE49-F238E27FC236}">
                  <a16:creationId xmlns:a16="http://schemas.microsoft.com/office/drawing/2014/main" id="{1E2FD6A5-619E-9247-AB7C-7CB41B8B27F8}"/>
                </a:ext>
              </a:extLst>
            </p:cNvPr>
            <p:cNvGrpSpPr/>
            <p:nvPr/>
          </p:nvGrpSpPr>
          <p:grpSpPr>
            <a:xfrm>
              <a:off x="3383969" y="684409"/>
              <a:ext cx="189803" cy="266407"/>
              <a:chOff x="2605549" y="2282084"/>
              <a:chExt cx="253071" cy="355209"/>
            </a:xfrm>
            <a:solidFill>
              <a:schemeClr val="tx2">
                <a:lumMod val="60000"/>
                <a:lumOff val="40000"/>
              </a:schemeClr>
            </a:solidFill>
          </p:grpSpPr>
          <p:sp>
            <p:nvSpPr>
              <p:cNvPr id="24" name="Oval 23">
                <a:extLst>
                  <a:ext uri="{FF2B5EF4-FFF2-40B4-BE49-F238E27FC236}">
                    <a16:creationId xmlns:a16="http://schemas.microsoft.com/office/drawing/2014/main" id="{1736E9B8-D6EF-7947-B380-FCDBE592EE65}"/>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5" name="Straight Connector 24">
                <a:extLst>
                  <a:ext uri="{FF2B5EF4-FFF2-40B4-BE49-F238E27FC236}">
                    <a16:creationId xmlns:a16="http://schemas.microsoft.com/office/drawing/2014/main" id="{F1D5CD09-51A3-604C-964C-726E7F30B077}"/>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8" name="Group 17">
              <a:extLst>
                <a:ext uri="{FF2B5EF4-FFF2-40B4-BE49-F238E27FC236}">
                  <a16:creationId xmlns:a16="http://schemas.microsoft.com/office/drawing/2014/main" id="{46E158FE-71FE-174F-890E-ACA68F37F17B}"/>
                </a:ext>
              </a:extLst>
            </p:cNvPr>
            <p:cNvGrpSpPr/>
            <p:nvPr/>
          </p:nvGrpSpPr>
          <p:grpSpPr>
            <a:xfrm>
              <a:off x="3605844" y="684409"/>
              <a:ext cx="189803" cy="266407"/>
              <a:chOff x="2605549" y="2282084"/>
              <a:chExt cx="253071" cy="355209"/>
            </a:xfrm>
            <a:solidFill>
              <a:schemeClr val="tx2">
                <a:lumMod val="60000"/>
                <a:lumOff val="40000"/>
              </a:schemeClr>
            </a:solidFill>
          </p:grpSpPr>
          <p:sp>
            <p:nvSpPr>
              <p:cNvPr id="22" name="Oval 21">
                <a:extLst>
                  <a:ext uri="{FF2B5EF4-FFF2-40B4-BE49-F238E27FC236}">
                    <a16:creationId xmlns:a16="http://schemas.microsoft.com/office/drawing/2014/main" id="{72E56A0B-1E6C-804D-B584-B44A3D9034DD}"/>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3" name="Straight Connector 22">
                <a:extLst>
                  <a:ext uri="{FF2B5EF4-FFF2-40B4-BE49-F238E27FC236}">
                    <a16:creationId xmlns:a16="http://schemas.microsoft.com/office/drawing/2014/main" id="{04D57D08-4ED1-B34C-8691-0547AC048B6B}"/>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9" name="Group 18">
              <a:extLst>
                <a:ext uri="{FF2B5EF4-FFF2-40B4-BE49-F238E27FC236}">
                  <a16:creationId xmlns:a16="http://schemas.microsoft.com/office/drawing/2014/main" id="{AEA85E2F-8CF1-E644-B7DD-D89721761FBC}"/>
                </a:ext>
              </a:extLst>
            </p:cNvPr>
            <p:cNvGrpSpPr/>
            <p:nvPr/>
          </p:nvGrpSpPr>
          <p:grpSpPr>
            <a:xfrm>
              <a:off x="3820997" y="684409"/>
              <a:ext cx="189803" cy="266407"/>
              <a:chOff x="2605549" y="2282084"/>
              <a:chExt cx="253071" cy="355209"/>
            </a:xfrm>
            <a:solidFill>
              <a:schemeClr val="tx2">
                <a:lumMod val="60000"/>
                <a:lumOff val="40000"/>
              </a:schemeClr>
            </a:solidFill>
          </p:grpSpPr>
          <p:sp>
            <p:nvSpPr>
              <p:cNvPr id="20" name="Oval 19">
                <a:extLst>
                  <a:ext uri="{FF2B5EF4-FFF2-40B4-BE49-F238E27FC236}">
                    <a16:creationId xmlns:a16="http://schemas.microsoft.com/office/drawing/2014/main" id="{E07B5103-8A2C-854E-AB28-2ACA380B2CDF}"/>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1" name="Straight Connector 20">
                <a:extLst>
                  <a:ext uri="{FF2B5EF4-FFF2-40B4-BE49-F238E27FC236}">
                    <a16:creationId xmlns:a16="http://schemas.microsoft.com/office/drawing/2014/main" id="{91F4541B-A0C8-834D-9F48-8409C45FE8E1}"/>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26" name="Rectangle 25">
            <a:extLst>
              <a:ext uri="{FF2B5EF4-FFF2-40B4-BE49-F238E27FC236}">
                <a16:creationId xmlns:a16="http://schemas.microsoft.com/office/drawing/2014/main" id="{584E91B5-DAD6-3C4A-842C-B54B845D297F}"/>
              </a:ext>
            </a:extLst>
          </p:cNvPr>
          <p:cNvSpPr/>
          <p:nvPr/>
        </p:nvSpPr>
        <p:spPr>
          <a:xfrm>
            <a:off x="6728461" y="3672941"/>
            <a:ext cx="3431540" cy="1219200"/>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Container microservice </a:t>
            </a:r>
          </a:p>
        </p:txBody>
      </p:sp>
      <p:sp>
        <p:nvSpPr>
          <p:cNvPr id="28" name="Oval 27">
            <a:extLst>
              <a:ext uri="{FF2B5EF4-FFF2-40B4-BE49-F238E27FC236}">
                <a16:creationId xmlns:a16="http://schemas.microsoft.com/office/drawing/2014/main" id="{1B75F909-1AEE-E24C-BB83-9694F642796B}"/>
              </a:ext>
            </a:extLst>
          </p:cNvPr>
          <p:cNvSpPr/>
          <p:nvPr/>
        </p:nvSpPr>
        <p:spPr>
          <a:xfrm>
            <a:off x="7015322" y="4174493"/>
            <a:ext cx="645151" cy="59621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sp>
        <p:nvSpPr>
          <p:cNvPr id="29" name="Circular Arrow 28">
            <a:extLst>
              <a:ext uri="{FF2B5EF4-FFF2-40B4-BE49-F238E27FC236}">
                <a16:creationId xmlns:a16="http://schemas.microsoft.com/office/drawing/2014/main" id="{4EB73442-D21C-5249-879F-C2B98A6C33FE}"/>
              </a:ext>
            </a:extLst>
          </p:cNvPr>
          <p:cNvSpPr/>
          <p:nvPr/>
        </p:nvSpPr>
        <p:spPr>
          <a:xfrm rot="5852869">
            <a:off x="6877014" y="4027914"/>
            <a:ext cx="846199" cy="929364"/>
          </a:xfrm>
          <a:prstGeom prst="circularArrow">
            <a:avLst>
              <a:gd name="adj1" fmla="val 0"/>
              <a:gd name="adj2" fmla="val 645456"/>
              <a:gd name="adj3" fmla="val 20982983"/>
              <a:gd name="adj4" fmla="val 10800000"/>
              <a:gd name="adj5" fmla="val 125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sp>
        <p:nvSpPr>
          <p:cNvPr id="30" name="TextBox 29">
            <a:extLst>
              <a:ext uri="{FF2B5EF4-FFF2-40B4-BE49-F238E27FC236}">
                <a16:creationId xmlns:a16="http://schemas.microsoft.com/office/drawing/2014/main" id="{7AC933F0-2AD7-B343-8CB6-A3D3E948C49A}"/>
              </a:ext>
            </a:extLst>
          </p:cNvPr>
          <p:cNvSpPr txBox="1"/>
          <p:nvPr/>
        </p:nvSpPr>
        <p:spPr>
          <a:xfrm>
            <a:off x="6687919" y="4307801"/>
            <a:ext cx="1518364" cy="307777"/>
          </a:xfrm>
          <a:prstGeom prst="rect">
            <a:avLst/>
          </a:prstGeom>
          <a:noFill/>
        </p:spPr>
        <p:txBody>
          <a:bodyPr wrap="none" rtlCol="0">
            <a:spAutoFit/>
          </a:bodyPr>
          <a:lstStyle/>
          <a:p>
            <a:r>
              <a:rPr lang="en-US" sz="1400" dirty="0">
                <a:solidFill>
                  <a:schemeClr val="bg1"/>
                </a:solidFill>
              </a:rPr>
              <a:t>Kafka Consumer</a:t>
            </a:r>
          </a:p>
        </p:txBody>
      </p:sp>
      <p:cxnSp>
        <p:nvCxnSpPr>
          <p:cNvPr id="32" name="Elbow Connector 31">
            <a:extLst>
              <a:ext uri="{FF2B5EF4-FFF2-40B4-BE49-F238E27FC236}">
                <a16:creationId xmlns:a16="http://schemas.microsoft.com/office/drawing/2014/main" id="{DA34BA42-D008-ED4D-B945-D9C76C0E1F8F}"/>
              </a:ext>
            </a:extLst>
          </p:cNvPr>
          <p:cNvCxnSpPr>
            <a:cxnSpLocks/>
            <a:stCxn id="12" idx="0"/>
            <a:endCxn id="30" idx="1"/>
          </p:cNvCxnSpPr>
          <p:nvPr/>
        </p:nvCxnSpPr>
        <p:spPr>
          <a:xfrm rot="5400000" flipH="1" flipV="1">
            <a:off x="5569703" y="4289502"/>
            <a:ext cx="946027" cy="1290405"/>
          </a:xfrm>
          <a:prstGeom prst="bentConnector2">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1BCD2DAC-822C-EE4B-B97A-7FDAC9C7D1AD}"/>
              </a:ext>
            </a:extLst>
          </p:cNvPr>
          <p:cNvSpPr/>
          <p:nvPr/>
        </p:nvSpPr>
        <p:spPr>
          <a:xfrm>
            <a:off x="6728461" y="4911104"/>
            <a:ext cx="3431540" cy="615667"/>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Python Flask</a:t>
            </a:r>
          </a:p>
        </p:txBody>
      </p:sp>
      <p:pic>
        <p:nvPicPr>
          <p:cNvPr id="27" name="Picture 40">
            <a:extLst>
              <a:ext uri="{FF2B5EF4-FFF2-40B4-BE49-F238E27FC236}">
                <a16:creationId xmlns:a16="http://schemas.microsoft.com/office/drawing/2014/main" id="{F3F9012B-5EB6-4244-936F-5CF6AD0EA07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489159" y="5006648"/>
            <a:ext cx="1414200" cy="524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Picture 33">
            <a:extLst>
              <a:ext uri="{FF2B5EF4-FFF2-40B4-BE49-F238E27FC236}">
                <a16:creationId xmlns:a16="http://schemas.microsoft.com/office/drawing/2014/main" id="{A5D8DC54-29A8-8A41-8A01-0B972788827A}"/>
              </a:ext>
            </a:extLst>
          </p:cNvPr>
          <p:cNvPicPr>
            <a:picLocks noChangeAspect="1"/>
          </p:cNvPicPr>
          <p:nvPr/>
        </p:nvPicPr>
        <p:blipFill>
          <a:blip r:embed="rId5"/>
          <a:stretch>
            <a:fillRect/>
          </a:stretch>
        </p:blipFill>
        <p:spPr>
          <a:xfrm>
            <a:off x="8022591" y="4942031"/>
            <a:ext cx="1414200" cy="566267"/>
          </a:xfrm>
          <a:prstGeom prst="rect">
            <a:avLst/>
          </a:prstGeom>
        </p:spPr>
      </p:pic>
    </p:spTree>
    <p:extLst>
      <p:ext uri="{BB962C8B-B14F-4D97-AF65-F5344CB8AC3E}">
        <p14:creationId xmlns:p14="http://schemas.microsoft.com/office/powerpoint/2010/main" val="314811769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ounded Rectangle 39">
            <a:extLst>
              <a:ext uri="{FF2B5EF4-FFF2-40B4-BE49-F238E27FC236}">
                <a16:creationId xmlns:a16="http://schemas.microsoft.com/office/drawing/2014/main" id="{16369D00-A072-DB43-B943-B71BA51E5E95}"/>
              </a:ext>
            </a:extLst>
          </p:cNvPr>
          <p:cNvSpPr/>
          <p:nvPr/>
        </p:nvSpPr>
        <p:spPr>
          <a:xfrm>
            <a:off x="176981" y="1839142"/>
            <a:ext cx="4144296" cy="3573516"/>
          </a:xfrm>
          <a:prstGeom prst="roundRect">
            <a:avLst>
              <a:gd name="adj" fmla="val 346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FF4F349-AB97-7647-84B8-9E93FC875068}"/>
              </a:ext>
            </a:extLst>
          </p:cNvPr>
          <p:cNvSpPr>
            <a:spLocks noGrp="1"/>
          </p:cNvSpPr>
          <p:nvPr>
            <p:ph type="title"/>
          </p:nvPr>
        </p:nvSpPr>
        <p:spPr/>
        <p:txBody>
          <a:bodyPr/>
          <a:lstStyle/>
          <a:p>
            <a:r>
              <a:rPr lang="en-US"/>
              <a:t>Order Simple Producer - Python</a:t>
            </a:r>
          </a:p>
        </p:txBody>
      </p:sp>
      <p:sp>
        <p:nvSpPr>
          <p:cNvPr id="3" name="Content Placeholder 2">
            <a:extLst>
              <a:ext uri="{FF2B5EF4-FFF2-40B4-BE49-F238E27FC236}">
                <a16:creationId xmlns:a16="http://schemas.microsoft.com/office/drawing/2014/main" id="{ED39C432-8E55-AF4A-9FFB-29EDF26B4B1A}"/>
              </a:ext>
            </a:extLst>
          </p:cNvPr>
          <p:cNvSpPr>
            <a:spLocks noGrp="1"/>
          </p:cNvSpPr>
          <p:nvPr>
            <p:ph idx="1"/>
          </p:nvPr>
        </p:nvSpPr>
        <p:spPr>
          <a:xfrm>
            <a:off x="391584" y="1202270"/>
            <a:ext cx="11190816" cy="1051405"/>
          </a:xfrm>
        </p:spPr>
        <p:txBody>
          <a:bodyPr/>
          <a:lstStyle/>
          <a:p>
            <a:r>
              <a:rPr lang="en-US" dirty="0"/>
              <a:t>Python Flask, Kafka python API</a:t>
            </a:r>
          </a:p>
        </p:txBody>
      </p:sp>
      <p:sp>
        <p:nvSpPr>
          <p:cNvPr id="4" name="Slide Number Placeholder 3">
            <a:extLst>
              <a:ext uri="{FF2B5EF4-FFF2-40B4-BE49-F238E27FC236}">
                <a16:creationId xmlns:a16="http://schemas.microsoft.com/office/drawing/2014/main" id="{61BC6294-8842-8645-9400-5752586ACF1A}"/>
              </a:ext>
            </a:extLst>
          </p:cNvPr>
          <p:cNvSpPr>
            <a:spLocks noGrp="1"/>
          </p:cNvSpPr>
          <p:nvPr>
            <p:ph type="sldNum" sz="quarter" idx="10"/>
          </p:nvPr>
        </p:nvSpPr>
        <p:spPr>
          <a:xfrm>
            <a:off x="2418714" y="3600552"/>
            <a:ext cx="400050" cy="274638"/>
          </a:xfrm>
          <a:prstGeom prst="rect">
            <a:avLst/>
          </a:prstGeom>
        </p:spPr>
        <p:txBody>
          <a:bodyPr vert="horz" wrap="square" lIns="91438" tIns="45719" rIns="91438" bIns="45719" numCol="1" anchor="ctr" anchorCtr="0" compatLnSpc="1">
            <a:prstTxWarp prst="textNoShape">
              <a:avLst/>
            </a:prstTxWarp>
          </a:bodyPr>
          <a:lstStyle>
            <a:defPPr>
              <a:defRPr lang="en-US"/>
            </a:defPPr>
            <a:lvl1pPr marL="0" algn="r" defTabSz="685800" rtl="0" eaLnBrk="1" latinLnBrk="0" hangingPunct="1">
              <a:defRPr sz="900" kern="1200">
                <a:solidFill>
                  <a:schemeClr val="accent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2F63A97E-D605-DC42-8452-C14CD1FA87FA}" type="slidenum">
              <a:rPr lang="en-US" smtClean="0">
                <a:solidFill>
                  <a:srgbClr val="5AAAFA"/>
                </a:solidFill>
              </a:rPr>
              <a:pPr/>
              <a:t>58</a:t>
            </a:fld>
            <a:endParaRPr lang="en-US">
              <a:solidFill>
                <a:srgbClr val="5AAAFA"/>
              </a:solidFill>
            </a:endParaRPr>
          </a:p>
        </p:txBody>
      </p:sp>
      <p:sp>
        <p:nvSpPr>
          <p:cNvPr id="5" name="Rounded Rectangle 4">
            <a:extLst>
              <a:ext uri="{FF2B5EF4-FFF2-40B4-BE49-F238E27FC236}">
                <a16:creationId xmlns:a16="http://schemas.microsoft.com/office/drawing/2014/main" id="{CD9C86BF-01A1-6C4F-8E66-B0F29ADCE9C2}"/>
              </a:ext>
            </a:extLst>
          </p:cNvPr>
          <p:cNvSpPr/>
          <p:nvPr/>
        </p:nvSpPr>
        <p:spPr bwMode="auto">
          <a:xfrm>
            <a:off x="5269678" y="3721296"/>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0</a:t>
            </a:r>
            <a:endParaRPr lang="en-US" sz="667" kern="0">
              <a:solidFill>
                <a:srgbClr val="FFFFFF"/>
              </a:solidFill>
              <a:latin typeface="Arial"/>
              <a:cs typeface="+mn-cs"/>
            </a:endParaRPr>
          </a:p>
        </p:txBody>
      </p:sp>
      <p:sp>
        <p:nvSpPr>
          <p:cNvPr id="6" name="Rounded Rectangle 5">
            <a:extLst>
              <a:ext uri="{FF2B5EF4-FFF2-40B4-BE49-F238E27FC236}">
                <a16:creationId xmlns:a16="http://schemas.microsoft.com/office/drawing/2014/main" id="{A8A4DEED-2E41-E54C-8F16-9C7C9C08D0DB}"/>
              </a:ext>
            </a:extLst>
          </p:cNvPr>
          <p:cNvSpPr/>
          <p:nvPr/>
        </p:nvSpPr>
        <p:spPr bwMode="auto">
          <a:xfrm>
            <a:off x="5513515" y="3721296"/>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1</a:t>
            </a:r>
            <a:endParaRPr lang="en-US" sz="667" kern="0">
              <a:solidFill>
                <a:srgbClr val="FFFFFF"/>
              </a:solidFill>
              <a:latin typeface="Arial"/>
              <a:cs typeface="+mn-cs"/>
            </a:endParaRPr>
          </a:p>
        </p:txBody>
      </p:sp>
      <p:sp>
        <p:nvSpPr>
          <p:cNvPr id="7" name="Rounded Rectangle 6">
            <a:extLst>
              <a:ext uri="{FF2B5EF4-FFF2-40B4-BE49-F238E27FC236}">
                <a16:creationId xmlns:a16="http://schemas.microsoft.com/office/drawing/2014/main" id="{E386F523-17C1-E041-96BF-8CAAFD6C8228}"/>
              </a:ext>
            </a:extLst>
          </p:cNvPr>
          <p:cNvSpPr/>
          <p:nvPr/>
        </p:nvSpPr>
        <p:spPr bwMode="auto">
          <a:xfrm>
            <a:off x="5759077" y="3721296"/>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2</a:t>
            </a:r>
            <a:endParaRPr lang="en-US" sz="667" kern="0">
              <a:solidFill>
                <a:srgbClr val="FFFFFF"/>
              </a:solidFill>
              <a:latin typeface="Arial"/>
              <a:cs typeface="+mn-cs"/>
            </a:endParaRPr>
          </a:p>
        </p:txBody>
      </p:sp>
      <p:sp>
        <p:nvSpPr>
          <p:cNvPr id="8" name="Rounded Rectangle 7">
            <a:extLst>
              <a:ext uri="{FF2B5EF4-FFF2-40B4-BE49-F238E27FC236}">
                <a16:creationId xmlns:a16="http://schemas.microsoft.com/office/drawing/2014/main" id="{7A503E60-BA42-B641-AACF-D3044DFC0A2B}"/>
              </a:ext>
            </a:extLst>
          </p:cNvPr>
          <p:cNvSpPr/>
          <p:nvPr/>
        </p:nvSpPr>
        <p:spPr bwMode="auto">
          <a:xfrm>
            <a:off x="6002914" y="3721296"/>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3</a:t>
            </a:r>
            <a:endParaRPr lang="en-US" sz="667" kern="0">
              <a:solidFill>
                <a:srgbClr val="FFFFFF"/>
              </a:solidFill>
              <a:latin typeface="Arial"/>
              <a:cs typeface="+mn-cs"/>
            </a:endParaRPr>
          </a:p>
        </p:txBody>
      </p:sp>
      <p:sp>
        <p:nvSpPr>
          <p:cNvPr id="9" name="Rounded Rectangle 8">
            <a:extLst>
              <a:ext uri="{FF2B5EF4-FFF2-40B4-BE49-F238E27FC236}">
                <a16:creationId xmlns:a16="http://schemas.microsoft.com/office/drawing/2014/main" id="{A96C2D3A-5AFC-C84C-BE33-E0F6C42CD2C2}"/>
              </a:ext>
            </a:extLst>
          </p:cNvPr>
          <p:cNvSpPr/>
          <p:nvPr/>
        </p:nvSpPr>
        <p:spPr bwMode="auto">
          <a:xfrm>
            <a:off x="6248475" y="3721296"/>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4</a:t>
            </a:r>
            <a:endParaRPr lang="en-US" sz="667" kern="0">
              <a:solidFill>
                <a:srgbClr val="FFFFFF"/>
              </a:solidFill>
              <a:latin typeface="Arial"/>
              <a:cs typeface="+mn-cs"/>
            </a:endParaRPr>
          </a:p>
        </p:txBody>
      </p:sp>
      <p:sp>
        <p:nvSpPr>
          <p:cNvPr id="10" name="Rounded Rectangle 9">
            <a:extLst>
              <a:ext uri="{FF2B5EF4-FFF2-40B4-BE49-F238E27FC236}">
                <a16:creationId xmlns:a16="http://schemas.microsoft.com/office/drawing/2014/main" id="{3E7619F8-E83C-F542-AEE9-83F997C5D193}"/>
              </a:ext>
            </a:extLst>
          </p:cNvPr>
          <p:cNvSpPr/>
          <p:nvPr/>
        </p:nvSpPr>
        <p:spPr bwMode="auto">
          <a:xfrm>
            <a:off x="6497514" y="3721296"/>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5</a:t>
            </a:r>
            <a:endParaRPr lang="en-US" sz="667" kern="0">
              <a:solidFill>
                <a:srgbClr val="FFFFFF"/>
              </a:solidFill>
              <a:latin typeface="Arial"/>
              <a:cs typeface="+mn-cs"/>
            </a:endParaRPr>
          </a:p>
        </p:txBody>
      </p:sp>
      <p:sp>
        <p:nvSpPr>
          <p:cNvPr id="11" name="Rounded Rectangle 10">
            <a:extLst>
              <a:ext uri="{FF2B5EF4-FFF2-40B4-BE49-F238E27FC236}">
                <a16:creationId xmlns:a16="http://schemas.microsoft.com/office/drawing/2014/main" id="{D9157B17-D255-474A-8E9E-A23B4CE7A873}"/>
              </a:ext>
            </a:extLst>
          </p:cNvPr>
          <p:cNvSpPr/>
          <p:nvPr/>
        </p:nvSpPr>
        <p:spPr bwMode="auto">
          <a:xfrm>
            <a:off x="6737874" y="3721296"/>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6</a:t>
            </a:r>
            <a:endParaRPr lang="en-US" sz="667" kern="0">
              <a:solidFill>
                <a:srgbClr val="FFFFFF"/>
              </a:solidFill>
              <a:latin typeface="Arial"/>
              <a:cs typeface="+mn-cs"/>
            </a:endParaRPr>
          </a:p>
        </p:txBody>
      </p:sp>
      <p:sp>
        <p:nvSpPr>
          <p:cNvPr id="12" name="Rounded Rectangle 11">
            <a:extLst>
              <a:ext uri="{FF2B5EF4-FFF2-40B4-BE49-F238E27FC236}">
                <a16:creationId xmlns:a16="http://schemas.microsoft.com/office/drawing/2014/main" id="{A14EDD06-8F02-F942-8435-417855CC9899}"/>
              </a:ext>
            </a:extLst>
          </p:cNvPr>
          <p:cNvSpPr/>
          <p:nvPr/>
        </p:nvSpPr>
        <p:spPr bwMode="auto">
          <a:xfrm>
            <a:off x="6978234" y="3721296"/>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7</a:t>
            </a:r>
            <a:endParaRPr lang="en-US" sz="667" kern="0">
              <a:solidFill>
                <a:srgbClr val="FFFFFF"/>
              </a:solidFill>
              <a:latin typeface="Arial"/>
              <a:cs typeface="+mn-cs"/>
            </a:endParaRPr>
          </a:p>
        </p:txBody>
      </p:sp>
      <p:sp>
        <p:nvSpPr>
          <p:cNvPr id="13" name="AutoShape 4">
            <a:extLst>
              <a:ext uri="{FF2B5EF4-FFF2-40B4-BE49-F238E27FC236}">
                <a16:creationId xmlns:a16="http://schemas.microsoft.com/office/drawing/2014/main" id="{B76A459B-4411-5D4D-9624-88247D3BE020}"/>
              </a:ext>
            </a:extLst>
          </p:cNvPr>
          <p:cNvSpPr>
            <a:spLocks noChangeArrowheads="1"/>
          </p:cNvSpPr>
          <p:nvPr/>
        </p:nvSpPr>
        <p:spPr bwMode="auto">
          <a:xfrm>
            <a:off x="4952486" y="3429000"/>
            <a:ext cx="3198376" cy="1199545"/>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a:solidFill>
                <a:srgbClr val="6D7777"/>
              </a:solidFill>
            </a:endParaRPr>
          </a:p>
        </p:txBody>
      </p:sp>
      <p:pic>
        <p:nvPicPr>
          <p:cNvPr id="14" name="Picture 13">
            <a:extLst>
              <a:ext uri="{FF2B5EF4-FFF2-40B4-BE49-F238E27FC236}">
                <a16:creationId xmlns:a16="http://schemas.microsoft.com/office/drawing/2014/main" id="{183DAEF3-6F89-E740-B09F-312B004FEF76}"/>
              </a:ext>
            </a:extLst>
          </p:cNvPr>
          <p:cNvPicPr>
            <a:picLocks noChangeAspect="1"/>
          </p:cNvPicPr>
          <p:nvPr/>
        </p:nvPicPr>
        <p:blipFill>
          <a:blip r:embed="rId3">
            <a:biLevel thresh="75000"/>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tretch>
            <a:fillRect/>
          </a:stretch>
        </p:blipFill>
        <p:spPr>
          <a:xfrm>
            <a:off x="7266910" y="4239742"/>
            <a:ext cx="959343" cy="504271"/>
          </a:xfrm>
          <a:prstGeom prst="rect">
            <a:avLst/>
          </a:prstGeom>
        </p:spPr>
      </p:pic>
      <p:sp>
        <p:nvSpPr>
          <p:cNvPr id="15" name="TextBox 14">
            <a:extLst>
              <a:ext uri="{FF2B5EF4-FFF2-40B4-BE49-F238E27FC236}">
                <a16:creationId xmlns:a16="http://schemas.microsoft.com/office/drawing/2014/main" id="{E09461B8-814B-AA4A-8B51-1CC6C7606C36}"/>
              </a:ext>
            </a:extLst>
          </p:cNvPr>
          <p:cNvSpPr txBox="1"/>
          <p:nvPr/>
        </p:nvSpPr>
        <p:spPr>
          <a:xfrm>
            <a:off x="5194288" y="3405787"/>
            <a:ext cx="675185" cy="300210"/>
          </a:xfrm>
          <a:prstGeom prst="rect">
            <a:avLst/>
          </a:prstGeom>
          <a:noFill/>
        </p:spPr>
        <p:txBody>
          <a:bodyPr wrap="none" rtlCol="0">
            <a:spAutoFit/>
          </a:bodyPr>
          <a:lstStyle/>
          <a:p>
            <a:pPr defTabSz="1219170" eaLnBrk="1" fontAlgn="auto" hangingPunct="1">
              <a:spcBef>
                <a:spcPts val="0"/>
              </a:spcBef>
              <a:spcAft>
                <a:spcPts val="0"/>
              </a:spcAft>
              <a:defRPr/>
            </a:pPr>
            <a:r>
              <a:rPr lang="en-US" sz="1351" kern="0">
                <a:solidFill>
                  <a:srgbClr val="C8D2D2">
                    <a:lumMod val="25000"/>
                  </a:srgbClr>
                </a:solidFill>
              </a:rPr>
              <a:t>orders</a:t>
            </a:r>
          </a:p>
        </p:txBody>
      </p:sp>
      <p:grpSp>
        <p:nvGrpSpPr>
          <p:cNvPr id="16" name="Group 15">
            <a:extLst>
              <a:ext uri="{FF2B5EF4-FFF2-40B4-BE49-F238E27FC236}">
                <a16:creationId xmlns:a16="http://schemas.microsoft.com/office/drawing/2014/main" id="{64998D6B-4792-D343-9FDA-3C0C0303C15E}"/>
              </a:ext>
            </a:extLst>
          </p:cNvPr>
          <p:cNvGrpSpPr/>
          <p:nvPr/>
        </p:nvGrpSpPr>
        <p:grpSpPr>
          <a:xfrm>
            <a:off x="730122" y="2125292"/>
            <a:ext cx="1098679" cy="325376"/>
            <a:chOff x="3383969" y="684409"/>
            <a:chExt cx="626831" cy="266407"/>
          </a:xfrm>
        </p:grpSpPr>
        <p:grpSp>
          <p:nvGrpSpPr>
            <p:cNvPr id="17" name="Group 16">
              <a:extLst>
                <a:ext uri="{FF2B5EF4-FFF2-40B4-BE49-F238E27FC236}">
                  <a16:creationId xmlns:a16="http://schemas.microsoft.com/office/drawing/2014/main" id="{1E2FD6A5-619E-9247-AB7C-7CB41B8B27F8}"/>
                </a:ext>
              </a:extLst>
            </p:cNvPr>
            <p:cNvGrpSpPr/>
            <p:nvPr/>
          </p:nvGrpSpPr>
          <p:grpSpPr>
            <a:xfrm>
              <a:off x="3383969" y="684409"/>
              <a:ext cx="189803" cy="266407"/>
              <a:chOff x="2605549" y="2282084"/>
              <a:chExt cx="253071" cy="355209"/>
            </a:xfrm>
            <a:solidFill>
              <a:schemeClr val="tx2">
                <a:lumMod val="60000"/>
                <a:lumOff val="40000"/>
              </a:schemeClr>
            </a:solidFill>
          </p:grpSpPr>
          <p:sp>
            <p:nvSpPr>
              <p:cNvPr id="24" name="Oval 23">
                <a:extLst>
                  <a:ext uri="{FF2B5EF4-FFF2-40B4-BE49-F238E27FC236}">
                    <a16:creationId xmlns:a16="http://schemas.microsoft.com/office/drawing/2014/main" id="{1736E9B8-D6EF-7947-B380-FCDBE592EE65}"/>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5" name="Straight Connector 24">
                <a:extLst>
                  <a:ext uri="{FF2B5EF4-FFF2-40B4-BE49-F238E27FC236}">
                    <a16:creationId xmlns:a16="http://schemas.microsoft.com/office/drawing/2014/main" id="{F1D5CD09-51A3-604C-964C-726E7F30B077}"/>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8" name="Group 17">
              <a:extLst>
                <a:ext uri="{FF2B5EF4-FFF2-40B4-BE49-F238E27FC236}">
                  <a16:creationId xmlns:a16="http://schemas.microsoft.com/office/drawing/2014/main" id="{46E158FE-71FE-174F-890E-ACA68F37F17B}"/>
                </a:ext>
              </a:extLst>
            </p:cNvPr>
            <p:cNvGrpSpPr/>
            <p:nvPr/>
          </p:nvGrpSpPr>
          <p:grpSpPr>
            <a:xfrm>
              <a:off x="3605844" y="684409"/>
              <a:ext cx="189803" cy="266407"/>
              <a:chOff x="2605549" y="2282084"/>
              <a:chExt cx="253071" cy="355209"/>
            </a:xfrm>
            <a:solidFill>
              <a:schemeClr val="tx2">
                <a:lumMod val="60000"/>
                <a:lumOff val="40000"/>
              </a:schemeClr>
            </a:solidFill>
          </p:grpSpPr>
          <p:sp>
            <p:nvSpPr>
              <p:cNvPr id="22" name="Oval 21">
                <a:extLst>
                  <a:ext uri="{FF2B5EF4-FFF2-40B4-BE49-F238E27FC236}">
                    <a16:creationId xmlns:a16="http://schemas.microsoft.com/office/drawing/2014/main" id="{72E56A0B-1E6C-804D-B584-B44A3D9034DD}"/>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3" name="Straight Connector 22">
                <a:extLst>
                  <a:ext uri="{FF2B5EF4-FFF2-40B4-BE49-F238E27FC236}">
                    <a16:creationId xmlns:a16="http://schemas.microsoft.com/office/drawing/2014/main" id="{04D57D08-4ED1-B34C-8691-0547AC048B6B}"/>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9" name="Group 18">
              <a:extLst>
                <a:ext uri="{FF2B5EF4-FFF2-40B4-BE49-F238E27FC236}">
                  <a16:creationId xmlns:a16="http://schemas.microsoft.com/office/drawing/2014/main" id="{AEA85E2F-8CF1-E644-B7DD-D89721761FBC}"/>
                </a:ext>
              </a:extLst>
            </p:cNvPr>
            <p:cNvGrpSpPr/>
            <p:nvPr/>
          </p:nvGrpSpPr>
          <p:grpSpPr>
            <a:xfrm>
              <a:off x="3820997" y="684409"/>
              <a:ext cx="189803" cy="266407"/>
              <a:chOff x="2605549" y="2282084"/>
              <a:chExt cx="253071" cy="355209"/>
            </a:xfrm>
            <a:solidFill>
              <a:schemeClr val="tx2">
                <a:lumMod val="60000"/>
                <a:lumOff val="40000"/>
              </a:schemeClr>
            </a:solidFill>
          </p:grpSpPr>
          <p:sp>
            <p:nvSpPr>
              <p:cNvPr id="20" name="Oval 19">
                <a:extLst>
                  <a:ext uri="{FF2B5EF4-FFF2-40B4-BE49-F238E27FC236}">
                    <a16:creationId xmlns:a16="http://schemas.microsoft.com/office/drawing/2014/main" id="{E07B5103-8A2C-854E-AB28-2ACA380B2CDF}"/>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1" name="Straight Connector 20">
                <a:extLst>
                  <a:ext uri="{FF2B5EF4-FFF2-40B4-BE49-F238E27FC236}">
                    <a16:creationId xmlns:a16="http://schemas.microsoft.com/office/drawing/2014/main" id="{91F4541B-A0C8-834D-9F48-8409C45FE8E1}"/>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26" name="Rectangle 25">
            <a:extLst>
              <a:ext uri="{FF2B5EF4-FFF2-40B4-BE49-F238E27FC236}">
                <a16:creationId xmlns:a16="http://schemas.microsoft.com/office/drawing/2014/main" id="{584E91B5-DAD6-3C4A-842C-B54B845D297F}"/>
              </a:ext>
            </a:extLst>
          </p:cNvPr>
          <p:cNvSpPr/>
          <p:nvPr/>
        </p:nvSpPr>
        <p:spPr>
          <a:xfrm>
            <a:off x="609600" y="2450668"/>
            <a:ext cx="3431540" cy="121920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Order Producer</a:t>
            </a:r>
          </a:p>
        </p:txBody>
      </p:sp>
      <p:sp>
        <p:nvSpPr>
          <p:cNvPr id="28" name="Oval 27">
            <a:extLst>
              <a:ext uri="{FF2B5EF4-FFF2-40B4-BE49-F238E27FC236}">
                <a16:creationId xmlns:a16="http://schemas.microsoft.com/office/drawing/2014/main" id="{1B75F909-1AEE-E24C-BB83-9694F642796B}"/>
              </a:ext>
            </a:extLst>
          </p:cNvPr>
          <p:cNvSpPr/>
          <p:nvPr/>
        </p:nvSpPr>
        <p:spPr>
          <a:xfrm>
            <a:off x="896461" y="2952220"/>
            <a:ext cx="645151" cy="59621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sp>
        <p:nvSpPr>
          <p:cNvPr id="29" name="Circular Arrow 28">
            <a:extLst>
              <a:ext uri="{FF2B5EF4-FFF2-40B4-BE49-F238E27FC236}">
                <a16:creationId xmlns:a16="http://schemas.microsoft.com/office/drawing/2014/main" id="{4EB73442-D21C-5249-879F-C2B98A6C33FE}"/>
              </a:ext>
            </a:extLst>
          </p:cNvPr>
          <p:cNvSpPr/>
          <p:nvPr/>
        </p:nvSpPr>
        <p:spPr>
          <a:xfrm rot="5852869">
            <a:off x="758153" y="2805641"/>
            <a:ext cx="846199" cy="929364"/>
          </a:xfrm>
          <a:prstGeom prst="circularArrow">
            <a:avLst>
              <a:gd name="adj1" fmla="val 0"/>
              <a:gd name="adj2" fmla="val 645456"/>
              <a:gd name="adj3" fmla="val 20982983"/>
              <a:gd name="adj4" fmla="val 10800000"/>
              <a:gd name="adj5" fmla="val 125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sp>
        <p:nvSpPr>
          <p:cNvPr id="30" name="TextBox 29">
            <a:extLst>
              <a:ext uri="{FF2B5EF4-FFF2-40B4-BE49-F238E27FC236}">
                <a16:creationId xmlns:a16="http://schemas.microsoft.com/office/drawing/2014/main" id="{7AC933F0-2AD7-B343-8CB6-A3D3E948C49A}"/>
              </a:ext>
            </a:extLst>
          </p:cNvPr>
          <p:cNvSpPr txBox="1"/>
          <p:nvPr/>
        </p:nvSpPr>
        <p:spPr>
          <a:xfrm>
            <a:off x="569058" y="3085528"/>
            <a:ext cx="1418978" cy="307777"/>
          </a:xfrm>
          <a:prstGeom prst="rect">
            <a:avLst/>
          </a:prstGeom>
          <a:noFill/>
        </p:spPr>
        <p:txBody>
          <a:bodyPr wrap="none" rtlCol="0">
            <a:spAutoFit/>
          </a:bodyPr>
          <a:lstStyle/>
          <a:p>
            <a:r>
              <a:rPr lang="en-US" sz="1400" dirty="0">
                <a:solidFill>
                  <a:schemeClr val="bg1"/>
                </a:solidFill>
              </a:rPr>
              <a:t>Kafka Producer</a:t>
            </a:r>
          </a:p>
        </p:txBody>
      </p:sp>
      <p:cxnSp>
        <p:nvCxnSpPr>
          <p:cNvPr id="32" name="Elbow Connector 31">
            <a:extLst>
              <a:ext uri="{FF2B5EF4-FFF2-40B4-BE49-F238E27FC236}">
                <a16:creationId xmlns:a16="http://schemas.microsoft.com/office/drawing/2014/main" id="{DA34BA42-D008-ED4D-B945-D9C76C0E1F8F}"/>
              </a:ext>
            </a:extLst>
          </p:cNvPr>
          <p:cNvCxnSpPr>
            <a:cxnSpLocks/>
            <a:stCxn id="26" idx="3"/>
            <a:endCxn id="12" idx="0"/>
          </p:cNvCxnSpPr>
          <p:nvPr/>
        </p:nvCxnSpPr>
        <p:spPr>
          <a:xfrm>
            <a:off x="4041140" y="3060268"/>
            <a:ext cx="3059875" cy="661028"/>
          </a:xfrm>
          <a:prstGeom prst="bentConnector2">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1BCD2DAC-822C-EE4B-B97A-7FDAC9C7D1AD}"/>
              </a:ext>
            </a:extLst>
          </p:cNvPr>
          <p:cNvSpPr/>
          <p:nvPr/>
        </p:nvSpPr>
        <p:spPr>
          <a:xfrm>
            <a:off x="609600" y="3688831"/>
            <a:ext cx="3431540" cy="615667"/>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Python Flask</a:t>
            </a:r>
          </a:p>
        </p:txBody>
      </p:sp>
      <p:pic>
        <p:nvPicPr>
          <p:cNvPr id="27" name="Picture 40">
            <a:extLst>
              <a:ext uri="{FF2B5EF4-FFF2-40B4-BE49-F238E27FC236}">
                <a16:creationId xmlns:a16="http://schemas.microsoft.com/office/drawing/2014/main" id="{F3F9012B-5EB6-4244-936F-5CF6AD0EA076}"/>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99239" y="4067225"/>
            <a:ext cx="1414200" cy="524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Picture 33">
            <a:extLst>
              <a:ext uri="{FF2B5EF4-FFF2-40B4-BE49-F238E27FC236}">
                <a16:creationId xmlns:a16="http://schemas.microsoft.com/office/drawing/2014/main" id="{A5D8DC54-29A8-8A41-8A01-0B972788827A}"/>
              </a:ext>
            </a:extLst>
          </p:cNvPr>
          <p:cNvPicPr>
            <a:picLocks noChangeAspect="1"/>
          </p:cNvPicPr>
          <p:nvPr/>
        </p:nvPicPr>
        <p:blipFill>
          <a:blip r:embed="rId6"/>
          <a:stretch>
            <a:fillRect/>
          </a:stretch>
        </p:blipFill>
        <p:spPr>
          <a:xfrm>
            <a:off x="1903730" y="3719758"/>
            <a:ext cx="1414200" cy="566267"/>
          </a:xfrm>
          <a:prstGeom prst="rect">
            <a:avLst/>
          </a:prstGeom>
        </p:spPr>
      </p:pic>
      <p:pic>
        <p:nvPicPr>
          <p:cNvPr id="39" name="Picture 38">
            <a:extLst>
              <a:ext uri="{FF2B5EF4-FFF2-40B4-BE49-F238E27FC236}">
                <a16:creationId xmlns:a16="http://schemas.microsoft.com/office/drawing/2014/main" id="{ED211E00-92E6-0E49-9AB7-17D07D46857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952487" y="4632180"/>
            <a:ext cx="3198376" cy="493464"/>
          </a:xfrm>
          <a:prstGeom prst="rect">
            <a:avLst/>
          </a:prstGeom>
          <a:ln>
            <a:solidFill>
              <a:schemeClr val="accent5">
                <a:lumMod val="60000"/>
                <a:lumOff val="40000"/>
              </a:schemeClr>
            </a:solidFill>
          </a:ln>
        </p:spPr>
      </p:pic>
      <p:sp>
        <p:nvSpPr>
          <p:cNvPr id="41" name="Rectangle 40">
            <a:extLst>
              <a:ext uri="{FF2B5EF4-FFF2-40B4-BE49-F238E27FC236}">
                <a16:creationId xmlns:a16="http://schemas.microsoft.com/office/drawing/2014/main" id="{04D75F3D-C1EB-6C44-A9EB-BFF40044D9D3}"/>
              </a:ext>
            </a:extLst>
          </p:cNvPr>
          <p:cNvSpPr/>
          <p:nvPr/>
        </p:nvSpPr>
        <p:spPr>
          <a:xfrm>
            <a:off x="8757877" y="4329275"/>
            <a:ext cx="2519724" cy="91440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Topic Consumer</a:t>
            </a:r>
          </a:p>
        </p:txBody>
      </p:sp>
      <p:cxnSp>
        <p:nvCxnSpPr>
          <p:cNvPr id="42" name="Elbow Connector 41">
            <a:extLst>
              <a:ext uri="{FF2B5EF4-FFF2-40B4-BE49-F238E27FC236}">
                <a16:creationId xmlns:a16="http://schemas.microsoft.com/office/drawing/2014/main" id="{1F742694-E556-434E-AB76-40F0581C8CB9}"/>
              </a:ext>
            </a:extLst>
          </p:cNvPr>
          <p:cNvCxnSpPr>
            <a:cxnSpLocks/>
            <a:stCxn id="8" idx="0"/>
            <a:endCxn id="41" idx="0"/>
          </p:cNvCxnSpPr>
          <p:nvPr/>
        </p:nvCxnSpPr>
        <p:spPr>
          <a:xfrm rot="16200000" flipH="1">
            <a:off x="7767727" y="2079263"/>
            <a:ext cx="607979" cy="3892044"/>
          </a:xfrm>
          <a:prstGeom prst="bentConnector3">
            <a:avLst>
              <a:gd name="adj1" fmla="val -37600"/>
            </a:avLst>
          </a:prstGeom>
          <a:ln w="22225">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45" name="Picture 44">
            <a:extLst>
              <a:ext uri="{FF2B5EF4-FFF2-40B4-BE49-F238E27FC236}">
                <a16:creationId xmlns:a16="http://schemas.microsoft.com/office/drawing/2014/main" id="{84C29AEF-3CB4-4343-8D50-C59B663B2F81}"/>
              </a:ext>
            </a:extLst>
          </p:cNvPr>
          <p:cNvPicPr>
            <a:picLocks noChangeAspect="1"/>
          </p:cNvPicPr>
          <p:nvPr/>
        </p:nvPicPr>
        <p:blipFill>
          <a:blip r:embed="rId8"/>
          <a:stretch>
            <a:fillRect/>
          </a:stretch>
        </p:blipFill>
        <p:spPr>
          <a:xfrm>
            <a:off x="433929" y="4867471"/>
            <a:ext cx="1302236" cy="544571"/>
          </a:xfrm>
          <a:prstGeom prst="rect">
            <a:avLst/>
          </a:prstGeom>
        </p:spPr>
      </p:pic>
      <p:sp>
        <p:nvSpPr>
          <p:cNvPr id="31" name="Oval 30">
            <a:extLst>
              <a:ext uri="{FF2B5EF4-FFF2-40B4-BE49-F238E27FC236}">
                <a16:creationId xmlns:a16="http://schemas.microsoft.com/office/drawing/2014/main" id="{CA42AA68-DCC2-5541-A6F1-420B3FB5C4E0}"/>
              </a:ext>
            </a:extLst>
          </p:cNvPr>
          <p:cNvSpPr/>
          <p:nvPr/>
        </p:nvSpPr>
        <p:spPr>
          <a:xfrm>
            <a:off x="2879302" y="5259486"/>
            <a:ext cx="493464" cy="493464"/>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1</a:t>
            </a:r>
          </a:p>
        </p:txBody>
      </p:sp>
      <p:sp>
        <p:nvSpPr>
          <p:cNvPr id="43" name="Oval 42">
            <a:extLst>
              <a:ext uri="{FF2B5EF4-FFF2-40B4-BE49-F238E27FC236}">
                <a16:creationId xmlns:a16="http://schemas.microsoft.com/office/drawing/2014/main" id="{0B463E3E-E509-6845-BA10-D875995E76EC}"/>
              </a:ext>
            </a:extLst>
          </p:cNvPr>
          <p:cNvSpPr/>
          <p:nvPr/>
        </p:nvSpPr>
        <p:spPr>
          <a:xfrm>
            <a:off x="8819236" y="5319941"/>
            <a:ext cx="493464" cy="493464"/>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2</a:t>
            </a:r>
          </a:p>
        </p:txBody>
      </p:sp>
      <p:sp>
        <p:nvSpPr>
          <p:cNvPr id="44" name="Oval 43">
            <a:extLst>
              <a:ext uri="{FF2B5EF4-FFF2-40B4-BE49-F238E27FC236}">
                <a16:creationId xmlns:a16="http://schemas.microsoft.com/office/drawing/2014/main" id="{27C0D551-A11B-8943-AA74-FD26C662C073}"/>
              </a:ext>
            </a:extLst>
          </p:cNvPr>
          <p:cNvSpPr/>
          <p:nvPr/>
        </p:nvSpPr>
        <p:spPr>
          <a:xfrm>
            <a:off x="7947955" y="3797854"/>
            <a:ext cx="493464" cy="493464"/>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3</a:t>
            </a:r>
          </a:p>
        </p:txBody>
      </p:sp>
    </p:spTree>
    <p:extLst>
      <p:ext uri="{BB962C8B-B14F-4D97-AF65-F5344CB8AC3E}">
        <p14:creationId xmlns:p14="http://schemas.microsoft.com/office/powerpoint/2010/main" val="221753143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1FD0DD-4F2C-4F4A-997D-5AA8FADD25F7}"/>
              </a:ext>
            </a:extLst>
          </p:cNvPr>
          <p:cNvSpPr>
            <a:spLocks noGrp="1"/>
          </p:cNvSpPr>
          <p:nvPr>
            <p:ph type="title"/>
          </p:nvPr>
        </p:nvSpPr>
        <p:spPr/>
        <p:txBody>
          <a:bodyPr/>
          <a:lstStyle/>
          <a:p>
            <a:r>
              <a:rPr lang="en-US"/>
              <a:t>Event Sourcing Integration Test Env</a:t>
            </a:r>
          </a:p>
        </p:txBody>
      </p:sp>
      <p:sp>
        <p:nvSpPr>
          <p:cNvPr id="4" name="Slide Number Placeholder 3">
            <a:extLst>
              <a:ext uri="{FF2B5EF4-FFF2-40B4-BE49-F238E27FC236}">
                <a16:creationId xmlns:a16="http://schemas.microsoft.com/office/drawing/2014/main" id="{0333D6D7-C866-9640-AAB5-72BD0F3F3D7E}"/>
              </a:ext>
            </a:extLst>
          </p:cNvPr>
          <p:cNvSpPr>
            <a:spLocks noGrp="1"/>
          </p:cNvSpPr>
          <p:nvPr>
            <p:ph type="sldNum" sz="quarter" idx="12"/>
          </p:nvPr>
        </p:nvSpPr>
        <p:spPr/>
        <p:txBody>
          <a:bodyPr/>
          <a:lstStyle/>
          <a:p>
            <a:fld id="{E9549862-13E2-C34D-815E-8545BD36FC59}" type="slidenum">
              <a:rPr lang="en-US" smtClean="0">
                <a:solidFill>
                  <a:srgbClr val="6D7777"/>
                </a:solidFill>
              </a:rPr>
              <a:pPr/>
              <a:t>59</a:t>
            </a:fld>
            <a:endParaRPr lang="en-US">
              <a:solidFill>
                <a:srgbClr val="6D7777"/>
              </a:solidFill>
            </a:endParaRPr>
          </a:p>
        </p:txBody>
      </p:sp>
      <p:sp>
        <p:nvSpPr>
          <p:cNvPr id="5" name="Rounded Rectangle 4">
            <a:extLst>
              <a:ext uri="{FF2B5EF4-FFF2-40B4-BE49-F238E27FC236}">
                <a16:creationId xmlns:a16="http://schemas.microsoft.com/office/drawing/2014/main" id="{D2C606BC-6222-994E-894B-000A5450BC92}"/>
              </a:ext>
            </a:extLst>
          </p:cNvPr>
          <p:cNvSpPr/>
          <p:nvPr/>
        </p:nvSpPr>
        <p:spPr bwMode="auto">
          <a:xfrm>
            <a:off x="3759855" y="2024652"/>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0</a:t>
            </a:r>
            <a:endParaRPr lang="en-US" sz="667" kern="0">
              <a:solidFill>
                <a:srgbClr val="FFFFFF"/>
              </a:solidFill>
              <a:latin typeface="Arial"/>
              <a:cs typeface="+mn-cs"/>
            </a:endParaRPr>
          </a:p>
        </p:txBody>
      </p:sp>
      <p:sp>
        <p:nvSpPr>
          <p:cNvPr id="6" name="Rounded Rectangle 5">
            <a:extLst>
              <a:ext uri="{FF2B5EF4-FFF2-40B4-BE49-F238E27FC236}">
                <a16:creationId xmlns:a16="http://schemas.microsoft.com/office/drawing/2014/main" id="{FF5A39B9-E4C0-0745-B826-F714E63CC057}"/>
              </a:ext>
            </a:extLst>
          </p:cNvPr>
          <p:cNvSpPr/>
          <p:nvPr/>
        </p:nvSpPr>
        <p:spPr bwMode="auto">
          <a:xfrm>
            <a:off x="4003692" y="2024652"/>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1</a:t>
            </a:r>
            <a:endParaRPr lang="en-US" sz="667" kern="0">
              <a:solidFill>
                <a:srgbClr val="FFFFFF"/>
              </a:solidFill>
              <a:latin typeface="Arial"/>
              <a:cs typeface="+mn-cs"/>
            </a:endParaRPr>
          </a:p>
        </p:txBody>
      </p:sp>
      <p:sp>
        <p:nvSpPr>
          <p:cNvPr id="7" name="Rounded Rectangle 6">
            <a:extLst>
              <a:ext uri="{FF2B5EF4-FFF2-40B4-BE49-F238E27FC236}">
                <a16:creationId xmlns:a16="http://schemas.microsoft.com/office/drawing/2014/main" id="{1D60F49A-FF18-8643-B79F-7E55FF124EFC}"/>
              </a:ext>
            </a:extLst>
          </p:cNvPr>
          <p:cNvSpPr/>
          <p:nvPr/>
        </p:nvSpPr>
        <p:spPr bwMode="auto">
          <a:xfrm>
            <a:off x="4249254" y="2024652"/>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2</a:t>
            </a:r>
            <a:endParaRPr lang="en-US" sz="667" kern="0">
              <a:solidFill>
                <a:srgbClr val="FFFFFF"/>
              </a:solidFill>
              <a:latin typeface="Arial"/>
              <a:cs typeface="+mn-cs"/>
            </a:endParaRPr>
          </a:p>
        </p:txBody>
      </p:sp>
      <p:sp>
        <p:nvSpPr>
          <p:cNvPr id="8" name="Rounded Rectangle 7">
            <a:extLst>
              <a:ext uri="{FF2B5EF4-FFF2-40B4-BE49-F238E27FC236}">
                <a16:creationId xmlns:a16="http://schemas.microsoft.com/office/drawing/2014/main" id="{FF34314A-0F8F-2547-B678-E595977045F5}"/>
              </a:ext>
            </a:extLst>
          </p:cNvPr>
          <p:cNvSpPr/>
          <p:nvPr/>
        </p:nvSpPr>
        <p:spPr bwMode="auto">
          <a:xfrm>
            <a:off x="4493091" y="2024652"/>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3</a:t>
            </a:r>
            <a:endParaRPr lang="en-US" sz="667" kern="0">
              <a:solidFill>
                <a:srgbClr val="FFFFFF"/>
              </a:solidFill>
              <a:latin typeface="Arial"/>
              <a:cs typeface="+mn-cs"/>
            </a:endParaRPr>
          </a:p>
        </p:txBody>
      </p:sp>
      <p:sp>
        <p:nvSpPr>
          <p:cNvPr id="9" name="Rounded Rectangle 8">
            <a:extLst>
              <a:ext uri="{FF2B5EF4-FFF2-40B4-BE49-F238E27FC236}">
                <a16:creationId xmlns:a16="http://schemas.microsoft.com/office/drawing/2014/main" id="{8704D97B-8709-E647-9A74-BC4263C54DE7}"/>
              </a:ext>
            </a:extLst>
          </p:cNvPr>
          <p:cNvSpPr/>
          <p:nvPr/>
        </p:nvSpPr>
        <p:spPr bwMode="auto">
          <a:xfrm>
            <a:off x="4738652" y="2024652"/>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4</a:t>
            </a:r>
            <a:endParaRPr lang="en-US" sz="667" kern="0">
              <a:solidFill>
                <a:srgbClr val="FFFFFF"/>
              </a:solidFill>
              <a:latin typeface="Arial"/>
              <a:cs typeface="+mn-cs"/>
            </a:endParaRPr>
          </a:p>
        </p:txBody>
      </p:sp>
      <p:sp>
        <p:nvSpPr>
          <p:cNvPr id="10" name="Rounded Rectangle 9">
            <a:extLst>
              <a:ext uri="{FF2B5EF4-FFF2-40B4-BE49-F238E27FC236}">
                <a16:creationId xmlns:a16="http://schemas.microsoft.com/office/drawing/2014/main" id="{9C92719B-E542-C24D-AB8B-D7178C57AE41}"/>
              </a:ext>
            </a:extLst>
          </p:cNvPr>
          <p:cNvSpPr/>
          <p:nvPr/>
        </p:nvSpPr>
        <p:spPr bwMode="auto">
          <a:xfrm>
            <a:off x="4987691" y="2024652"/>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5</a:t>
            </a:r>
            <a:endParaRPr lang="en-US" sz="667" kern="0">
              <a:solidFill>
                <a:srgbClr val="FFFFFF"/>
              </a:solidFill>
              <a:latin typeface="Arial"/>
              <a:cs typeface="+mn-cs"/>
            </a:endParaRPr>
          </a:p>
        </p:txBody>
      </p:sp>
      <p:sp>
        <p:nvSpPr>
          <p:cNvPr id="11" name="Rounded Rectangle 10">
            <a:extLst>
              <a:ext uri="{FF2B5EF4-FFF2-40B4-BE49-F238E27FC236}">
                <a16:creationId xmlns:a16="http://schemas.microsoft.com/office/drawing/2014/main" id="{7360B7DA-FE58-F94B-A1BE-0ADFA5935D52}"/>
              </a:ext>
            </a:extLst>
          </p:cNvPr>
          <p:cNvSpPr/>
          <p:nvPr/>
        </p:nvSpPr>
        <p:spPr bwMode="auto">
          <a:xfrm>
            <a:off x="5228051" y="2024652"/>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6</a:t>
            </a:r>
            <a:endParaRPr lang="en-US" sz="667" kern="0">
              <a:solidFill>
                <a:srgbClr val="FFFFFF"/>
              </a:solidFill>
              <a:latin typeface="Arial"/>
              <a:cs typeface="+mn-cs"/>
            </a:endParaRPr>
          </a:p>
        </p:txBody>
      </p:sp>
      <p:sp>
        <p:nvSpPr>
          <p:cNvPr id="12" name="Rounded Rectangle 11">
            <a:extLst>
              <a:ext uri="{FF2B5EF4-FFF2-40B4-BE49-F238E27FC236}">
                <a16:creationId xmlns:a16="http://schemas.microsoft.com/office/drawing/2014/main" id="{0789EFA5-E3C7-5E44-A0BB-1FD894EBF4B1}"/>
              </a:ext>
            </a:extLst>
          </p:cNvPr>
          <p:cNvSpPr/>
          <p:nvPr/>
        </p:nvSpPr>
        <p:spPr bwMode="auto">
          <a:xfrm>
            <a:off x="5468411" y="2024652"/>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7</a:t>
            </a:r>
            <a:endParaRPr lang="en-US" sz="667" kern="0">
              <a:solidFill>
                <a:srgbClr val="FFFFFF"/>
              </a:solidFill>
              <a:latin typeface="Arial"/>
              <a:cs typeface="+mn-cs"/>
            </a:endParaRPr>
          </a:p>
        </p:txBody>
      </p:sp>
      <p:sp>
        <p:nvSpPr>
          <p:cNvPr id="13" name="AutoShape 4">
            <a:extLst>
              <a:ext uri="{FF2B5EF4-FFF2-40B4-BE49-F238E27FC236}">
                <a16:creationId xmlns:a16="http://schemas.microsoft.com/office/drawing/2014/main" id="{BE4FF948-CE71-A440-9831-ACC4BB48E665}"/>
              </a:ext>
            </a:extLst>
          </p:cNvPr>
          <p:cNvSpPr>
            <a:spLocks noChangeArrowheads="1"/>
          </p:cNvSpPr>
          <p:nvPr/>
        </p:nvSpPr>
        <p:spPr bwMode="auto">
          <a:xfrm>
            <a:off x="3442663" y="1732356"/>
            <a:ext cx="3198376" cy="1199545"/>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a:solidFill>
                <a:srgbClr val="6D7777"/>
              </a:solidFill>
            </a:endParaRPr>
          </a:p>
        </p:txBody>
      </p:sp>
      <p:pic>
        <p:nvPicPr>
          <p:cNvPr id="14" name="Picture 13">
            <a:extLst>
              <a:ext uri="{FF2B5EF4-FFF2-40B4-BE49-F238E27FC236}">
                <a16:creationId xmlns:a16="http://schemas.microsoft.com/office/drawing/2014/main" id="{5C871E63-2B92-FC4B-96EE-AC813CA41EB7}"/>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5757087" y="2543098"/>
            <a:ext cx="959343" cy="504271"/>
          </a:xfrm>
          <a:prstGeom prst="rect">
            <a:avLst/>
          </a:prstGeom>
        </p:spPr>
      </p:pic>
      <p:sp>
        <p:nvSpPr>
          <p:cNvPr id="15" name="TextBox 14">
            <a:extLst>
              <a:ext uri="{FF2B5EF4-FFF2-40B4-BE49-F238E27FC236}">
                <a16:creationId xmlns:a16="http://schemas.microsoft.com/office/drawing/2014/main" id="{AFC1BCA3-779F-594A-BB3B-F565953C8E0E}"/>
              </a:ext>
            </a:extLst>
          </p:cNvPr>
          <p:cNvSpPr txBox="1"/>
          <p:nvPr/>
        </p:nvSpPr>
        <p:spPr>
          <a:xfrm>
            <a:off x="3684465" y="1709143"/>
            <a:ext cx="675185" cy="300210"/>
          </a:xfrm>
          <a:prstGeom prst="rect">
            <a:avLst/>
          </a:prstGeom>
          <a:noFill/>
        </p:spPr>
        <p:txBody>
          <a:bodyPr wrap="none" rtlCol="0">
            <a:spAutoFit/>
          </a:bodyPr>
          <a:lstStyle/>
          <a:p>
            <a:pPr defTabSz="1219170" eaLnBrk="1" fontAlgn="auto" hangingPunct="1">
              <a:spcBef>
                <a:spcPts val="0"/>
              </a:spcBef>
              <a:spcAft>
                <a:spcPts val="0"/>
              </a:spcAft>
              <a:defRPr/>
            </a:pPr>
            <a:r>
              <a:rPr lang="en-US" sz="1351" kern="0">
                <a:solidFill>
                  <a:srgbClr val="C8D2D2">
                    <a:lumMod val="25000"/>
                  </a:srgbClr>
                </a:solidFill>
              </a:rPr>
              <a:t>orders</a:t>
            </a:r>
          </a:p>
        </p:txBody>
      </p:sp>
      <p:sp>
        <p:nvSpPr>
          <p:cNvPr id="16" name="Rectangle 15">
            <a:extLst>
              <a:ext uri="{FF2B5EF4-FFF2-40B4-BE49-F238E27FC236}">
                <a16:creationId xmlns:a16="http://schemas.microsoft.com/office/drawing/2014/main" id="{22B01213-7A75-7442-AF75-761D035311EC}"/>
              </a:ext>
            </a:extLst>
          </p:cNvPr>
          <p:cNvSpPr/>
          <p:nvPr/>
        </p:nvSpPr>
        <p:spPr>
          <a:xfrm>
            <a:off x="390788" y="1415100"/>
            <a:ext cx="2097231" cy="1219200"/>
          </a:xfrm>
          <a:prstGeom prst="rect">
            <a:avLst/>
          </a:prstGeom>
          <a:solidFill>
            <a:schemeClr val="bg1"/>
          </a:solidFill>
          <a:ln>
            <a:solidFill>
              <a:srgbClr val="1B44A7"/>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srgbClr val="1B44A7"/>
                </a:solidFill>
                <a:latin typeface="Arial"/>
              </a:rPr>
              <a:t>Order Events Producer</a:t>
            </a:r>
          </a:p>
        </p:txBody>
      </p:sp>
      <p:pic>
        <p:nvPicPr>
          <p:cNvPr id="17" name="Picture 16">
            <a:extLst>
              <a:ext uri="{FF2B5EF4-FFF2-40B4-BE49-F238E27FC236}">
                <a16:creationId xmlns:a16="http://schemas.microsoft.com/office/drawing/2014/main" id="{0A2956B9-6613-7D43-9C76-53C2B8E0C78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42664" y="2935536"/>
            <a:ext cx="3198376" cy="493464"/>
          </a:xfrm>
          <a:prstGeom prst="rect">
            <a:avLst/>
          </a:prstGeom>
          <a:ln>
            <a:solidFill>
              <a:schemeClr val="accent5">
                <a:lumMod val="60000"/>
                <a:lumOff val="40000"/>
              </a:schemeClr>
            </a:solidFill>
          </a:ln>
        </p:spPr>
      </p:pic>
      <p:sp>
        <p:nvSpPr>
          <p:cNvPr id="18" name="Rectangle 17">
            <a:extLst>
              <a:ext uri="{FF2B5EF4-FFF2-40B4-BE49-F238E27FC236}">
                <a16:creationId xmlns:a16="http://schemas.microsoft.com/office/drawing/2014/main" id="{D0776D6A-D04A-6249-9563-CB98DDB2CF1E}"/>
              </a:ext>
            </a:extLst>
          </p:cNvPr>
          <p:cNvSpPr/>
          <p:nvPr/>
        </p:nvSpPr>
        <p:spPr>
          <a:xfrm>
            <a:off x="8757877" y="4329275"/>
            <a:ext cx="2519724" cy="91440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Topic Consumer</a:t>
            </a:r>
          </a:p>
        </p:txBody>
      </p:sp>
      <p:cxnSp>
        <p:nvCxnSpPr>
          <p:cNvPr id="19" name="Elbow Connector 18">
            <a:extLst>
              <a:ext uri="{FF2B5EF4-FFF2-40B4-BE49-F238E27FC236}">
                <a16:creationId xmlns:a16="http://schemas.microsoft.com/office/drawing/2014/main" id="{6CAAAA33-9FCF-1C4A-8D35-DDE56C36FC44}"/>
              </a:ext>
            </a:extLst>
          </p:cNvPr>
          <p:cNvCxnSpPr>
            <a:cxnSpLocks/>
            <a:stCxn id="8" idx="0"/>
            <a:endCxn id="18" idx="0"/>
          </p:cNvCxnSpPr>
          <p:nvPr/>
        </p:nvCxnSpPr>
        <p:spPr>
          <a:xfrm rot="16200000" flipH="1">
            <a:off x="6164493" y="476030"/>
            <a:ext cx="2304623" cy="5401867"/>
          </a:xfrm>
          <a:prstGeom prst="bentConnector3">
            <a:avLst>
              <a:gd name="adj1" fmla="val -9919"/>
            </a:avLst>
          </a:prstGeom>
          <a:ln w="22225">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20" name="Picture 19">
            <a:extLst>
              <a:ext uri="{FF2B5EF4-FFF2-40B4-BE49-F238E27FC236}">
                <a16:creationId xmlns:a16="http://schemas.microsoft.com/office/drawing/2014/main" id="{3393F2B7-F7DE-674F-86E8-ACBB779B7594}"/>
              </a:ext>
            </a:extLst>
          </p:cNvPr>
          <p:cNvPicPr>
            <a:picLocks noChangeAspect="1"/>
          </p:cNvPicPr>
          <p:nvPr/>
        </p:nvPicPr>
        <p:blipFill>
          <a:blip r:embed="rId5"/>
          <a:stretch>
            <a:fillRect/>
          </a:stretch>
        </p:blipFill>
        <p:spPr>
          <a:xfrm>
            <a:off x="1726019" y="1843748"/>
            <a:ext cx="762000" cy="762000"/>
          </a:xfrm>
          <a:prstGeom prst="rect">
            <a:avLst/>
          </a:prstGeom>
        </p:spPr>
      </p:pic>
      <p:pic>
        <p:nvPicPr>
          <p:cNvPr id="21" name="Picture 40">
            <a:extLst>
              <a:ext uri="{FF2B5EF4-FFF2-40B4-BE49-F238E27FC236}">
                <a16:creationId xmlns:a16="http://schemas.microsoft.com/office/drawing/2014/main" id="{3B221362-899F-3040-8B6A-A3B9A727F41B}"/>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93808" y="2472363"/>
            <a:ext cx="1414200" cy="524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3" name="Elbow Connector 22">
            <a:extLst>
              <a:ext uri="{FF2B5EF4-FFF2-40B4-BE49-F238E27FC236}">
                <a16:creationId xmlns:a16="http://schemas.microsoft.com/office/drawing/2014/main" id="{E2C6A0A5-1FB6-4349-9093-B0AF55EE524A}"/>
              </a:ext>
            </a:extLst>
          </p:cNvPr>
          <p:cNvCxnSpPr>
            <a:cxnSpLocks/>
            <a:stCxn id="16" idx="3"/>
            <a:endCxn id="7" idx="0"/>
          </p:cNvCxnSpPr>
          <p:nvPr/>
        </p:nvCxnSpPr>
        <p:spPr>
          <a:xfrm flipV="1">
            <a:off x="2488019" y="2024652"/>
            <a:ext cx="1884016" cy="48"/>
          </a:xfrm>
          <a:prstGeom prst="bentConnector4">
            <a:avLst>
              <a:gd name="adj1" fmla="val 46741"/>
              <a:gd name="adj2" fmla="val 1746250000"/>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16570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9551" y="298516"/>
            <a:ext cx="10993967" cy="342900"/>
          </a:xfrm>
        </p:spPr>
        <p:txBody>
          <a:bodyPr/>
          <a:lstStyle/>
          <a:p>
            <a:pPr algn="l"/>
            <a:r>
              <a:rPr lang="en-US" dirty="0"/>
              <a:t>Why Event Driven Architecture: Eventual Data Consistency</a:t>
            </a:r>
          </a:p>
        </p:txBody>
      </p:sp>
      <p:sp>
        <p:nvSpPr>
          <p:cNvPr id="4" name="Slide Number Placeholder 3"/>
          <p:cNvSpPr>
            <a:spLocks noGrp="1"/>
          </p:cNvSpPr>
          <p:nvPr>
            <p:ph type="sldNum" sz="quarter" idx="10"/>
          </p:nvPr>
        </p:nvSpPr>
        <p:spPr/>
        <p:txBody>
          <a:bodyPr/>
          <a:lstStyle/>
          <a:p>
            <a:pPr defTabSz="911231" eaLnBrk="1" fontAlgn="auto" hangingPunct="1">
              <a:spcBef>
                <a:spcPts val="0"/>
              </a:spcBef>
              <a:spcAft>
                <a:spcPts val="0"/>
              </a:spcAft>
              <a:defRPr/>
            </a:pPr>
            <a:r>
              <a:rPr lang="en-US" altLang="en-US" dirty="0">
                <a:solidFill>
                  <a:srgbClr val="FFFFFF"/>
                </a:solidFill>
                <a:latin typeface="Arial"/>
                <a:ea typeface="ＭＳ Ｐゴシック" charset="0"/>
                <a:cs typeface="Arial"/>
                <a:sym typeface="Helvetica" charset="0"/>
              </a:rPr>
              <a:t>IBM Confidential – Page </a:t>
            </a:r>
            <a:fld id="{3AD35F64-7BFE-4AA6-B41F-771B1133FB22}"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6</a:t>
            </a:fld>
            <a:endParaRPr lang="en-US" altLang="en-US" dirty="0">
              <a:solidFill>
                <a:srgbClr val="FFFFFF"/>
              </a:solidFill>
              <a:latin typeface="Arial"/>
              <a:ea typeface="ＭＳ Ｐゴシック" charset="0"/>
              <a:cs typeface="Arial"/>
              <a:sym typeface="Helvetica" charset="0"/>
            </a:endParaRPr>
          </a:p>
        </p:txBody>
      </p:sp>
      <p:sp>
        <p:nvSpPr>
          <p:cNvPr id="7" name="Rectangle 6"/>
          <p:cNvSpPr/>
          <p:nvPr/>
        </p:nvSpPr>
        <p:spPr>
          <a:xfrm>
            <a:off x="3677070" y="3303192"/>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Authentication MS</a:t>
            </a:r>
          </a:p>
        </p:txBody>
      </p:sp>
      <p:cxnSp>
        <p:nvCxnSpPr>
          <p:cNvPr id="35" name="Elbow Connector 34"/>
          <p:cNvCxnSpPr>
            <a:stCxn id="32" idx="2"/>
            <a:endCxn id="66" idx="0"/>
          </p:cNvCxnSpPr>
          <p:nvPr/>
        </p:nvCxnSpPr>
        <p:spPr>
          <a:xfrm rot="16200000" flipH="1">
            <a:off x="3460228" y="2366101"/>
            <a:ext cx="1078501" cy="485960"/>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52" name="Elbow Connector 51"/>
          <p:cNvCxnSpPr>
            <a:stCxn id="31" idx="2"/>
            <a:endCxn id="62" idx="0"/>
          </p:cNvCxnSpPr>
          <p:nvPr/>
        </p:nvCxnSpPr>
        <p:spPr>
          <a:xfrm rot="5400000">
            <a:off x="838600" y="2369695"/>
            <a:ext cx="1098629" cy="473229"/>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23" name="Can 22"/>
          <p:cNvSpPr/>
          <p:nvPr/>
        </p:nvSpPr>
        <p:spPr>
          <a:xfrm>
            <a:off x="4201479" y="3713284"/>
            <a:ext cx="269960" cy="35897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Rectangle 44"/>
          <p:cNvSpPr/>
          <p:nvPr/>
        </p:nvSpPr>
        <p:spPr>
          <a:xfrm>
            <a:off x="7162690" y="3368355"/>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Asset management MS</a:t>
            </a:r>
          </a:p>
        </p:txBody>
      </p:sp>
      <p:sp>
        <p:nvSpPr>
          <p:cNvPr id="46" name="Can 45"/>
          <p:cNvSpPr/>
          <p:nvPr/>
        </p:nvSpPr>
        <p:spPr>
          <a:xfrm>
            <a:off x="7810861" y="3745524"/>
            <a:ext cx="269960" cy="35897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46"/>
          <p:cNvSpPr/>
          <p:nvPr/>
        </p:nvSpPr>
        <p:spPr>
          <a:xfrm>
            <a:off x="5219564" y="3315379"/>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User management MS</a:t>
            </a:r>
          </a:p>
        </p:txBody>
      </p:sp>
      <p:sp>
        <p:nvSpPr>
          <p:cNvPr id="49" name="Can 48"/>
          <p:cNvSpPr/>
          <p:nvPr/>
        </p:nvSpPr>
        <p:spPr>
          <a:xfrm>
            <a:off x="5906535" y="3759942"/>
            <a:ext cx="269960" cy="35897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Rectangle 49"/>
          <p:cNvSpPr/>
          <p:nvPr/>
        </p:nvSpPr>
        <p:spPr>
          <a:xfrm>
            <a:off x="2481778" y="3303192"/>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App Authorization MS</a:t>
            </a:r>
          </a:p>
        </p:txBody>
      </p:sp>
      <p:sp>
        <p:nvSpPr>
          <p:cNvPr id="51" name="Can 50"/>
          <p:cNvSpPr/>
          <p:nvPr/>
        </p:nvSpPr>
        <p:spPr>
          <a:xfrm>
            <a:off x="3074270" y="3761011"/>
            <a:ext cx="269960" cy="35897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Rectangle 52"/>
          <p:cNvSpPr/>
          <p:nvPr/>
        </p:nvSpPr>
        <p:spPr>
          <a:xfrm>
            <a:off x="606697" y="3315379"/>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Config management MS</a:t>
            </a:r>
          </a:p>
        </p:txBody>
      </p:sp>
      <p:sp>
        <p:nvSpPr>
          <p:cNvPr id="54" name="Can 53"/>
          <p:cNvSpPr/>
          <p:nvPr/>
        </p:nvSpPr>
        <p:spPr>
          <a:xfrm>
            <a:off x="1254868" y="3692548"/>
            <a:ext cx="269960" cy="35897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7" name="Elbow Connector 56"/>
          <p:cNvCxnSpPr>
            <a:stCxn id="33" idx="2"/>
            <a:endCxn id="67" idx="0"/>
          </p:cNvCxnSpPr>
          <p:nvPr/>
        </p:nvCxnSpPr>
        <p:spPr>
          <a:xfrm rot="16200000" flipH="1">
            <a:off x="5224775" y="2583873"/>
            <a:ext cx="1061828" cy="46871"/>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60" name="Elbow Connector 59"/>
          <p:cNvCxnSpPr>
            <a:stCxn id="34" idx="2"/>
            <a:endCxn id="68" idx="0"/>
          </p:cNvCxnSpPr>
          <p:nvPr/>
        </p:nvCxnSpPr>
        <p:spPr>
          <a:xfrm rot="16200000" flipH="1">
            <a:off x="7102378" y="2589435"/>
            <a:ext cx="1117788" cy="91707"/>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31" name="Rectangle 30"/>
          <p:cNvSpPr/>
          <p:nvPr/>
        </p:nvSpPr>
        <p:spPr>
          <a:xfrm>
            <a:off x="767278" y="1504719"/>
            <a:ext cx="171450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App Config Web</a:t>
            </a:r>
          </a:p>
        </p:txBody>
      </p:sp>
      <p:sp>
        <p:nvSpPr>
          <p:cNvPr id="32" name="Rectangle 31"/>
          <p:cNvSpPr/>
          <p:nvPr/>
        </p:nvSpPr>
        <p:spPr>
          <a:xfrm>
            <a:off x="2899248" y="1517555"/>
            <a:ext cx="171450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User Identity Web</a:t>
            </a:r>
          </a:p>
        </p:txBody>
      </p:sp>
      <p:sp>
        <p:nvSpPr>
          <p:cNvPr id="33" name="Rectangle 32"/>
          <p:cNvSpPr/>
          <p:nvPr/>
        </p:nvSpPr>
        <p:spPr>
          <a:xfrm>
            <a:off x="4875004" y="1524119"/>
            <a:ext cx="171450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User Management Web</a:t>
            </a:r>
          </a:p>
        </p:txBody>
      </p:sp>
      <p:sp>
        <p:nvSpPr>
          <p:cNvPr id="34" name="Rectangle 33"/>
          <p:cNvSpPr/>
          <p:nvPr/>
        </p:nvSpPr>
        <p:spPr>
          <a:xfrm>
            <a:off x="6758169" y="1524119"/>
            <a:ext cx="171450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Asset Dashboard Web</a:t>
            </a:r>
          </a:p>
        </p:txBody>
      </p:sp>
      <p:sp>
        <p:nvSpPr>
          <p:cNvPr id="10" name="TextBox 9"/>
          <p:cNvSpPr txBox="1"/>
          <p:nvPr/>
        </p:nvSpPr>
        <p:spPr>
          <a:xfrm>
            <a:off x="7663724" y="2515372"/>
            <a:ext cx="1039067" cy="415498"/>
          </a:xfrm>
          <a:prstGeom prst="rect">
            <a:avLst/>
          </a:prstGeom>
          <a:noFill/>
        </p:spPr>
        <p:txBody>
          <a:bodyPr wrap="none" rtlCol="0">
            <a:spAutoFit/>
          </a:bodyPr>
          <a:lstStyle/>
          <a:p>
            <a:r>
              <a:rPr lang="en-US" sz="1050" dirty="0"/>
              <a:t>Add, delete, </a:t>
            </a:r>
          </a:p>
          <a:p>
            <a:r>
              <a:rPr lang="en-US" sz="1050" dirty="0"/>
              <a:t>update Assets</a:t>
            </a:r>
          </a:p>
        </p:txBody>
      </p:sp>
      <p:cxnSp>
        <p:nvCxnSpPr>
          <p:cNvPr id="42" name="Elbow Connector 41"/>
          <p:cNvCxnSpPr>
            <a:stCxn id="32" idx="2"/>
            <a:endCxn id="64" idx="0"/>
          </p:cNvCxnSpPr>
          <p:nvPr/>
        </p:nvCxnSpPr>
        <p:spPr>
          <a:xfrm rot="5400000">
            <a:off x="2861042" y="2244645"/>
            <a:ext cx="1070271" cy="720643"/>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5762060" y="2454958"/>
            <a:ext cx="987771" cy="415498"/>
          </a:xfrm>
          <a:prstGeom prst="rect">
            <a:avLst/>
          </a:prstGeom>
          <a:noFill/>
        </p:spPr>
        <p:txBody>
          <a:bodyPr wrap="none" rtlCol="0">
            <a:spAutoFit/>
          </a:bodyPr>
          <a:lstStyle/>
          <a:p>
            <a:r>
              <a:rPr lang="en-US" sz="1050" dirty="0"/>
              <a:t>Add, delete, </a:t>
            </a:r>
          </a:p>
          <a:p>
            <a:r>
              <a:rPr lang="en-US" sz="1050" dirty="0"/>
              <a:t>update Users</a:t>
            </a:r>
          </a:p>
        </p:txBody>
      </p:sp>
      <p:sp>
        <p:nvSpPr>
          <p:cNvPr id="55" name="TextBox 54"/>
          <p:cNvSpPr txBox="1"/>
          <p:nvPr/>
        </p:nvSpPr>
        <p:spPr>
          <a:xfrm>
            <a:off x="417541" y="2247209"/>
            <a:ext cx="1303562" cy="415498"/>
          </a:xfrm>
          <a:prstGeom prst="rect">
            <a:avLst/>
          </a:prstGeom>
          <a:noFill/>
        </p:spPr>
        <p:txBody>
          <a:bodyPr wrap="none" rtlCol="0">
            <a:spAutoFit/>
          </a:bodyPr>
          <a:lstStyle/>
          <a:p>
            <a:r>
              <a:rPr lang="en-US" sz="1050" dirty="0"/>
              <a:t>Add, delete, </a:t>
            </a:r>
          </a:p>
          <a:p>
            <a:r>
              <a:rPr lang="en-US" sz="1050" dirty="0"/>
              <a:t>update App Config</a:t>
            </a:r>
          </a:p>
        </p:txBody>
      </p:sp>
      <p:cxnSp>
        <p:nvCxnSpPr>
          <p:cNvPr id="56" name="Elbow Connector 55"/>
          <p:cNvCxnSpPr>
            <a:stCxn id="54" idx="3"/>
            <a:endCxn id="51" idx="3"/>
          </p:cNvCxnSpPr>
          <p:nvPr/>
        </p:nvCxnSpPr>
        <p:spPr>
          <a:xfrm rot="16200000" flipH="1">
            <a:off x="2265318" y="3176057"/>
            <a:ext cx="68463" cy="1819402"/>
          </a:xfrm>
          <a:prstGeom prst="bentConnector3">
            <a:avLst>
              <a:gd name="adj1" fmla="val 1006309"/>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58" name="Elbow Connector 57"/>
          <p:cNvCxnSpPr>
            <a:stCxn id="49" idx="3"/>
            <a:endCxn id="23" idx="3"/>
          </p:cNvCxnSpPr>
          <p:nvPr/>
        </p:nvCxnSpPr>
        <p:spPr>
          <a:xfrm rot="5400000" flipH="1">
            <a:off x="5165658" y="3243064"/>
            <a:ext cx="46658" cy="1705056"/>
          </a:xfrm>
          <a:prstGeom prst="bentConnector3">
            <a:avLst>
              <a:gd name="adj1" fmla="val -1304409"/>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59" name="Elbow Connector 58"/>
          <p:cNvCxnSpPr>
            <a:stCxn id="49" idx="3"/>
            <a:endCxn id="46" idx="3"/>
          </p:cNvCxnSpPr>
          <p:nvPr/>
        </p:nvCxnSpPr>
        <p:spPr>
          <a:xfrm rot="5400000" flipH="1" flipV="1">
            <a:off x="6986469" y="3159549"/>
            <a:ext cx="14418" cy="1904326"/>
          </a:xfrm>
          <a:prstGeom prst="bentConnector3">
            <a:avLst>
              <a:gd name="adj1" fmla="val -4303551"/>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62" name="Rectangle 61"/>
          <p:cNvSpPr/>
          <p:nvPr/>
        </p:nvSpPr>
        <p:spPr>
          <a:xfrm>
            <a:off x="597221" y="3155624"/>
            <a:ext cx="1108156" cy="159754"/>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APIS</a:t>
            </a:r>
          </a:p>
        </p:txBody>
      </p:sp>
      <p:sp>
        <p:nvSpPr>
          <p:cNvPr id="64" name="Rectangle 63"/>
          <p:cNvSpPr/>
          <p:nvPr/>
        </p:nvSpPr>
        <p:spPr>
          <a:xfrm>
            <a:off x="2481777" y="3140102"/>
            <a:ext cx="1108156" cy="159754"/>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APIS</a:t>
            </a:r>
          </a:p>
        </p:txBody>
      </p:sp>
      <p:sp>
        <p:nvSpPr>
          <p:cNvPr id="66" name="Rectangle 65"/>
          <p:cNvSpPr/>
          <p:nvPr/>
        </p:nvSpPr>
        <p:spPr>
          <a:xfrm>
            <a:off x="3688380" y="3148332"/>
            <a:ext cx="1108156" cy="159754"/>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APIS</a:t>
            </a:r>
          </a:p>
        </p:txBody>
      </p:sp>
      <p:sp>
        <p:nvSpPr>
          <p:cNvPr id="67" name="Rectangle 66"/>
          <p:cNvSpPr/>
          <p:nvPr/>
        </p:nvSpPr>
        <p:spPr>
          <a:xfrm>
            <a:off x="5225047" y="3138223"/>
            <a:ext cx="1108156" cy="159754"/>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APIS</a:t>
            </a:r>
          </a:p>
        </p:txBody>
      </p:sp>
      <p:sp>
        <p:nvSpPr>
          <p:cNvPr id="68" name="Rectangle 67"/>
          <p:cNvSpPr/>
          <p:nvPr/>
        </p:nvSpPr>
        <p:spPr>
          <a:xfrm>
            <a:off x="7153048" y="3194183"/>
            <a:ext cx="1108156" cy="159754"/>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APIS</a:t>
            </a:r>
          </a:p>
        </p:txBody>
      </p:sp>
    </p:spTree>
    <p:extLst>
      <p:ext uri="{BB962C8B-B14F-4D97-AF65-F5344CB8AC3E}">
        <p14:creationId xmlns:p14="http://schemas.microsoft.com/office/powerpoint/2010/main" val="196738484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4F349-AB97-7647-84B8-9E93FC875068}"/>
              </a:ext>
            </a:extLst>
          </p:cNvPr>
          <p:cNvSpPr>
            <a:spLocks noGrp="1"/>
          </p:cNvSpPr>
          <p:nvPr>
            <p:ph type="title"/>
          </p:nvPr>
        </p:nvSpPr>
        <p:spPr/>
        <p:txBody>
          <a:bodyPr/>
          <a:lstStyle/>
          <a:p>
            <a:r>
              <a:rPr lang="en-US"/>
              <a:t>Local Environment – docker compose</a:t>
            </a:r>
          </a:p>
        </p:txBody>
      </p:sp>
      <p:sp>
        <p:nvSpPr>
          <p:cNvPr id="4" name="Slide Number Placeholder 3">
            <a:extLst>
              <a:ext uri="{FF2B5EF4-FFF2-40B4-BE49-F238E27FC236}">
                <a16:creationId xmlns:a16="http://schemas.microsoft.com/office/drawing/2014/main" id="{61BC6294-8842-8645-9400-5752586ACF1A}"/>
              </a:ext>
            </a:extLst>
          </p:cNvPr>
          <p:cNvSpPr>
            <a:spLocks noGrp="1"/>
          </p:cNvSpPr>
          <p:nvPr>
            <p:ph type="sldNum" sz="quarter" idx="10"/>
          </p:nvPr>
        </p:nvSpPr>
        <p:spPr>
          <a:xfrm>
            <a:off x="8537575" y="4822825"/>
            <a:ext cx="400050" cy="274638"/>
          </a:xfrm>
          <a:prstGeom prst="rect">
            <a:avLst/>
          </a:prstGeom>
        </p:spPr>
        <p:txBody>
          <a:bodyPr vert="horz" wrap="square" lIns="91438" tIns="45719" rIns="91438" bIns="45719" numCol="1" anchor="ctr" anchorCtr="0" compatLnSpc="1">
            <a:prstTxWarp prst="textNoShape">
              <a:avLst/>
            </a:prstTxWarp>
          </a:bodyPr>
          <a:lstStyle>
            <a:defPPr>
              <a:defRPr lang="en-US"/>
            </a:defPPr>
            <a:lvl1pPr marL="0" algn="r" defTabSz="685800" rtl="0" eaLnBrk="1" latinLnBrk="0" hangingPunct="1">
              <a:defRPr sz="900" kern="1200">
                <a:solidFill>
                  <a:schemeClr val="accent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2F63A97E-D605-DC42-8452-C14CD1FA87FA}" type="slidenum">
              <a:rPr lang="en-US" smtClean="0">
                <a:solidFill>
                  <a:srgbClr val="5AAAFA"/>
                </a:solidFill>
              </a:rPr>
              <a:pPr/>
              <a:t>60</a:t>
            </a:fld>
            <a:endParaRPr lang="en-US">
              <a:solidFill>
                <a:srgbClr val="5AAAFA"/>
              </a:solidFill>
            </a:endParaRPr>
          </a:p>
        </p:txBody>
      </p:sp>
      <p:pic>
        <p:nvPicPr>
          <p:cNvPr id="14" name="Picture 13">
            <a:extLst>
              <a:ext uri="{FF2B5EF4-FFF2-40B4-BE49-F238E27FC236}">
                <a16:creationId xmlns:a16="http://schemas.microsoft.com/office/drawing/2014/main" id="{183DAEF3-6F89-E740-B09F-312B004FEF76}"/>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6883062" y="1594102"/>
            <a:ext cx="959343" cy="504271"/>
          </a:xfrm>
          <a:prstGeom prst="rect">
            <a:avLst/>
          </a:prstGeom>
        </p:spPr>
      </p:pic>
      <p:sp>
        <p:nvSpPr>
          <p:cNvPr id="31" name="Can 30">
            <a:extLst>
              <a:ext uri="{FF2B5EF4-FFF2-40B4-BE49-F238E27FC236}">
                <a16:creationId xmlns:a16="http://schemas.microsoft.com/office/drawing/2014/main" id="{8B1E4107-0CD2-DD49-A391-3B19AE765927}"/>
              </a:ext>
            </a:extLst>
          </p:cNvPr>
          <p:cNvSpPr/>
          <p:nvPr/>
        </p:nvSpPr>
        <p:spPr>
          <a:xfrm>
            <a:off x="9401698" y="4370331"/>
            <a:ext cx="1083733" cy="477408"/>
          </a:xfrm>
          <a:prstGeom prst="can">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schemeClr val="tx1"/>
                </a:solidFill>
                <a:latin typeface="Arial"/>
              </a:rPr>
              <a:t>containers</a:t>
            </a:r>
          </a:p>
        </p:txBody>
      </p:sp>
      <p:sp>
        <p:nvSpPr>
          <p:cNvPr id="42" name="Rounded Rectangle 41">
            <a:extLst>
              <a:ext uri="{FF2B5EF4-FFF2-40B4-BE49-F238E27FC236}">
                <a16:creationId xmlns:a16="http://schemas.microsoft.com/office/drawing/2014/main" id="{B54BE7AB-1685-FA4F-B978-C013E0983B47}"/>
              </a:ext>
            </a:extLst>
          </p:cNvPr>
          <p:cNvSpPr/>
          <p:nvPr/>
        </p:nvSpPr>
        <p:spPr>
          <a:xfrm>
            <a:off x="6614511" y="1118310"/>
            <a:ext cx="3940444" cy="3073513"/>
          </a:xfrm>
          <a:prstGeom prst="roundRect">
            <a:avLst>
              <a:gd name="adj" fmla="val 5001"/>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schemeClr val="tx1"/>
                </a:solidFill>
                <a:latin typeface="Arial"/>
              </a:rPr>
              <a:t>Docker compose backbone</a:t>
            </a:r>
          </a:p>
        </p:txBody>
      </p:sp>
      <p:grpSp>
        <p:nvGrpSpPr>
          <p:cNvPr id="62" name="Group 61">
            <a:extLst>
              <a:ext uri="{FF2B5EF4-FFF2-40B4-BE49-F238E27FC236}">
                <a16:creationId xmlns:a16="http://schemas.microsoft.com/office/drawing/2014/main" id="{E2EF7CB5-B344-3949-87D4-9E668EEF6BB5}"/>
              </a:ext>
            </a:extLst>
          </p:cNvPr>
          <p:cNvGrpSpPr/>
          <p:nvPr/>
        </p:nvGrpSpPr>
        <p:grpSpPr>
          <a:xfrm>
            <a:off x="8307671" y="1543292"/>
            <a:ext cx="1488641" cy="661656"/>
            <a:chOff x="6230755" y="1157469"/>
            <a:chExt cx="1116481" cy="496242"/>
          </a:xfrm>
        </p:grpSpPr>
        <p:pic>
          <p:nvPicPr>
            <p:cNvPr id="59" name="Picture 58">
              <a:extLst>
                <a:ext uri="{FF2B5EF4-FFF2-40B4-BE49-F238E27FC236}">
                  <a16:creationId xmlns:a16="http://schemas.microsoft.com/office/drawing/2014/main" id="{3F75677F-BF59-F248-AA84-5371A5C0BCAE}"/>
                </a:ext>
              </a:extLst>
            </p:cNvPr>
            <p:cNvPicPr>
              <a:picLocks noChangeAspect="1"/>
            </p:cNvPicPr>
            <p:nvPr/>
          </p:nvPicPr>
          <p:blipFill>
            <a:blip r:embed="rId4"/>
            <a:stretch>
              <a:fillRect/>
            </a:stretch>
          </p:blipFill>
          <p:spPr>
            <a:xfrm>
              <a:off x="6230755" y="1157469"/>
              <a:ext cx="345597" cy="496242"/>
            </a:xfrm>
            <a:prstGeom prst="rect">
              <a:avLst/>
            </a:prstGeom>
          </p:spPr>
        </p:pic>
        <p:sp>
          <p:nvSpPr>
            <p:cNvPr id="61" name="TextBox 60">
              <a:extLst>
                <a:ext uri="{FF2B5EF4-FFF2-40B4-BE49-F238E27FC236}">
                  <a16:creationId xmlns:a16="http://schemas.microsoft.com/office/drawing/2014/main" id="{A74EF6E0-8AC6-2F4D-9AF0-B954D9CE8F3F}"/>
                </a:ext>
              </a:extLst>
            </p:cNvPr>
            <p:cNvSpPr txBox="1"/>
            <p:nvPr/>
          </p:nvSpPr>
          <p:spPr>
            <a:xfrm>
              <a:off x="6576352" y="1282479"/>
              <a:ext cx="770884" cy="223091"/>
            </a:xfrm>
            <a:prstGeom prst="rect">
              <a:avLst/>
            </a:prstGeom>
            <a:noFill/>
          </p:spPr>
          <p:txBody>
            <a:bodyPr wrap="none" rtlCol="0">
              <a:spAutoFit/>
            </a:bodyPr>
            <a:lstStyle/>
            <a:p>
              <a:r>
                <a:rPr lang="en-US" sz="1333" err="1"/>
                <a:t>ZooKeeper</a:t>
              </a:r>
              <a:endParaRPr lang="en-US" sz="1333"/>
            </a:p>
          </p:txBody>
        </p:sp>
      </p:grpSp>
      <p:sp>
        <p:nvSpPr>
          <p:cNvPr id="63" name="Rounded Rectangle 62">
            <a:extLst>
              <a:ext uri="{FF2B5EF4-FFF2-40B4-BE49-F238E27FC236}">
                <a16:creationId xmlns:a16="http://schemas.microsoft.com/office/drawing/2014/main" id="{98C4B28F-FACD-A14F-8C3D-5E1A7E6CA5C9}"/>
              </a:ext>
            </a:extLst>
          </p:cNvPr>
          <p:cNvSpPr/>
          <p:nvPr/>
        </p:nvSpPr>
        <p:spPr>
          <a:xfrm>
            <a:off x="515542" y="1196798"/>
            <a:ext cx="5032565" cy="3073513"/>
          </a:xfrm>
          <a:prstGeom prst="roundRect">
            <a:avLst>
              <a:gd name="adj" fmla="val 5001"/>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schemeClr val="tx1"/>
                </a:solidFill>
                <a:latin typeface="Arial"/>
              </a:rPr>
              <a:t>Docker compose kc-solution</a:t>
            </a:r>
          </a:p>
        </p:txBody>
      </p:sp>
      <p:pic>
        <p:nvPicPr>
          <p:cNvPr id="64" name="Picture 40">
            <a:extLst>
              <a:ext uri="{FF2B5EF4-FFF2-40B4-BE49-F238E27FC236}">
                <a16:creationId xmlns:a16="http://schemas.microsoft.com/office/drawing/2014/main" id="{692675E6-A8D4-0E43-8034-55139DEF5102}"/>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7292388" y="1965870"/>
            <a:ext cx="999920" cy="370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 name="Picture 40">
            <a:extLst>
              <a:ext uri="{FF2B5EF4-FFF2-40B4-BE49-F238E27FC236}">
                <a16:creationId xmlns:a16="http://schemas.microsoft.com/office/drawing/2014/main" id="{232B00E9-A802-0A49-95FA-B1B289EA907D}"/>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9485511" y="1938954"/>
            <a:ext cx="999920" cy="370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8" name="Group 67">
            <a:extLst>
              <a:ext uri="{FF2B5EF4-FFF2-40B4-BE49-F238E27FC236}">
                <a16:creationId xmlns:a16="http://schemas.microsoft.com/office/drawing/2014/main" id="{C1E04546-4351-224E-B819-1884067115EE}"/>
              </a:ext>
            </a:extLst>
          </p:cNvPr>
          <p:cNvGrpSpPr/>
          <p:nvPr/>
        </p:nvGrpSpPr>
        <p:grpSpPr>
          <a:xfrm>
            <a:off x="6750818" y="2733555"/>
            <a:ext cx="2038725" cy="982133"/>
            <a:chOff x="5063114" y="2050166"/>
            <a:chExt cx="1529044" cy="736600"/>
          </a:xfrm>
        </p:grpSpPr>
        <p:pic>
          <p:nvPicPr>
            <p:cNvPr id="34" name="Picture 33">
              <a:extLst>
                <a:ext uri="{FF2B5EF4-FFF2-40B4-BE49-F238E27FC236}">
                  <a16:creationId xmlns:a16="http://schemas.microsoft.com/office/drawing/2014/main" id="{F2ECD60C-ADA1-B342-875D-0B8BBAFC2439}"/>
                </a:ext>
              </a:extLst>
            </p:cNvPr>
            <p:cNvPicPr>
              <a:picLocks noChangeAspect="1"/>
            </p:cNvPicPr>
            <p:nvPr/>
          </p:nvPicPr>
          <p:blipFill>
            <a:blip r:embed="rId6"/>
            <a:stretch>
              <a:fillRect/>
            </a:stretch>
          </p:blipFill>
          <p:spPr>
            <a:xfrm>
              <a:off x="5063114" y="2050166"/>
              <a:ext cx="812800" cy="736600"/>
            </a:xfrm>
            <a:prstGeom prst="rect">
              <a:avLst/>
            </a:prstGeom>
          </p:spPr>
        </p:pic>
        <p:sp>
          <p:nvSpPr>
            <p:cNvPr id="67" name="TextBox 66">
              <a:extLst>
                <a:ext uri="{FF2B5EF4-FFF2-40B4-BE49-F238E27FC236}">
                  <a16:creationId xmlns:a16="http://schemas.microsoft.com/office/drawing/2014/main" id="{35CED8FA-0018-794A-82C0-F1BB5B22258C}"/>
                </a:ext>
              </a:extLst>
            </p:cNvPr>
            <p:cNvSpPr txBox="1"/>
            <p:nvPr/>
          </p:nvSpPr>
          <p:spPr>
            <a:xfrm>
              <a:off x="5636127" y="2219835"/>
              <a:ext cx="956031" cy="276999"/>
            </a:xfrm>
            <a:prstGeom prst="rect">
              <a:avLst/>
            </a:prstGeom>
            <a:noFill/>
          </p:spPr>
          <p:txBody>
            <a:bodyPr wrap="none" rtlCol="0">
              <a:spAutoFit/>
            </a:bodyPr>
            <a:lstStyle/>
            <a:p>
              <a:r>
                <a:rPr lang="en-US" err="1"/>
                <a:t>Postgresql</a:t>
              </a:r>
              <a:endParaRPr lang="en-US"/>
            </a:p>
          </p:txBody>
        </p:sp>
      </p:grpSp>
      <p:pic>
        <p:nvPicPr>
          <p:cNvPr id="66" name="Picture 40">
            <a:extLst>
              <a:ext uri="{FF2B5EF4-FFF2-40B4-BE49-F238E27FC236}">
                <a16:creationId xmlns:a16="http://schemas.microsoft.com/office/drawing/2014/main" id="{17D742FB-BB3B-694E-9C35-1F708CE12F78}"/>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7334592" y="3397902"/>
            <a:ext cx="999920" cy="370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 name="Rounded Rectangle 68">
            <a:extLst>
              <a:ext uri="{FF2B5EF4-FFF2-40B4-BE49-F238E27FC236}">
                <a16:creationId xmlns:a16="http://schemas.microsoft.com/office/drawing/2014/main" id="{27CE69E9-1BE8-2A4E-8595-84699E5E01C0}"/>
              </a:ext>
            </a:extLst>
          </p:cNvPr>
          <p:cNvSpPr/>
          <p:nvPr/>
        </p:nvSpPr>
        <p:spPr>
          <a:xfrm>
            <a:off x="646337" y="1739953"/>
            <a:ext cx="1219200" cy="477408"/>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a:solidFill>
                  <a:schemeClr val="tx1"/>
                </a:solidFill>
                <a:latin typeface="Arial"/>
              </a:rPr>
              <a:t>UI</a:t>
            </a:r>
          </a:p>
        </p:txBody>
      </p:sp>
      <p:sp>
        <p:nvSpPr>
          <p:cNvPr id="70" name="Rounded Rectangle 69">
            <a:extLst>
              <a:ext uri="{FF2B5EF4-FFF2-40B4-BE49-F238E27FC236}">
                <a16:creationId xmlns:a16="http://schemas.microsoft.com/office/drawing/2014/main" id="{7ACF79C4-DA2C-4F4F-8FD2-FFD9E89D7440}"/>
              </a:ext>
            </a:extLst>
          </p:cNvPr>
          <p:cNvSpPr/>
          <p:nvPr/>
        </p:nvSpPr>
        <p:spPr>
          <a:xfrm>
            <a:off x="3197021" y="1799563"/>
            <a:ext cx="1219200" cy="477408"/>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err="1">
                <a:solidFill>
                  <a:schemeClr val="tx1"/>
                </a:solidFill>
                <a:latin typeface="Arial"/>
              </a:rPr>
              <a:t>FleetMS</a:t>
            </a:r>
            <a:endParaRPr lang="en-US" sz="1333" b="1">
              <a:solidFill>
                <a:schemeClr val="tx1"/>
              </a:solidFill>
              <a:latin typeface="Arial"/>
            </a:endParaRPr>
          </a:p>
        </p:txBody>
      </p:sp>
      <p:sp>
        <p:nvSpPr>
          <p:cNvPr id="71" name="Rounded Rectangle 70">
            <a:extLst>
              <a:ext uri="{FF2B5EF4-FFF2-40B4-BE49-F238E27FC236}">
                <a16:creationId xmlns:a16="http://schemas.microsoft.com/office/drawing/2014/main" id="{A1692A20-4F8E-2243-9D7D-22EB7F127AE5}"/>
              </a:ext>
            </a:extLst>
          </p:cNvPr>
          <p:cNvSpPr/>
          <p:nvPr/>
        </p:nvSpPr>
        <p:spPr>
          <a:xfrm>
            <a:off x="1825371" y="2655932"/>
            <a:ext cx="1916287" cy="277353"/>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a:solidFill>
                  <a:schemeClr val="tx1"/>
                </a:solidFill>
                <a:latin typeface="Arial"/>
              </a:rPr>
              <a:t>Order Command MS</a:t>
            </a:r>
          </a:p>
        </p:txBody>
      </p:sp>
      <p:sp>
        <p:nvSpPr>
          <p:cNvPr id="72" name="Rounded Rectangle 71">
            <a:extLst>
              <a:ext uri="{FF2B5EF4-FFF2-40B4-BE49-F238E27FC236}">
                <a16:creationId xmlns:a16="http://schemas.microsoft.com/office/drawing/2014/main" id="{2FD9B7A8-831D-4E4D-AAE0-25B6C552A5F6}"/>
              </a:ext>
            </a:extLst>
          </p:cNvPr>
          <p:cNvSpPr/>
          <p:nvPr/>
        </p:nvSpPr>
        <p:spPr>
          <a:xfrm>
            <a:off x="1818362" y="3153426"/>
            <a:ext cx="1916287" cy="277353"/>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a:solidFill>
                  <a:schemeClr val="tx1"/>
                </a:solidFill>
                <a:latin typeface="Arial"/>
              </a:rPr>
              <a:t>Order Query MS</a:t>
            </a:r>
          </a:p>
        </p:txBody>
      </p:sp>
      <p:sp>
        <p:nvSpPr>
          <p:cNvPr id="73" name="Rounded Rectangle 72">
            <a:extLst>
              <a:ext uri="{FF2B5EF4-FFF2-40B4-BE49-F238E27FC236}">
                <a16:creationId xmlns:a16="http://schemas.microsoft.com/office/drawing/2014/main" id="{C8D36ABE-8620-ED44-B750-B313E064EF19}"/>
              </a:ext>
            </a:extLst>
          </p:cNvPr>
          <p:cNvSpPr/>
          <p:nvPr/>
        </p:nvSpPr>
        <p:spPr>
          <a:xfrm>
            <a:off x="646339" y="3768472"/>
            <a:ext cx="1476752" cy="277353"/>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a:solidFill>
                  <a:schemeClr val="tx1"/>
                </a:solidFill>
                <a:latin typeface="Arial"/>
              </a:rPr>
              <a:t>Voyage  MS</a:t>
            </a:r>
          </a:p>
        </p:txBody>
      </p:sp>
      <p:sp>
        <p:nvSpPr>
          <p:cNvPr id="74" name="Rounded Rectangle 73">
            <a:extLst>
              <a:ext uri="{FF2B5EF4-FFF2-40B4-BE49-F238E27FC236}">
                <a16:creationId xmlns:a16="http://schemas.microsoft.com/office/drawing/2014/main" id="{3EECC03F-A003-EF4B-A206-A2275BB181BF}"/>
              </a:ext>
            </a:extLst>
          </p:cNvPr>
          <p:cNvSpPr/>
          <p:nvPr/>
        </p:nvSpPr>
        <p:spPr>
          <a:xfrm>
            <a:off x="3866181" y="3768472"/>
            <a:ext cx="1476752" cy="277353"/>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a:solidFill>
                  <a:schemeClr val="tx1"/>
                </a:solidFill>
                <a:latin typeface="Arial"/>
              </a:rPr>
              <a:t>Container  MS</a:t>
            </a:r>
          </a:p>
        </p:txBody>
      </p:sp>
      <p:pic>
        <p:nvPicPr>
          <p:cNvPr id="75" name="Picture 40">
            <a:extLst>
              <a:ext uri="{FF2B5EF4-FFF2-40B4-BE49-F238E27FC236}">
                <a16:creationId xmlns:a16="http://schemas.microsoft.com/office/drawing/2014/main" id="{5B877D7E-35B5-8C44-A130-CBFE60CCA9FB}"/>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587905" y="1906402"/>
            <a:ext cx="999920" cy="370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 name="Picture 40">
            <a:extLst>
              <a:ext uri="{FF2B5EF4-FFF2-40B4-BE49-F238E27FC236}">
                <a16:creationId xmlns:a16="http://schemas.microsoft.com/office/drawing/2014/main" id="{1A2EE941-1069-0448-8260-EED683B60F91}"/>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060697" y="1981801"/>
            <a:ext cx="999920" cy="370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 name="Picture 40">
            <a:extLst>
              <a:ext uri="{FF2B5EF4-FFF2-40B4-BE49-F238E27FC236}">
                <a16:creationId xmlns:a16="http://schemas.microsoft.com/office/drawing/2014/main" id="{FDACE313-EDFE-3344-A937-E08205564CA5}"/>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416301" y="2743654"/>
            <a:ext cx="999920" cy="370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8" name="Picture 40">
            <a:extLst>
              <a:ext uri="{FF2B5EF4-FFF2-40B4-BE49-F238E27FC236}">
                <a16:creationId xmlns:a16="http://schemas.microsoft.com/office/drawing/2014/main" id="{4F7990C1-E920-7840-93FC-497AD2C7A241}"/>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476453" y="3266608"/>
            <a:ext cx="999920" cy="370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9" name="Picture 40">
            <a:extLst>
              <a:ext uri="{FF2B5EF4-FFF2-40B4-BE49-F238E27FC236}">
                <a16:creationId xmlns:a16="http://schemas.microsoft.com/office/drawing/2014/main" id="{3DAFA451-1448-4F4B-B1BE-64925CF0F57B}"/>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865537" y="3860540"/>
            <a:ext cx="999920" cy="370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0" name="Picture 40">
            <a:extLst>
              <a:ext uri="{FF2B5EF4-FFF2-40B4-BE49-F238E27FC236}">
                <a16:creationId xmlns:a16="http://schemas.microsoft.com/office/drawing/2014/main" id="{E5E911A2-F587-6745-BB60-136EA357ED46}"/>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987072" y="4043744"/>
            <a:ext cx="999920" cy="370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 name="Rectangle 80">
            <a:extLst>
              <a:ext uri="{FF2B5EF4-FFF2-40B4-BE49-F238E27FC236}">
                <a16:creationId xmlns:a16="http://schemas.microsoft.com/office/drawing/2014/main" id="{62D6411A-086B-154C-9361-EB8316F521D9}"/>
              </a:ext>
            </a:extLst>
          </p:cNvPr>
          <p:cNvSpPr/>
          <p:nvPr/>
        </p:nvSpPr>
        <p:spPr>
          <a:xfrm>
            <a:off x="5927232" y="1215074"/>
            <a:ext cx="273269" cy="29950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Docker network</a:t>
            </a:r>
          </a:p>
        </p:txBody>
      </p:sp>
    </p:spTree>
    <p:extLst>
      <p:ext uri="{BB962C8B-B14F-4D97-AF65-F5344CB8AC3E}">
        <p14:creationId xmlns:p14="http://schemas.microsoft.com/office/powerpoint/2010/main" val="377107314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D72B5A-D2BF-0F41-AB02-0E3504265F76}"/>
              </a:ext>
            </a:extLst>
          </p:cNvPr>
          <p:cNvSpPr>
            <a:spLocks noGrp="1"/>
          </p:cNvSpPr>
          <p:nvPr>
            <p:ph type="title"/>
          </p:nvPr>
        </p:nvSpPr>
        <p:spPr>
          <a:xfrm>
            <a:off x="288633" y="208582"/>
            <a:ext cx="10515600" cy="521140"/>
          </a:xfrm>
        </p:spPr>
        <p:txBody>
          <a:bodyPr>
            <a:normAutofit/>
          </a:bodyPr>
          <a:lstStyle/>
          <a:p>
            <a:r>
              <a:rPr lang="en-US" sz="2400"/>
              <a:t>Event Stream As Event Store for ML</a:t>
            </a:r>
          </a:p>
        </p:txBody>
      </p:sp>
      <p:sp>
        <p:nvSpPr>
          <p:cNvPr id="4" name="Slide Number Placeholder 3">
            <a:extLst>
              <a:ext uri="{FF2B5EF4-FFF2-40B4-BE49-F238E27FC236}">
                <a16:creationId xmlns:a16="http://schemas.microsoft.com/office/drawing/2014/main" id="{B1D66A27-027F-EA4A-B9BD-D02849496229}"/>
              </a:ext>
            </a:extLst>
          </p:cNvPr>
          <p:cNvSpPr>
            <a:spLocks noGrp="1"/>
          </p:cNvSpPr>
          <p:nvPr>
            <p:ph type="sldNum" sz="quarter" idx="12"/>
          </p:nvPr>
        </p:nvSpPr>
        <p:spPr/>
        <p:txBody>
          <a:bodyPr/>
          <a:lstStyle/>
          <a:p>
            <a:fld id="{C565C23E-6D76-459C-BC14-A9049E4EE889}" type="slidenum">
              <a:rPr lang="en-US" smtClean="0"/>
              <a:t>61</a:t>
            </a:fld>
            <a:endParaRPr lang="en-US"/>
          </a:p>
        </p:txBody>
      </p:sp>
      <p:sp>
        <p:nvSpPr>
          <p:cNvPr id="6" name="Rectangle 5">
            <a:extLst>
              <a:ext uri="{FF2B5EF4-FFF2-40B4-BE49-F238E27FC236}">
                <a16:creationId xmlns:a16="http://schemas.microsoft.com/office/drawing/2014/main" id="{B53C0033-8D9E-604C-9B28-5FDD36C6C800}"/>
              </a:ext>
            </a:extLst>
          </p:cNvPr>
          <p:cNvSpPr/>
          <p:nvPr/>
        </p:nvSpPr>
        <p:spPr>
          <a:xfrm>
            <a:off x="6118016" y="1168380"/>
            <a:ext cx="3190876" cy="2757182"/>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a:solidFill>
                  <a:schemeClr val="tx1"/>
                </a:solidFill>
              </a:rPr>
              <a:t>ML Environment</a:t>
            </a:r>
          </a:p>
        </p:txBody>
      </p:sp>
      <p:sp>
        <p:nvSpPr>
          <p:cNvPr id="8" name="Rectangle 7">
            <a:extLst>
              <a:ext uri="{FF2B5EF4-FFF2-40B4-BE49-F238E27FC236}">
                <a16:creationId xmlns:a16="http://schemas.microsoft.com/office/drawing/2014/main" id="{FB63688E-FF28-D746-AC3D-3D2EFBDE0655}"/>
              </a:ext>
            </a:extLst>
          </p:cNvPr>
          <p:cNvSpPr/>
          <p:nvPr/>
        </p:nvSpPr>
        <p:spPr>
          <a:xfrm>
            <a:off x="642258" y="1282632"/>
            <a:ext cx="2008413" cy="1655634"/>
          </a:xfrm>
          <a:prstGeom prst="rect">
            <a:avLst/>
          </a:prstGeom>
          <a:noFill/>
          <a:ln>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a:solidFill>
                  <a:schemeClr val="tx1"/>
                </a:solidFill>
              </a:rPr>
              <a:t>Python</a:t>
            </a:r>
          </a:p>
        </p:txBody>
      </p:sp>
      <p:sp>
        <p:nvSpPr>
          <p:cNvPr id="9" name="Rectangle 8">
            <a:extLst>
              <a:ext uri="{FF2B5EF4-FFF2-40B4-BE49-F238E27FC236}">
                <a16:creationId xmlns:a16="http://schemas.microsoft.com/office/drawing/2014/main" id="{F1EEF6CD-0322-394A-87BF-5379FE8EE999}"/>
              </a:ext>
            </a:extLst>
          </p:cNvPr>
          <p:cNvSpPr/>
          <p:nvPr/>
        </p:nvSpPr>
        <p:spPr>
          <a:xfrm>
            <a:off x="762000" y="1616527"/>
            <a:ext cx="1703614" cy="914400"/>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Simulator</a:t>
            </a:r>
          </a:p>
        </p:txBody>
      </p:sp>
      <p:pic>
        <p:nvPicPr>
          <p:cNvPr id="25" name="Picture 40">
            <a:extLst>
              <a:ext uri="{FF2B5EF4-FFF2-40B4-BE49-F238E27FC236}">
                <a16:creationId xmlns:a16="http://schemas.microsoft.com/office/drawing/2014/main" id="{6CF0C2DA-CD62-0F4A-B6D7-15B98EF785F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6601" y="2734597"/>
            <a:ext cx="1099134" cy="40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6" name="Elbow Connector 45">
            <a:extLst>
              <a:ext uri="{FF2B5EF4-FFF2-40B4-BE49-F238E27FC236}">
                <a16:creationId xmlns:a16="http://schemas.microsoft.com/office/drawing/2014/main" id="{B815F1F6-8EC9-A547-951A-6A6BA26A1B3E}"/>
              </a:ext>
            </a:extLst>
          </p:cNvPr>
          <p:cNvCxnSpPr>
            <a:cxnSpLocks/>
            <a:stCxn id="9" idx="3"/>
            <a:endCxn id="59" idx="1"/>
          </p:cNvCxnSpPr>
          <p:nvPr/>
        </p:nvCxnSpPr>
        <p:spPr>
          <a:xfrm>
            <a:off x="2465614" y="2073727"/>
            <a:ext cx="1645256" cy="1983112"/>
          </a:xfrm>
          <a:prstGeom prst="bentConnector2">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59" name="Can 58">
            <a:extLst>
              <a:ext uri="{FF2B5EF4-FFF2-40B4-BE49-F238E27FC236}">
                <a16:creationId xmlns:a16="http://schemas.microsoft.com/office/drawing/2014/main" id="{BF8D5F17-7886-6A49-A326-AB3283F367DA}"/>
              </a:ext>
            </a:extLst>
          </p:cNvPr>
          <p:cNvSpPr/>
          <p:nvPr/>
        </p:nvSpPr>
        <p:spPr>
          <a:xfrm>
            <a:off x="3662932" y="4056839"/>
            <a:ext cx="895875" cy="695584"/>
          </a:xfrm>
          <a:prstGeom prst="can">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t>Container metrics</a:t>
            </a:r>
          </a:p>
        </p:txBody>
      </p:sp>
      <p:cxnSp>
        <p:nvCxnSpPr>
          <p:cNvPr id="71" name="Elbow Connector 70">
            <a:extLst>
              <a:ext uri="{FF2B5EF4-FFF2-40B4-BE49-F238E27FC236}">
                <a16:creationId xmlns:a16="http://schemas.microsoft.com/office/drawing/2014/main" id="{9B3950A4-1025-DB48-B886-5945ADD35206}"/>
              </a:ext>
            </a:extLst>
          </p:cNvPr>
          <p:cNvCxnSpPr>
            <a:cxnSpLocks/>
            <a:stCxn id="45" idx="1"/>
            <a:endCxn id="59" idx="4"/>
          </p:cNvCxnSpPr>
          <p:nvPr/>
        </p:nvCxnSpPr>
        <p:spPr>
          <a:xfrm rot="10800000" flipV="1">
            <a:off x="4558807" y="2100403"/>
            <a:ext cx="1919392" cy="2304227"/>
          </a:xfrm>
          <a:prstGeom prst="bentConnector3">
            <a:avLst>
              <a:gd name="adj1" fmla="val 50000"/>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45" name="Rounded Rectangle 44">
            <a:extLst>
              <a:ext uri="{FF2B5EF4-FFF2-40B4-BE49-F238E27FC236}">
                <a16:creationId xmlns:a16="http://schemas.microsoft.com/office/drawing/2014/main" id="{F495E1A9-5EC6-5446-ACF5-3911A287BB83}"/>
              </a:ext>
            </a:extLst>
          </p:cNvPr>
          <p:cNvSpPr/>
          <p:nvPr/>
        </p:nvSpPr>
        <p:spPr>
          <a:xfrm>
            <a:off x="6478199" y="1913633"/>
            <a:ext cx="1749097" cy="373542"/>
          </a:xfrm>
          <a:prstGeom prst="roundRect">
            <a:avLst>
              <a:gd name="adj" fmla="val 9717"/>
            </a:avLst>
          </a:prstGeom>
          <a:noFill/>
          <a:ln w="12700">
            <a:solidFill>
              <a:schemeClr val="tx2">
                <a:lumMod val="50000"/>
              </a:schemeClr>
            </a:solidFill>
          </a:ln>
          <a:effectLst/>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r>
              <a:rPr lang="en-US" sz="1200" baseline="0">
                <a:solidFill>
                  <a:schemeClr val="tx1"/>
                </a:solidFill>
                <a:latin typeface="IBM Plex Sans" panose="020B0503050203000203" pitchFamily="34" charset="77"/>
                <a:cs typeface="Arial"/>
              </a:rPr>
              <a:t>Pandas DF</a:t>
            </a:r>
          </a:p>
        </p:txBody>
      </p:sp>
    </p:spTree>
    <p:extLst>
      <p:ext uri="{BB962C8B-B14F-4D97-AF65-F5344CB8AC3E}">
        <p14:creationId xmlns:p14="http://schemas.microsoft.com/office/powerpoint/2010/main" val="369604497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D72B5A-D2BF-0F41-AB02-0E3504265F76}"/>
              </a:ext>
            </a:extLst>
          </p:cNvPr>
          <p:cNvSpPr>
            <a:spLocks noGrp="1"/>
          </p:cNvSpPr>
          <p:nvPr>
            <p:ph type="title"/>
          </p:nvPr>
        </p:nvSpPr>
        <p:spPr>
          <a:xfrm>
            <a:off x="288633" y="208582"/>
            <a:ext cx="10515600" cy="521140"/>
          </a:xfrm>
        </p:spPr>
        <p:txBody>
          <a:bodyPr>
            <a:normAutofit/>
          </a:bodyPr>
          <a:lstStyle/>
          <a:p>
            <a:r>
              <a:rPr lang="en-US" sz="2400"/>
              <a:t>Event Stream As Event Store for ML</a:t>
            </a:r>
          </a:p>
        </p:txBody>
      </p:sp>
      <p:sp>
        <p:nvSpPr>
          <p:cNvPr id="4" name="Slide Number Placeholder 3">
            <a:extLst>
              <a:ext uri="{FF2B5EF4-FFF2-40B4-BE49-F238E27FC236}">
                <a16:creationId xmlns:a16="http://schemas.microsoft.com/office/drawing/2014/main" id="{B1D66A27-027F-EA4A-B9BD-D02849496229}"/>
              </a:ext>
            </a:extLst>
          </p:cNvPr>
          <p:cNvSpPr>
            <a:spLocks noGrp="1"/>
          </p:cNvSpPr>
          <p:nvPr>
            <p:ph type="sldNum" sz="quarter" idx="12"/>
          </p:nvPr>
        </p:nvSpPr>
        <p:spPr/>
        <p:txBody>
          <a:bodyPr/>
          <a:lstStyle/>
          <a:p>
            <a:fld id="{C565C23E-6D76-459C-BC14-A9049E4EE889}" type="slidenum">
              <a:rPr lang="en-US" smtClean="0"/>
              <a:t>62</a:t>
            </a:fld>
            <a:endParaRPr lang="en-US"/>
          </a:p>
        </p:txBody>
      </p:sp>
      <p:sp>
        <p:nvSpPr>
          <p:cNvPr id="6" name="Rectangle 5">
            <a:extLst>
              <a:ext uri="{FF2B5EF4-FFF2-40B4-BE49-F238E27FC236}">
                <a16:creationId xmlns:a16="http://schemas.microsoft.com/office/drawing/2014/main" id="{B53C0033-8D9E-604C-9B28-5FDD36C6C800}"/>
              </a:ext>
            </a:extLst>
          </p:cNvPr>
          <p:cNvSpPr/>
          <p:nvPr/>
        </p:nvSpPr>
        <p:spPr>
          <a:xfrm>
            <a:off x="6118016" y="1168380"/>
            <a:ext cx="4172556" cy="2757182"/>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a:solidFill>
                  <a:schemeClr val="tx1"/>
                </a:solidFill>
              </a:rPr>
              <a:t>ML Environment</a:t>
            </a:r>
          </a:p>
        </p:txBody>
      </p:sp>
      <p:sp>
        <p:nvSpPr>
          <p:cNvPr id="8" name="Rectangle 7">
            <a:extLst>
              <a:ext uri="{FF2B5EF4-FFF2-40B4-BE49-F238E27FC236}">
                <a16:creationId xmlns:a16="http://schemas.microsoft.com/office/drawing/2014/main" id="{FB63688E-FF28-D746-AC3D-3D2EFBDE0655}"/>
              </a:ext>
            </a:extLst>
          </p:cNvPr>
          <p:cNvSpPr/>
          <p:nvPr/>
        </p:nvSpPr>
        <p:spPr>
          <a:xfrm>
            <a:off x="642258" y="1282632"/>
            <a:ext cx="2008413" cy="1655634"/>
          </a:xfrm>
          <a:prstGeom prst="rect">
            <a:avLst/>
          </a:prstGeom>
          <a:noFill/>
          <a:ln>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a:solidFill>
                  <a:schemeClr val="tx1"/>
                </a:solidFill>
              </a:rPr>
              <a:t>Python</a:t>
            </a:r>
          </a:p>
        </p:txBody>
      </p:sp>
      <p:sp>
        <p:nvSpPr>
          <p:cNvPr id="9" name="Rectangle 8">
            <a:extLst>
              <a:ext uri="{FF2B5EF4-FFF2-40B4-BE49-F238E27FC236}">
                <a16:creationId xmlns:a16="http://schemas.microsoft.com/office/drawing/2014/main" id="{F1EEF6CD-0322-394A-87BF-5379FE8EE999}"/>
              </a:ext>
            </a:extLst>
          </p:cNvPr>
          <p:cNvSpPr/>
          <p:nvPr/>
        </p:nvSpPr>
        <p:spPr>
          <a:xfrm>
            <a:off x="762000" y="1616527"/>
            <a:ext cx="1703614" cy="914400"/>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Simulator</a:t>
            </a:r>
          </a:p>
        </p:txBody>
      </p:sp>
      <p:sp>
        <p:nvSpPr>
          <p:cNvPr id="10" name="Rounded Rectangle 9">
            <a:extLst>
              <a:ext uri="{FF2B5EF4-FFF2-40B4-BE49-F238E27FC236}">
                <a16:creationId xmlns:a16="http://schemas.microsoft.com/office/drawing/2014/main" id="{0BA597E7-00D6-7F44-9C30-03D1F5A01FB4}"/>
              </a:ext>
            </a:extLst>
          </p:cNvPr>
          <p:cNvSpPr/>
          <p:nvPr/>
        </p:nvSpPr>
        <p:spPr bwMode="auto">
          <a:xfrm>
            <a:off x="2766994" y="421785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0</a:t>
            </a:r>
            <a:endParaRPr lang="en-US" sz="667">
              <a:solidFill>
                <a:schemeClr val="bg1"/>
              </a:solidFill>
            </a:endParaRPr>
          </a:p>
        </p:txBody>
      </p:sp>
      <p:sp>
        <p:nvSpPr>
          <p:cNvPr id="11" name="Rounded Rectangle 10">
            <a:extLst>
              <a:ext uri="{FF2B5EF4-FFF2-40B4-BE49-F238E27FC236}">
                <a16:creationId xmlns:a16="http://schemas.microsoft.com/office/drawing/2014/main" id="{3F8CBAEE-0098-D148-A196-E5AD2B6787B8}"/>
              </a:ext>
            </a:extLst>
          </p:cNvPr>
          <p:cNvSpPr/>
          <p:nvPr/>
        </p:nvSpPr>
        <p:spPr bwMode="auto">
          <a:xfrm>
            <a:off x="3010831" y="421785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1</a:t>
            </a:r>
            <a:endParaRPr lang="en-US" sz="667">
              <a:solidFill>
                <a:schemeClr val="bg1"/>
              </a:solidFill>
            </a:endParaRPr>
          </a:p>
        </p:txBody>
      </p:sp>
      <p:sp>
        <p:nvSpPr>
          <p:cNvPr id="12" name="Rounded Rectangle 11">
            <a:extLst>
              <a:ext uri="{FF2B5EF4-FFF2-40B4-BE49-F238E27FC236}">
                <a16:creationId xmlns:a16="http://schemas.microsoft.com/office/drawing/2014/main" id="{F2989703-2F49-5647-B6D8-F7993E04EAE4}"/>
              </a:ext>
            </a:extLst>
          </p:cNvPr>
          <p:cNvSpPr/>
          <p:nvPr/>
        </p:nvSpPr>
        <p:spPr bwMode="auto">
          <a:xfrm>
            <a:off x="3256393" y="421785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2</a:t>
            </a:r>
            <a:endParaRPr lang="en-US" sz="667">
              <a:solidFill>
                <a:schemeClr val="bg1"/>
              </a:solidFill>
            </a:endParaRPr>
          </a:p>
        </p:txBody>
      </p:sp>
      <p:sp>
        <p:nvSpPr>
          <p:cNvPr id="13" name="Rounded Rectangle 12">
            <a:extLst>
              <a:ext uri="{FF2B5EF4-FFF2-40B4-BE49-F238E27FC236}">
                <a16:creationId xmlns:a16="http://schemas.microsoft.com/office/drawing/2014/main" id="{54F04F52-1698-E54E-8D5D-3991A0424611}"/>
              </a:ext>
            </a:extLst>
          </p:cNvPr>
          <p:cNvSpPr/>
          <p:nvPr/>
        </p:nvSpPr>
        <p:spPr bwMode="auto">
          <a:xfrm>
            <a:off x="3500230" y="421785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3</a:t>
            </a:r>
            <a:endParaRPr lang="en-US" sz="667">
              <a:solidFill>
                <a:schemeClr val="bg1"/>
              </a:solidFill>
            </a:endParaRPr>
          </a:p>
        </p:txBody>
      </p:sp>
      <p:sp>
        <p:nvSpPr>
          <p:cNvPr id="14" name="Rounded Rectangle 13">
            <a:extLst>
              <a:ext uri="{FF2B5EF4-FFF2-40B4-BE49-F238E27FC236}">
                <a16:creationId xmlns:a16="http://schemas.microsoft.com/office/drawing/2014/main" id="{3890F22B-7831-CC45-9E84-2F465C403BBE}"/>
              </a:ext>
            </a:extLst>
          </p:cNvPr>
          <p:cNvSpPr/>
          <p:nvPr/>
        </p:nvSpPr>
        <p:spPr bwMode="auto">
          <a:xfrm>
            <a:off x="3745791" y="421785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4</a:t>
            </a:r>
            <a:endParaRPr lang="en-US" sz="667">
              <a:solidFill>
                <a:schemeClr val="bg1"/>
              </a:solidFill>
            </a:endParaRPr>
          </a:p>
        </p:txBody>
      </p:sp>
      <p:sp>
        <p:nvSpPr>
          <p:cNvPr id="15" name="Rounded Rectangle 14">
            <a:extLst>
              <a:ext uri="{FF2B5EF4-FFF2-40B4-BE49-F238E27FC236}">
                <a16:creationId xmlns:a16="http://schemas.microsoft.com/office/drawing/2014/main" id="{EED12008-2192-5048-99A3-CAFBD4DFB3A8}"/>
              </a:ext>
            </a:extLst>
          </p:cNvPr>
          <p:cNvSpPr/>
          <p:nvPr/>
        </p:nvSpPr>
        <p:spPr bwMode="auto">
          <a:xfrm>
            <a:off x="3976587" y="421785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5</a:t>
            </a:r>
            <a:endParaRPr lang="en-US" sz="667">
              <a:solidFill>
                <a:schemeClr val="bg1"/>
              </a:solidFill>
            </a:endParaRPr>
          </a:p>
        </p:txBody>
      </p:sp>
      <p:sp>
        <p:nvSpPr>
          <p:cNvPr id="18" name="AutoShape 4">
            <a:extLst>
              <a:ext uri="{FF2B5EF4-FFF2-40B4-BE49-F238E27FC236}">
                <a16:creationId xmlns:a16="http://schemas.microsoft.com/office/drawing/2014/main" id="{CDC99AA8-3A32-6E4A-99DE-489E3056BAE3}"/>
              </a:ext>
            </a:extLst>
          </p:cNvPr>
          <p:cNvSpPr>
            <a:spLocks noChangeArrowheads="1"/>
          </p:cNvSpPr>
          <p:nvPr/>
        </p:nvSpPr>
        <p:spPr bwMode="auto">
          <a:xfrm>
            <a:off x="1899331" y="3925562"/>
            <a:ext cx="3513917" cy="1348479"/>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a:endParaRPr lang="en-US" sz="1333"/>
          </a:p>
        </p:txBody>
      </p:sp>
      <p:sp>
        <p:nvSpPr>
          <p:cNvPr id="20" name="TextBox 19">
            <a:extLst>
              <a:ext uri="{FF2B5EF4-FFF2-40B4-BE49-F238E27FC236}">
                <a16:creationId xmlns:a16="http://schemas.microsoft.com/office/drawing/2014/main" id="{DBB9557F-8237-544F-8483-B618ED14A2EB}"/>
              </a:ext>
            </a:extLst>
          </p:cNvPr>
          <p:cNvSpPr txBox="1"/>
          <p:nvPr/>
        </p:nvSpPr>
        <p:spPr>
          <a:xfrm>
            <a:off x="2700397" y="4904710"/>
            <a:ext cx="1877437" cy="369332"/>
          </a:xfrm>
          <a:prstGeom prst="rect">
            <a:avLst/>
          </a:prstGeom>
          <a:noFill/>
        </p:spPr>
        <p:txBody>
          <a:bodyPr wrap="none" rtlCol="0">
            <a:spAutoFit/>
          </a:bodyPr>
          <a:lstStyle/>
          <a:p>
            <a:r>
              <a:rPr lang="en-US" err="1">
                <a:solidFill>
                  <a:schemeClr val="accent1">
                    <a:lumMod val="25000"/>
                  </a:schemeClr>
                </a:solidFill>
              </a:rPr>
              <a:t>containerMetrics</a:t>
            </a:r>
            <a:endParaRPr lang="en-US">
              <a:solidFill>
                <a:schemeClr val="accent1">
                  <a:lumMod val="25000"/>
                </a:schemeClr>
              </a:solidFill>
            </a:endParaRPr>
          </a:p>
        </p:txBody>
      </p:sp>
      <p:pic>
        <p:nvPicPr>
          <p:cNvPr id="22" name="Picture 21">
            <a:extLst>
              <a:ext uri="{FF2B5EF4-FFF2-40B4-BE49-F238E27FC236}">
                <a16:creationId xmlns:a16="http://schemas.microsoft.com/office/drawing/2014/main" id="{1B16228E-748D-5644-91F6-79288C7462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4609" y="3930860"/>
            <a:ext cx="523018" cy="690721"/>
          </a:xfrm>
          <a:prstGeom prst="rect">
            <a:avLst/>
          </a:prstGeom>
        </p:spPr>
      </p:pic>
      <p:pic>
        <p:nvPicPr>
          <p:cNvPr id="24" name="Picture 40">
            <a:extLst>
              <a:ext uri="{FF2B5EF4-FFF2-40B4-BE49-F238E27FC236}">
                <a16:creationId xmlns:a16="http://schemas.microsoft.com/office/drawing/2014/main" id="{E8EEB410-07EC-D848-92F0-6380D4A64C5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366480" y="5093585"/>
            <a:ext cx="1099134" cy="40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Picture 40">
            <a:extLst>
              <a:ext uri="{FF2B5EF4-FFF2-40B4-BE49-F238E27FC236}">
                <a16:creationId xmlns:a16="http://schemas.microsoft.com/office/drawing/2014/main" id="{6CF0C2DA-CD62-0F4A-B6D7-15B98EF785F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6601" y="2734597"/>
            <a:ext cx="1099134" cy="40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Rounded Rectangle 26">
            <a:extLst>
              <a:ext uri="{FF2B5EF4-FFF2-40B4-BE49-F238E27FC236}">
                <a16:creationId xmlns:a16="http://schemas.microsoft.com/office/drawing/2014/main" id="{E472D71D-D4D6-9743-8082-F5CD0C08D2B8}"/>
              </a:ext>
            </a:extLst>
          </p:cNvPr>
          <p:cNvSpPr/>
          <p:nvPr/>
        </p:nvSpPr>
        <p:spPr>
          <a:xfrm>
            <a:off x="6455197" y="1357868"/>
            <a:ext cx="1749097" cy="373542"/>
          </a:xfrm>
          <a:prstGeom prst="roundRect">
            <a:avLst>
              <a:gd name="adj" fmla="val 9717"/>
            </a:avLst>
          </a:prstGeom>
          <a:noFill/>
          <a:ln w="12700">
            <a:solidFill>
              <a:schemeClr val="tx2">
                <a:lumMod val="50000"/>
              </a:schemeClr>
            </a:solidFill>
          </a:ln>
          <a:effectLst/>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r>
              <a:rPr lang="en-US" sz="1200" baseline="0" dirty="0">
                <a:solidFill>
                  <a:schemeClr val="tx1"/>
                </a:solidFill>
                <a:latin typeface="IBM Plex Sans" panose="020B0503050203000203" pitchFamily="34" charset="77"/>
                <a:cs typeface="Arial"/>
              </a:rPr>
              <a:t>Kafka Consumer</a:t>
            </a:r>
          </a:p>
        </p:txBody>
      </p:sp>
      <p:cxnSp>
        <p:nvCxnSpPr>
          <p:cNvPr id="46" name="Elbow Connector 45">
            <a:extLst>
              <a:ext uri="{FF2B5EF4-FFF2-40B4-BE49-F238E27FC236}">
                <a16:creationId xmlns:a16="http://schemas.microsoft.com/office/drawing/2014/main" id="{B815F1F6-8EC9-A547-951A-6A6BA26A1B3E}"/>
              </a:ext>
            </a:extLst>
          </p:cNvPr>
          <p:cNvCxnSpPr>
            <a:stCxn id="9" idx="3"/>
            <a:endCxn id="15" idx="0"/>
          </p:cNvCxnSpPr>
          <p:nvPr/>
        </p:nvCxnSpPr>
        <p:spPr>
          <a:xfrm>
            <a:off x="2465614" y="2073727"/>
            <a:ext cx="1633754" cy="2144132"/>
          </a:xfrm>
          <a:prstGeom prst="bentConnector2">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59" name="Can 58">
            <a:extLst>
              <a:ext uri="{FF2B5EF4-FFF2-40B4-BE49-F238E27FC236}">
                <a16:creationId xmlns:a16="http://schemas.microsoft.com/office/drawing/2014/main" id="{BF8D5F17-7886-6A49-A326-AB3283F367DA}"/>
              </a:ext>
            </a:extLst>
          </p:cNvPr>
          <p:cNvSpPr/>
          <p:nvPr/>
        </p:nvSpPr>
        <p:spPr>
          <a:xfrm>
            <a:off x="9228164" y="4329784"/>
            <a:ext cx="895875" cy="695584"/>
          </a:xfrm>
          <a:prstGeom prst="can">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t>Container Inventory</a:t>
            </a:r>
          </a:p>
        </p:txBody>
      </p:sp>
      <p:cxnSp>
        <p:nvCxnSpPr>
          <p:cNvPr id="71" name="Elbow Connector 70">
            <a:extLst>
              <a:ext uri="{FF2B5EF4-FFF2-40B4-BE49-F238E27FC236}">
                <a16:creationId xmlns:a16="http://schemas.microsoft.com/office/drawing/2014/main" id="{9B3950A4-1025-DB48-B886-5945ADD35206}"/>
              </a:ext>
            </a:extLst>
          </p:cNvPr>
          <p:cNvCxnSpPr>
            <a:cxnSpLocks/>
            <a:stCxn id="27" idx="1"/>
            <a:endCxn id="10" idx="0"/>
          </p:cNvCxnSpPr>
          <p:nvPr/>
        </p:nvCxnSpPr>
        <p:spPr>
          <a:xfrm rot="10800000" flipV="1">
            <a:off x="2889775" y="1544639"/>
            <a:ext cx="3565422" cy="2673220"/>
          </a:xfrm>
          <a:prstGeom prst="bentConnector2">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45" name="Rounded Rectangle 44">
            <a:extLst>
              <a:ext uri="{FF2B5EF4-FFF2-40B4-BE49-F238E27FC236}">
                <a16:creationId xmlns:a16="http://schemas.microsoft.com/office/drawing/2014/main" id="{F495E1A9-5EC6-5446-ACF5-3911A287BB83}"/>
              </a:ext>
            </a:extLst>
          </p:cNvPr>
          <p:cNvSpPr/>
          <p:nvPr/>
        </p:nvSpPr>
        <p:spPr>
          <a:xfrm>
            <a:off x="6478199" y="1913633"/>
            <a:ext cx="1749097" cy="373542"/>
          </a:xfrm>
          <a:prstGeom prst="roundRect">
            <a:avLst>
              <a:gd name="adj" fmla="val 9717"/>
            </a:avLst>
          </a:prstGeom>
          <a:noFill/>
          <a:ln w="12700">
            <a:solidFill>
              <a:schemeClr val="tx2">
                <a:lumMod val="50000"/>
              </a:schemeClr>
            </a:solidFill>
          </a:ln>
          <a:effectLst/>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r>
              <a:rPr lang="en-US" sz="1200" baseline="0">
                <a:solidFill>
                  <a:schemeClr val="tx1"/>
                </a:solidFill>
                <a:latin typeface="IBM Plex Sans" panose="020B0503050203000203" pitchFamily="34" charset="77"/>
                <a:cs typeface="Arial"/>
              </a:rPr>
              <a:t>Pandas DF</a:t>
            </a:r>
          </a:p>
        </p:txBody>
      </p:sp>
    </p:spTree>
    <p:extLst>
      <p:ext uri="{BB962C8B-B14F-4D97-AF65-F5344CB8AC3E}">
        <p14:creationId xmlns:p14="http://schemas.microsoft.com/office/powerpoint/2010/main" val="18751226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D72B5A-D2BF-0F41-AB02-0E3504265F76}"/>
              </a:ext>
            </a:extLst>
          </p:cNvPr>
          <p:cNvSpPr>
            <a:spLocks noGrp="1"/>
          </p:cNvSpPr>
          <p:nvPr>
            <p:ph type="title"/>
          </p:nvPr>
        </p:nvSpPr>
        <p:spPr>
          <a:xfrm>
            <a:off x="288633" y="208582"/>
            <a:ext cx="10515600" cy="521140"/>
          </a:xfrm>
        </p:spPr>
        <p:txBody>
          <a:bodyPr>
            <a:normAutofit/>
          </a:bodyPr>
          <a:lstStyle/>
          <a:p>
            <a:r>
              <a:rPr lang="en-US" sz="2400"/>
              <a:t>MQ- Event Stream</a:t>
            </a:r>
          </a:p>
        </p:txBody>
      </p:sp>
      <p:sp>
        <p:nvSpPr>
          <p:cNvPr id="4" name="Slide Number Placeholder 3">
            <a:extLst>
              <a:ext uri="{FF2B5EF4-FFF2-40B4-BE49-F238E27FC236}">
                <a16:creationId xmlns:a16="http://schemas.microsoft.com/office/drawing/2014/main" id="{B1D66A27-027F-EA4A-B9BD-D02849496229}"/>
              </a:ext>
            </a:extLst>
          </p:cNvPr>
          <p:cNvSpPr>
            <a:spLocks noGrp="1"/>
          </p:cNvSpPr>
          <p:nvPr>
            <p:ph type="sldNum" sz="quarter" idx="12"/>
          </p:nvPr>
        </p:nvSpPr>
        <p:spPr/>
        <p:txBody>
          <a:bodyPr/>
          <a:lstStyle/>
          <a:p>
            <a:fld id="{C565C23E-6D76-459C-BC14-A9049E4EE889}" type="slidenum">
              <a:rPr lang="en-US" smtClean="0"/>
              <a:t>63</a:t>
            </a:fld>
            <a:endParaRPr lang="en-US"/>
          </a:p>
        </p:txBody>
      </p:sp>
      <p:sp>
        <p:nvSpPr>
          <p:cNvPr id="6" name="Rectangle 5">
            <a:extLst>
              <a:ext uri="{FF2B5EF4-FFF2-40B4-BE49-F238E27FC236}">
                <a16:creationId xmlns:a16="http://schemas.microsoft.com/office/drawing/2014/main" id="{B53C0033-8D9E-604C-9B28-5FDD36C6C800}"/>
              </a:ext>
            </a:extLst>
          </p:cNvPr>
          <p:cNvSpPr/>
          <p:nvPr/>
        </p:nvSpPr>
        <p:spPr>
          <a:xfrm>
            <a:off x="8846383" y="773966"/>
            <a:ext cx="2716715" cy="2654821"/>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sz="1200">
              <a:solidFill>
                <a:schemeClr val="tx1"/>
              </a:solidFill>
            </a:endParaRPr>
          </a:p>
        </p:txBody>
      </p:sp>
      <p:sp>
        <p:nvSpPr>
          <p:cNvPr id="7" name="Rectangle 6">
            <a:extLst>
              <a:ext uri="{FF2B5EF4-FFF2-40B4-BE49-F238E27FC236}">
                <a16:creationId xmlns:a16="http://schemas.microsoft.com/office/drawing/2014/main" id="{3544A235-B4DC-0446-A2FD-C7DAEC5F0F98}"/>
              </a:ext>
            </a:extLst>
          </p:cNvPr>
          <p:cNvSpPr/>
          <p:nvPr/>
        </p:nvSpPr>
        <p:spPr>
          <a:xfrm>
            <a:off x="6452424" y="1168380"/>
            <a:ext cx="2008413" cy="2216163"/>
          </a:xfrm>
          <a:prstGeom prst="rect">
            <a:avLst/>
          </a:prstGeom>
          <a:noFill/>
          <a:ln>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a:solidFill>
                  <a:schemeClr val="tx1"/>
                </a:solidFill>
              </a:rPr>
              <a:t>MQ Broker</a:t>
            </a:r>
          </a:p>
        </p:txBody>
      </p:sp>
      <p:sp>
        <p:nvSpPr>
          <p:cNvPr id="8" name="Rectangle 7">
            <a:extLst>
              <a:ext uri="{FF2B5EF4-FFF2-40B4-BE49-F238E27FC236}">
                <a16:creationId xmlns:a16="http://schemas.microsoft.com/office/drawing/2014/main" id="{FB63688E-FF28-D746-AC3D-3D2EFBDE0655}"/>
              </a:ext>
            </a:extLst>
          </p:cNvPr>
          <p:cNvSpPr/>
          <p:nvPr/>
        </p:nvSpPr>
        <p:spPr>
          <a:xfrm>
            <a:off x="642258" y="1282632"/>
            <a:ext cx="2008413" cy="1655634"/>
          </a:xfrm>
          <a:prstGeom prst="rect">
            <a:avLst/>
          </a:prstGeom>
          <a:noFill/>
          <a:ln>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a:solidFill>
                  <a:schemeClr val="tx1"/>
                </a:solidFill>
              </a:rPr>
              <a:t>Liberty</a:t>
            </a:r>
          </a:p>
        </p:txBody>
      </p:sp>
      <p:sp>
        <p:nvSpPr>
          <p:cNvPr id="9" name="Rectangle 8">
            <a:extLst>
              <a:ext uri="{FF2B5EF4-FFF2-40B4-BE49-F238E27FC236}">
                <a16:creationId xmlns:a16="http://schemas.microsoft.com/office/drawing/2014/main" id="{F1EEF6CD-0322-394A-87BF-5379FE8EE999}"/>
              </a:ext>
            </a:extLst>
          </p:cNvPr>
          <p:cNvSpPr/>
          <p:nvPr/>
        </p:nvSpPr>
        <p:spPr>
          <a:xfrm>
            <a:off x="762000" y="1616527"/>
            <a:ext cx="1703614" cy="914400"/>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Reefer</a:t>
            </a:r>
          </a:p>
          <a:p>
            <a:pPr algn="ctr"/>
            <a:r>
              <a:rPr lang="en-US"/>
              <a:t>Container MS</a:t>
            </a:r>
          </a:p>
        </p:txBody>
      </p:sp>
      <p:sp>
        <p:nvSpPr>
          <p:cNvPr id="10" name="Rounded Rectangle 9">
            <a:extLst>
              <a:ext uri="{FF2B5EF4-FFF2-40B4-BE49-F238E27FC236}">
                <a16:creationId xmlns:a16="http://schemas.microsoft.com/office/drawing/2014/main" id="{0BA597E7-00D6-7F44-9C30-03D1F5A01FB4}"/>
              </a:ext>
            </a:extLst>
          </p:cNvPr>
          <p:cNvSpPr/>
          <p:nvPr/>
        </p:nvSpPr>
        <p:spPr bwMode="auto">
          <a:xfrm>
            <a:off x="2766994" y="421785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0</a:t>
            </a:r>
            <a:endParaRPr lang="en-US" sz="667">
              <a:solidFill>
                <a:schemeClr val="bg1"/>
              </a:solidFill>
            </a:endParaRPr>
          </a:p>
        </p:txBody>
      </p:sp>
      <p:sp>
        <p:nvSpPr>
          <p:cNvPr id="11" name="Rounded Rectangle 10">
            <a:extLst>
              <a:ext uri="{FF2B5EF4-FFF2-40B4-BE49-F238E27FC236}">
                <a16:creationId xmlns:a16="http://schemas.microsoft.com/office/drawing/2014/main" id="{3F8CBAEE-0098-D148-A196-E5AD2B6787B8}"/>
              </a:ext>
            </a:extLst>
          </p:cNvPr>
          <p:cNvSpPr/>
          <p:nvPr/>
        </p:nvSpPr>
        <p:spPr bwMode="auto">
          <a:xfrm>
            <a:off x="3010831" y="421785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1</a:t>
            </a:r>
            <a:endParaRPr lang="en-US" sz="667">
              <a:solidFill>
                <a:schemeClr val="bg1"/>
              </a:solidFill>
            </a:endParaRPr>
          </a:p>
        </p:txBody>
      </p:sp>
      <p:sp>
        <p:nvSpPr>
          <p:cNvPr id="12" name="Rounded Rectangle 11">
            <a:extLst>
              <a:ext uri="{FF2B5EF4-FFF2-40B4-BE49-F238E27FC236}">
                <a16:creationId xmlns:a16="http://schemas.microsoft.com/office/drawing/2014/main" id="{F2989703-2F49-5647-B6D8-F7993E04EAE4}"/>
              </a:ext>
            </a:extLst>
          </p:cNvPr>
          <p:cNvSpPr/>
          <p:nvPr/>
        </p:nvSpPr>
        <p:spPr bwMode="auto">
          <a:xfrm>
            <a:off x="3256393" y="421785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2</a:t>
            </a:r>
            <a:endParaRPr lang="en-US" sz="667">
              <a:solidFill>
                <a:schemeClr val="bg1"/>
              </a:solidFill>
            </a:endParaRPr>
          </a:p>
        </p:txBody>
      </p:sp>
      <p:sp>
        <p:nvSpPr>
          <p:cNvPr id="13" name="Rounded Rectangle 12">
            <a:extLst>
              <a:ext uri="{FF2B5EF4-FFF2-40B4-BE49-F238E27FC236}">
                <a16:creationId xmlns:a16="http://schemas.microsoft.com/office/drawing/2014/main" id="{54F04F52-1698-E54E-8D5D-3991A0424611}"/>
              </a:ext>
            </a:extLst>
          </p:cNvPr>
          <p:cNvSpPr/>
          <p:nvPr/>
        </p:nvSpPr>
        <p:spPr bwMode="auto">
          <a:xfrm>
            <a:off x="3500230" y="421785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3</a:t>
            </a:r>
            <a:endParaRPr lang="en-US" sz="667">
              <a:solidFill>
                <a:schemeClr val="bg1"/>
              </a:solidFill>
            </a:endParaRPr>
          </a:p>
        </p:txBody>
      </p:sp>
      <p:sp>
        <p:nvSpPr>
          <p:cNvPr id="14" name="Rounded Rectangle 13">
            <a:extLst>
              <a:ext uri="{FF2B5EF4-FFF2-40B4-BE49-F238E27FC236}">
                <a16:creationId xmlns:a16="http://schemas.microsoft.com/office/drawing/2014/main" id="{3890F22B-7831-CC45-9E84-2F465C403BBE}"/>
              </a:ext>
            </a:extLst>
          </p:cNvPr>
          <p:cNvSpPr/>
          <p:nvPr/>
        </p:nvSpPr>
        <p:spPr bwMode="auto">
          <a:xfrm>
            <a:off x="3745791" y="421785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4</a:t>
            </a:r>
            <a:endParaRPr lang="en-US" sz="667">
              <a:solidFill>
                <a:schemeClr val="bg1"/>
              </a:solidFill>
            </a:endParaRPr>
          </a:p>
        </p:txBody>
      </p:sp>
      <p:sp>
        <p:nvSpPr>
          <p:cNvPr id="15" name="Rounded Rectangle 14">
            <a:extLst>
              <a:ext uri="{FF2B5EF4-FFF2-40B4-BE49-F238E27FC236}">
                <a16:creationId xmlns:a16="http://schemas.microsoft.com/office/drawing/2014/main" id="{EED12008-2192-5048-99A3-CAFBD4DFB3A8}"/>
              </a:ext>
            </a:extLst>
          </p:cNvPr>
          <p:cNvSpPr/>
          <p:nvPr/>
        </p:nvSpPr>
        <p:spPr bwMode="auto">
          <a:xfrm>
            <a:off x="3976587" y="421785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5</a:t>
            </a:r>
            <a:endParaRPr lang="en-US" sz="667">
              <a:solidFill>
                <a:schemeClr val="bg1"/>
              </a:solidFill>
            </a:endParaRPr>
          </a:p>
        </p:txBody>
      </p:sp>
      <p:sp>
        <p:nvSpPr>
          <p:cNvPr id="18" name="AutoShape 4">
            <a:extLst>
              <a:ext uri="{FF2B5EF4-FFF2-40B4-BE49-F238E27FC236}">
                <a16:creationId xmlns:a16="http://schemas.microsoft.com/office/drawing/2014/main" id="{CDC99AA8-3A32-6E4A-99DE-489E3056BAE3}"/>
              </a:ext>
            </a:extLst>
          </p:cNvPr>
          <p:cNvSpPr>
            <a:spLocks noChangeArrowheads="1"/>
          </p:cNvSpPr>
          <p:nvPr/>
        </p:nvSpPr>
        <p:spPr bwMode="auto">
          <a:xfrm>
            <a:off x="1899331" y="3925562"/>
            <a:ext cx="5029794" cy="1348479"/>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a:endParaRPr lang="en-US" sz="1333"/>
          </a:p>
        </p:txBody>
      </p:sp>
      <p:sp>
        <p:nvSpPr>
          <p:cNvPr id="20" name="TextBox 19">
            <a:extLst>
              <a:ext uri="{FF2B5EF4-FFF2-40B4-BE49-F238E27FC236}">
                <a16:creationId xmlns:a16="http://schemas.microsoft.com/office/drawing/2014/main" id="{DBB9557F-8237-544F-8483-B618ED14A2EB}"/>
              </a:ext>
            </a:extLst>
          </p:cNvPr>
          <p:cNvSpPr txBox="1"/>
          <p:nvPr/>
        </p:nvSpPr>
        <p:spPr>
          <a:xfrm>
            <a:off x="2700397" y="4904710"/>
            <a:ext cx="1249060" cy="369332"/>
          </a:xfrm>
          <a:prstGeom prst="rect">
            <a:avLst/>
          </a:prstGeom>
          <a:noFill/>
        </p:spPr>
        <p:txBody>
          <a:bodyPr wrap="none" rtlCol="0">
            <a:spAutoFit/>
          </a:bodyPr>
          <a:lstStyle/>
          <a:p>
            <a:r>
              <a:rPr lang="en-US">
                <a:solidFill>
                  <a:schemeClr val="accent1">
                    <a:lumMod val="25000"/>
                  </a:schemeClr>
                </a:solidFill>
              </a:rPr>
              <a:t>containers</a:t>
            </a:r>
          </a:p>
        </p:txBody>
      </p:sp>
      <p:pic>
        <p:nvPicPr>
          <p:cNvPr id="21" name="Picture 20">
            <a:extLst>
              <a:ext uri="{FF2B5EF4-FFF2-40B4-BE49-F238E27FC236}">
                <a16:creationId xmlns:a16="http://schemas.microsoft.com/office/drawing/2014/main" id="{C761479B-26FE-F344-9F83-99B0AEB69FB5}"/>
              </a:ext>
            </a:extLst>
          </p:cNvPr>
          <p:cNvPicPr>
            <a:picLocks noChangeAspect="1"/>
          </p:cNvPicPr>
          <p:nvPr/>
        </p:nvPicPr>
        <p:blipFill>
          <a:blip r:embed="rId2"/>
          <a:stretch>
            <a:fillRect/>
          </a:stretch>
        </p:blipFill>
        <p:spPr>
          <a:xfrm>
            <a:off x="7955885" y="2897850"/>
            <a:ext cx="504952" cy="511556"/>
          </a:xfrm>
          <a:prstGeom prst="rect">
            <a:avLst/>
          </a:prstGeom>
        </p:spPr>
      </p:pic>
      <p:pic>
        <p:nvPicPr>
          <p:cNvPr id="22" name="Picture 21">
            <a:extLst>
              <a:ext uri="{FF2B5EF4-FFF2-40B4-BE49-F238E27FC236}">
                <a16:creationId xmlns:a16="http://schemas.microsoft.com/office/drawing/2014/main" id="{1B16228E-748D-5644-91F6-79288C7462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4609" y="3930860"/>
            <a:ext cx="523018" cy="690721"/>
          </a:xfrm>
          <a:prstGeom prst="rect">
            <a:avLst/>
          </a:prstGeom>
        </p:spPr>
      </p:pic>
      <p:pic>
        <p:nvPicPr>
          <p:cNvPr id="23" name="Picture 40">
            <a:extLst>
              <a:ext uri="{FF2B5EF4-FFF2-40B4-BE49-F238E27FC236}">
                <a16:creationId xmlns:a16="http://schemas.microsoft.com/office/drawing/2014/main" id="{19DBC0DA-784D-2844-83EC-68ED99B4F9E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002994" y="3153628"/>
            <a:ext cx="1099134" cy="40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Picture 40">
            <a:extLst>
              <a:ext uri="{FF2B5EF4-FFF2-40B4-BE49-F238E27FC236}">
                <a16:creationId xmlns:a16="http://schemas.microsoft.com/office/drawing/2014/main" id="{E8EEB410-07EC-D848-92F0-6380D4A64C59}"/>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366480" y="5093585"/>
            <a:ext cx="1099134" cy="40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Picture 40">
            <a:extLst>
              <a:ext uri="{FF2B5EF4-FFF2-40B4-BE49-F238E27FC236}">
                <a16:creationId xmlns:a16="http://schemas.microsoft.com/office/drawing/2014/main" id="{6CF0C2DA-CD62-0F4A-B6D7-15B98EF785F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16601" y="2734597"/>
            <a:ext cx="1099134" cy="40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Rounded Rectangle 26">
            <a:extLst>
              <a:ext uri="{FF2B5EF4-FFF2-40B4-BE49-F238E27FC236}">
                <a16:creationId xmlns:a16="http://schemas.microsoft.com/office/drawing/2014/main" id="{E472D71D-D4D6-9743-8082-F5CD0C08D2B8}"/>
              </a:ext>
            </a:extLst>
          </p:cNvPr>
          <p:cNvSpPr/>
          <p:nvPr/>
        </p:nvSpPr>
        <p:spPr>
          <a:xfrm>
            <a:off x="4357133" y="1131640"/>
            <a:ext cx="1749097" cy="969774"/>
          </a:xfrm>
          <a:prstGeom prst="roundRect">
            <a:avLst>
              <a:gd name="adj" fmla="val 9717"/>
            </a:avLst>
          </a:prstGeom>
          <a:noFill/>
          <a:ln w="12700">
            <a:solidFill>
              <a:schemeClr val="tx2">
                <a:lumMod val="50000"/>
              </a:schemeClr>
            </a:solidFill>
          </a:ln>
          <a:effectLst/>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r>
              <a:rPr lang="en-US" sz="1200" baseline="0" dirty="0">
                <a:solidFill>
                  <a:schemeClr val="tx1"/>
                </a:solidFill>
                <a:latin typeface="IBM Plex Sans" panose="020B0503050203000203" pitchFamily="34" charset="77"/>
                <a:cs typeface="Arial"/>
              </a:rPr>
              <a:t>Kafka Connect worker</a:t>
            </a:r>
          </a:p>
        </p:txBody>
      </p:sp>
      <p:sp>
        <p:nvSpPr>
          <p:cNvPr id="28" name="Rectangle 27">
            <a:extLst>
              <a:ext uri="{FF2B5EF4-FFF2-40B4-BE49-F238E27FC236}">
                <a16:creationId xmlns:a16="http://schemas.microsoft.com/office/drawing/2014/main" id="{B7D30072-B50F-AF4E-B0DD-65AD5EFDBA86}"/>
              </a:ext>
            </a:extLst>
          </p:cNvPr>
          <p:cNvSpPr/>
          <p:nvPr/>
        </p:nvSpPr>
        <p:spPr>
          <a:xfrm>
            <a:off x="4741074" y="1500578"/>
            <a:ext cx="1269122" cy="461665"/>
          </a:xfrm>
          <a:prstGeom prst="rect">
            <a:avLst/>
          </a:prstGeom>
          <a:solidFill>
            <a:schemeClr val="bg2"/>
          </a:solidFill>
          <a:ln>
            <a:solidFill>
              <a:schemeClr val="dk1"/>
            </a:solidFill>
          </a:ln>
        </p:spPr>
        <p:txBody>
          <a:bodyPr wrap="square" rtlCol="0" anchor="ctr">
            <a:spAutoFit/>
          </a:bodyPr>
          <a:lstStyle/>
          <a:p>
            <a:pPr algn="ctr" eaLnBrk="1" fontAlgn="auto" hangingPunct="1">
              <a:spcBef>
                <a:spcPts val="0"/>
              </a:spcBef>
              <a:spcAft>
                <a:spcPts val="0"/>
              </a:spcAft>
            </a:pPr>
            <a:r>
              <a:rPr lang="en-US" sz="1200" baseline="0">
                <a:solidFill>
                  <a:srgbClr val="1D3548"/>
                </a:solidFill>
                <a:latin typeface="IBM Plex Sans" charset="0"/>
                <a:ea typeface="IBM Plex Sans" charset="0"/>
                <a:cs typeface="IBM Plex Sans" charset="0"/>
              </a:rPr>
              <a:t>MQ Source Connector</a:t>
            </a:r>
          </a:p>
        </p:txBody>
      </p:sp>
      <p:sp>
        <p:nvSpPr>
          <p:cNvPr id="29" name="Rounded Rectangle 28">
            <a:extLst>
              <a:ext uri="{FF2B5EF4-FFF2-40B4-BE49-F238E27FC236}">
                <a16:creationId xmlns:a16="http://schemas.microsoft.com/office/drawing/2014/main" id="{AD04A4E9-A5AD-BC49-8D33-93419BE0FBFB}"/>
              </a:ext>
            </a:extLst>
          </p:cNvPr>
          <p:cNvSpPr/>
          <p:nvPr/>
        </p:nvSpPr>
        <p:spPr>
          <a:xfrm>
            <a:off x="4357133" y="2142634"/>
            <a:ext cx="1749097" cy="969774"/>
          </a:xfrm>
          <a:prstGeom prst="roundRect">
            <a:avLst>
              <a:gd name="adj" fmla="val 9717"/>
            </a:avLst>
          </a:prstGeom>
          <a:noFill/>
          <a:ln w="12700">
            <a:solidFill>
              <a:schemeClr val="tx2">
                <a:lumMod val="50000"/>
              </a:schemeClr>
            </a:solidFill>
          </a:ln>
          <a:effectLst/>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r>
              <a:rPr lang="en-US" sz="1200" baseline="0" dirty="0">
                <a:solidFill>
                  <a:schemeClr val="tx1"/>
                </a:solidFill>
                <a:latin typeface="IBM Plex Sans" panose="020B0503050203000203" pitchFamily="34" charset="77"/>
                <a:cs typeface="Arial"/>
              </a:rPr>
              <a:t>Kafka Connect worker</a:t>
            </a:r>
          </a:p>
        </p:txBody>
      </p:sp>
      <p:sp>
        <p:nvSpPr>
          <p:cNvPr id="30" name="Rectangle 29">
            <a:extLst>
              <a:ext uri="{FF2B5EF4-FFF2-40B4-BE49-F238E27FC236}">
                <a16:creationId xmlns:a16="http://schemas.microsoft.com/office/drawing/2014/main" id="{65BA027F-4C2A-A045-BA71-A6C5E2A3E5FE}"/>
              </a:ext>
            </a:extLst>
          </p:cNvPr>
          <p:cNvSpPr/>
          <p:nvPr/>
        </p:nvSpPr>
        <p:spPr>
          <a:xfrm>
            <a:off x="4710042" y="2408434"/>
            <a:ext cx="1269122" cy="461665"/>
          </a:xfrm>
          <a:prstGeom prst="rect">
            <a:avLst/>
          </a:prstGeom>
          <a:solidFill>
            <a:schemeClr val="bg2"/>
          </a:solidFill>
          <a:ln>
            <a:solidFill>
              <a:schemeClr val="dk1"/>
            </a:solidFill>
          </a:ln>
        </p:spPr>
        <p:txBody>
          <a:bodyPr wrap="square" rtlCol="0" anchor="ctr">
            <a:spAutoFit/>
          </a:bodyPr>
          <a:lstStyle/>
          <a:p>
            <a:pPr algn="ctr" eaLnBrk="1" fontAlgn="auto" hangingPunct="1">
              <a:spcBef>
                <a:spcPts val="0"/>
              </a:spcBef>
              <a:spcAft>
                <a:spcPts val="0"/>
              </a:spcAft>
            </a:pPr>
            <a:r>
              <a:rPr lang="en-US" sz="1200" baseline="0">
                <a:solidFill>
                  <a:srgbClr val="1D3548"/>
                </a:solidFill>
                <a:latin typeface="IBM Plex Sans" charset="0"/>
                <a:ea typeface="IBM Plex Sans" charset="0"/>
                <a:cs typeface="IBM Plex Sans" charset="0"/>
              </a:rPr>
              <a:t>MQ Sink Connector</a:t>
            </a:r>
          </a:p>
        </p:txBody>
      </p:sp>
      <p:grpSp>
        <p:nvGrpSpPr>
          <p:cNvPr id="38" name="Group 37">
            <a:extLst>
              <a:ext uri="{FF2B5EF4-FFF2-40B4-BE49-F238E27FC236}">
                <a16:creationId xmlns:a16="http://schemas.microsoft.com/office/drawing/2014/main" id="{22828461-3849-A74E-AC29-5E2039072796}"/>
              </a:ext>
            </a:extLst>
          </p:cNvPr>
          <p:cNvGrpSpPr/>
          <p:nvPr/>
        </p:nvGrpSpPr>
        <p:grpSpPr>
          <a:xfrm>
            <a:off x="6967281" y="1521592"/>
            <a:ext cx="458450" cy="472799"/>
            <a:chOff x="6952532" y="1521593"/>
            <a:chExt cx="326572" cy="210566"/>
          </a:xfrm>
        </p:grpSpPr>
        <p:sp>
          <p:nvSpPr>
            <p:cNvPr id="31" name="Round Same Side Corner Rectangle 30">
              <a:extLst>
                <a:ext uri="{FF2B5EF4-FFF2-40B4-BE49-F238E27FC236}">
                  <a16:creationId xmlns:a16="http://schemas.microsoft.com/office/drawing/2014/main" id="{961F4523-5785-7B44-832D-F57C025C15AA}"/>
                </a:ext>
              </a:extLst>
            </p:cNvPr>
            <p:cNvSpPr/>
            <p:nvPr/>
          </p:nvSpPr>
          <p:spPr>
            <a:xfrm rot="10800000">
              <a:off x="7007996" y="1521593"/>
              <a:ext cx="228382" cy="210566"/>
            </a:xfrm>
            <a:prstGeom prst="round2Same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Connector 32">
              <a:extLst>
                <a:ext uri="{FF2B5EF4-FFF2-40B4-BE49-F238E27FC236}">
                  <a16:creationId xmlns:a16="http://schemas.microsoft.com/office/drawing/2014/main" id="{CF693F8F-EF4C-B441-B1DB-D6E2077696B6}"/>
                </a:ext>
              </a:extLst>
            </p:cNvPr>
            <p:cNvCxnSpPr>
              <a:cxnSpLocks/>
            </p:cNvCxnSpPr>
            <p:nvPr/>
          </p:nvCxnSpPr>
          <p:spPr>
            <a:xfrm>
              <a:off x="6952532" y="1521593"/>
              <a:ext cx="326572" cy="0"/>
            </a:xfrm>
            <a:prstGeom prst="line">
              <a:avLst/>
            </a:prstGeom>
            <a:ln>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9ADE4BEA-463B-944B-BF1F-2EAAA9CCE0B5}"/>
                </a:ext>
              </a:extLst>
            </p:cNvPr>
            <p:cNvCxnSpPr/>
            <p:nvPr/>
          </p:nvCxnSpPr>
          <p:spPr>
            <a:xfrm>
              <a:off x="7007996" y="1521593"/>
              <a:ext cx="228382" cy="0"/>
            </a:xfrm>
            <a:prstGeom prst="line">
              <a:avLst/>
            </a:prstGeom>
            <a:ln>
              <a:solidFill>
                <a:schemeClr val="bg1"/>
              </a:solidFill>
            </a:ln>
            <a:effectLst/>
          </p:spPr>
          <p:style>
            <a:lnRef idx="2">
              <a:schemeClr val="accent1"/>
            </a:lnRef>
            <a:fillRef idx="0">
              <a:schemeClr val="accent1"/>
            </a:fillRef>
            <a:effectRef idx="1">
              <a:schemeClr val="accent1"/>
            </a:effectRef>
            <a:fontRef idx="minor">
              <a:schemeClr val="tx1"/>
            </a:fontRef>
          </p:style>
        </p:cxnSp>
      </p:grpSp>
      <p:grpSp>
        <p:nvGrpSpPr>
          <p:cNvPr id="39" name="Group 38">
            <a:extLst>
              <a:ext uri="{FF2B5EF4-FFF2-40B4-BE49-F238E27FC236}">
                <a16:creationId xmlns:a16="http://schemas.microsoft.com/office/drawing/2014/main" id="{C68EACBB-6BB5-E94C-9493-0B3EDD0E29E6}"/>
              </a:ext>
            </a:extLst>
          </p:cNvPr>
          <p:cNvGrpSpPr/>
          <p:nvPr/>
        </p:nvGrpSpPr>
        <p:grpSpPr>
          <a:xfrm>
            <a:off x="6988121" y="2170817"/>
            <a:ext cx="458451" cy="458082"/>
            <a:chOff x="6952532" y="1521593"/>
            <a:chExt cx="326572" cy="210566"/>
          </a:xfrm>
        </p:grpSpPr>
        <p:sp>
          <p:nvSpPr>
            <p:cNvPr id="40" name="Round Same Side Corner Rectangle 39">
              <a:extLst>
                <a:ext uri="{FF2B5EF4-FFF2-40B4-BE49-F238E27FC236}">
                  <a16:creationId xmlns:a16="http://schemas.microsoft.com/office/drawing/2014/main" id="{E19EA03D-00F9-814F-94EA-F21EE42973CE}"/>
                </a:ext>
              </a:extLst>
            </p:cNvPr>
            <p:cNvSpPr/>
            <p:nvPr/>
          </p:nvSpPr>
          <p:spPr>
            <a:xfrm rot="10800000">
              <a:off x="7007996" y="1521593"/>
              <a:ext cx="228382" cy="210566"/>
            </a:xfrm>
            <a:prstGeom prst="round2Same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Straight Connector 40">
              <a:extLst>
                <a:ext uri="{FF2B5EF4-FFF2-40B4-BE49-F238E27FC236}">
                  <a16:creationId xmlns:a16="http://schemas.microsoft.com/office/drawing/2014/main" id="{F4858A92-3414-DC4E-9F7C-A18F8EAE2FB0}"/>
                </a:ext>
              </a:extLst>
            </p:cNvPr>
            <p:cNvCxnSpPr>
              <a:cxnSpLocks/>
            </p:cNvCxnSpPr>
            <p:nvPr/>
          </p:nvCxnSpPr>
          <p:spPr>
            <a:xfrm>
              <a:off x="6952532" y="1521593"/>
              <a:ext cx="326572" cy="0"/>
            </a:xfrm>
            <a:prstGeom prst="line">
              <a:avLst/>
            </a:prstGeom>
            <a:ln>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C5FE55F6-D24F-604B-8058-D031713F7D77}"/>
                </a:ext>
              </a:extLst>
            </p:cNvPr>
            <p:cNvCxnSpPr/>
            <p:nvPr/>
          </p:nvCxnSpPr>
          <p:spPr>
            <a:xfrm>
              <a:off x="7007996" y="1521593"/>
              <a:ext cx="228382" cy="0"/>
            </a:xfrm>
            <a:prstGeom prst="line">
              <a:avLst/>
            </a:prstGeom>
            <a:ln>
              <a:solidFill>
                <a:schemeClr val="bg1"/>
              </a:solidFill>
            </a:ln>
            <a:effectLst/>
          </p:spPr>
          <p:style>
            <a:lnRef idx="2">
              <a:schemeClr val="accent1"/>
            </a:lnRef>
            <a:fillRef idx="0">
              <a:schemeClr val="accent1"/>
            </a:fillRef>
            <a:effectRef idx="1">
              <a:schemeClr val="accent1"/>
            </a:effectRef>
            <a:fontRef idx="minor">
              <a:schemeClr val="tx1"/>
            </a:fontRef>
          </p:style>
        </p:cxnSp>
      </p:grpSp>
      <p:sp>
        <p:nvSpPr>
          <p:cNvPr id="43" name="TextBox 42">
            <a:extLst>
              <a:ext uri="{FF2B5EF4-FFF2-40B4-BE49-F238E27FC236}">
                <a16:creationId xmlns:a16="http://schemas.microsoft.com/office/drawing/2014/main" id="{E2DEC63F-B3AC-CA4D-A387-A67D12D1425E}"/>
              </a:ext>
            </a:extLst>
          </p:cNvPr>
          <p:cNvSpPr txBox="1"/>
          <p:nvPr/>
        </p:nvSpPr>
        <p:spPr>
          <a:xfrm>
            <a:off x="6791370" y="1279215"/>
            <a:ext cx="976549" cy="261610"/>
          </a:xfrm>
          <a:prstGeom prst="rect">
            <a:avLst/>
          </a:prstGeom>
          <a:noFill/>
        </p:spPr>
        <p:txBody>
          <a:bodyPr wrap="none" rtlCol="0">
            <a:spAutoFit/>
          </a:bodyPr>
          <a:lstStyle/>
          <a:p>
            <a:r>
              <a:rPr lang="en-US" sz="1100"/>
              <a:t>To-container</a:t>
            </a:r>
          </a:p>
        </p:txBody>
      </p:sp>
      <p:sp>
        <p:nvSpPr>
          <p:cNvPr id="44" name="TextBox 43">
            <a:extLst>
              <a:ext uri="{FF2B5EF4-FFF2-40B4-BE49-F238E27FC236}">
                <a16:creationId xmlns:a16="http://schemas.microsoft.com/office/drawing/2014/main" id="{5F992BCB-62AF-E54A-B632-039851179C3B}"/>
              </a:ext>
            </a:extLst>
          </p:cNvPr>
          <p:cNvSpPr txBox="1"/>
          <p:nvPr/>
        </p:nvSpPr>
        <p:spPr>
          <a:xfrm>
            <a:off x="6766323" y="2603792"/>
            <a:ext cx="1140056" cy="261610"/>
          </a:xfrm>
          <a:prstGeom prst="rect">
            <a:avLst/>
          </a:prstGeom>
          <a:noFill/>
        </p:spPr>
        <p:txBody>
          <a:bodyPr wrap="none" rtlCol="0">
            <a:spAutoFit/>
          </a:bodyPr>
          <a:lstStyle/>
          <a:p>
            <a:r>
              <a:rPr lang="en-US" sz="1100"/>
              <a:t>From-container</a:t>
            </a:r>
          </a:p>
        </p:txBody>
      </p:sp>
      <p:cxnSp>
        <p:nvCxnSpPr>
          <p:cNvPr id="46" name="Elbow Connector 45">
            <a:extLst>
              <a:ext uri="{FF2B5EF4-FFF2-40B4-BE49-F238E27FC236}">
                <a16:creationId xmlns:a16="http://schemas.microsoft.com/office/drawing/2014/main" id="{B815F1F6-8EC9-A547-951A-6A6BA26A1B3E}"/>
              </a:ext>
            </a:extLst>
          </p:cNvPr>
          <p:cNvCxnSpPr>
            <a:stCxn id="9" idx="3"/>
            <a:endCxn id="15" idx="0"/>
          </p:cNvCxnSpPr>
          <p:nvPr/>
        </p:nvCxnSpPr>
        <p:spPr>
          <a:xfrm>
            <a:off x="2465614" y="2073727"/>
            <a:ext cx="1633754" cy="2144132"/>
          </a:xfrm>
          <a:prstGeom prst="bentConnector2">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7" name="Elbow Connector 46">
            <a:extLst>
              <a:ext uri="{FF2B5EF4-FFF2-40B4-BE49-F238E27FC236}">
                <a16:creationId xmlns:a16="http://schemas.microsoft.com/office/drawing/2014/main" id="{0AD14157-2FF1-7C4E-92B9-F7730D4020C0}"/>
              </a:ext>
            </a:extLst>
          </p:cNvPr>
          <p:cNvCxnSpPr>
            <a:cxnSpLocks/>
            <a:stCxn id="13" idx="0"/>
            <a:endCxn id="30" idx="1"/>
          </p:cNvCxnSpPr>
          <p:nvPr/>
        </p:nvCxnSpPr>
        <p:spPr>
          <a:xfrm rot="5400000" flipH="1" flipV="1">
            <a:off x="3377230" y="2885048"/>
            <a:ext cx="1578592" cy="1087031"/>
          </a:xfrm>
          <a:prstGeom prst="bentConnector2">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2" name="Elbow Connector 51">
            <a:extLst>
              <a:ext uri="{FF2B5EF4-FFF2-40B4-BE49-F238E27FC236}">
                <a16:creationId xmlns:a16="http://schemas.microsoft.com/office/drawing/2014/main" id="{81998F33-D077-D448-8A4C-E5253A99FA0F}"/>
              </a:ext>
            </a:extLst>
          </p:cNvPr>
          <p:cNvCxnSpPr>
            <a:cxnSpLocks/>
            <a:stCxn id="30" idx="3"/>
            <a:endCxn id="40" idx="0"/>
          </p:cNvCxnSpPr>
          <p:nvPr/>
        </p:nvCxnSpPr>
        <p:spPr>
          <a:xfrm flipV="1">
            <a:off x="5979164" y="2399858"/>
            <a:ext cx="1086819" cy="239409"/>
          </a:xfrm>
          <a:prstGeom prst="bentConnector3">
            <a:avLst>
              <a:gd name="adj1" fmla="val 50000"/>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5" name="Elbow Connector 54">
            <a:extLst>
              <a:ext uri="{FF2B5EF4-FFF2-40B4-BE49-F238E27FC236}">
                <a16:creationId xmlns:a16="http://schemas.microsoft.com/office/drawing/2014/main" id="{03D363AB-ED34-EC45-B463-ACAF62C86863}"/>
              </a:ext>
            </a:extLst>
          </p:cNvPr>
          <p:cNvCxnSpPr>
            <a:cxnSpLocks/>
            <a:stCxn id="40" idx="2"/>
            <a:endCxn id="6" idx="1"/>
          </p:cNvCxnSpPr>
          <p:nvPr/>
        </p:nvCxnSpPr>
        <p:spPr>
          <a:xfrm flipV="1">
            <a:off x="7386592" y="2101377"/>
            <a:ext cx="1459791" cy="298481"/>
          </a:xfrm>
          <a:prstGeom prst="bentConnector3">
            <a:avLst>
              <a:gd name="adj1" fmla="val 50000"/>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59" name="Can 58">
            <a:extLst>
              <a:ext uri="{FF2B5EF4-FFF2-40B4-BE49-F238E27FC236}">
                <a16:creationId xmlns:a16="http://schemas.microsoft.com/office/drawing/2014/main" id="{BF8D5F17-7886-6A49-A326-AB3283F367DA}"/>
              </a:ext>
            </a:extLst>
          </p:cNvPr>
          <p:cNvSpPr/>
          <p:nvPr/>
        </p:nvSpPr>
        <p:spPr>
          <a:xfrm>
            <a:off x="10450276" y="3637836"/>
            <a:ext cx="895875" cy="695584"/>
          </a:xfrm>
          <a:prstGeom prst="can">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t>DB2 Container Inventory</a:t>
            </a:r>
          </a:p>
        </p:txBody>
      </p:sp>
      <p:cxnSp>
        <p:nvCxnSpPr>
          <p:cNvPr id="60" name="Elbow Connector 59">
            <a:extLst>
              <a:ext uri="{FF2B5EF4-FFF2-40B4-BE49-F238E27FC236}">
                <a16:creationId xmlns:a16="http://schemas.microsoft.com/office/drawing/2014/main" id="{1EAAAA8D-12D9-7343-A62E-E24D7E53ADF0}"/>
              </a:ext>
            </a:extLst>
          </p:cNvPr>
          <p:cNvCxnSpPr>
            <a:cxnSpLocks/>
            <a:stCxn id="64" idx="1"/>
            <a:endCxn id="31" idx="2"/>
          </p:cNvCxnSpPr>
          <p:nvPr/>
        </p:nvCxnSpPr>
        <p:spPr>
          <a:xfrm rot="10800000">
            <a:off x="7365752" y="1757992"/>
            <a:ext cx="1531325" cy="153491"/>
          </a:xfrm>
          <a:prstGeom prst="bentConnector3">
            <a:avLst>
              <a:gd name="adj1" fmla="val 50000"/>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8" name="Elbow Connector 67">
            <a:extLst>
              <a:ext uri="{FF2B5EF4-FFF2-40B4-BE49-F238E27FC236}">
                <a16:creationId xmlns:a16="http://schemas.microsoft.com/office/drawing/2014/main" id="{71B543ED-6689-9E48-B785-5453F1C17C39}"/>
              </a:ext>
            </a:extLst>
          </p:cNvPr>
          <p:cNvCxnSpPr>
            <a:cxnSpLocks/>
            <a:stCxn id="31" idx="0"/>
            <a:endCxn id="28" idx="3"/>
          </p:cNvCxnSpPr>
          <p:nvPr/>
        </p:nvCxnSpPr>
        <p:spPr>
          <a:xfrm rot="10800000">
            <a:off x="6010197" y="1731411"/>
            <a:ext cx="1034947" cy="26580"/>
          </a:xfrm>
          <a:prstGeom prst="bentConnector3">
            <a:avLst>
              <a:gd name="adj1" fmla="val 50000"/>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1" name="Elbow Connector 70">
            <a:extLst>
              <a:ext uri="{FF2B5EF4-FFF2-40B4-BE49-F238E27FC236}">
                <a16:creationId xmlns:a16="http://schemas.microsoft.com/office/drawing/2014/main" id="{9B3950A4-1025-DB48-B886-5945ADD35206}"/>
              </a:ext>
            </a:extLst>
          </p:cNvPr>
          <p:cNvCxnSpPr>
            <a:cxnSpLocks/>
            <a:stCxn id="28" idx="1"/>
            <a:endCxn id="12" idx="0"/>
          </p:cNvCxnSpPr>
          <p:nvPr/>
        </p:nvCxnSpPr>
        <p:spPr>
          <a:xfrm rot="10800000" flipV="1">
            <a:off x="3379174" y="1731411"/>
            <a:ext cx="1361900" cy="2486448"/>
          </a:xfrm>
          <a:prstGeom prst="bentConnector2">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45" name="Group 44">
            <a:extLst>
              <a:ext uri="{FF2B5EF4-FFF2-40B4-BE49-F238E27FC236}">
                <a16:creationId xmlns:a16="http://schemas.microsoft.com/office/drawing/2014/main" id="{83E4204F-8882-0241-80A6-E4E11E3B4783}"/>
              </a:ext>
            </a:extLst>
          </p:cNvPr>
          <p:cNvGrpSpPr/>
          <p:nvPr/>
        </p:nvGrpSpPr>
        <p:grpSpPr>
          <a:xfrm>
            <a:off x="9522443" y="828981"/>
            <a:ext cx="1098679" cy="325376"/>
            <a:chOff x="3383969" y="684409"/>
            <a:chExt cx="626831" cy="266407"/>
          </a:xfrm>
        </p:grpSpPr>
        <p:grpSp>
          <p:nvGrpSpPr>
            <p:cNvPr id="48" name="Group 47">
              <a:extLst>
                <a:ext uri="{FF2B5EF4-FFF2-40B4-BE49-F238E27FC236}">
                  <a16:creationId xmlns:a16="http://schemas.microsoft.com/office/drawing/2014/main" id="{E52D40AC-BC02-2945-B7B0-F7C0B35F0885}"/>
                </a:ext>
              </a:extLst>
            </p:cNvPr>
            <p:cNvGrpSpPr/>
            <p:nvPr/>
          </p:nvGrpSpPr>
          <p:grpSpPr>
            <a:xfrm>
              <a:off x="3383969" y="684409"/>
              <a:ext cx="189803" cy="266407"/>
              <a:chOff x="2605549" y="2282084"/>
              <a:chExt cx="253071" cy="355209"/>
            </a:xfrm>
            <a:solidFill>
              <a:schemeClr val="tx2">
                <a:lumMod val="60000"/>
                <a:lumOff val="40000"/>
              </a:schemeClr>
            </a:solidFill>
          </p:grpSpPr>
          <p:sp>
            <p:nvSpPr>
              <p:cNvPr id="57" name="Oval 56">
                <a:extLst>
                  <a:ext uri="{FF2B5EF4-FFF2-40B4-BE49-F238E27FC236}">
                    <a16:creationId xmlns:a16="http://schemas.microsoft.com/office/drawing/2014/main" id="{DB44B4EC-920F-6349-81F6-755D1BB10C63}"/>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58" name="Straight Connector 57">
                <a:extLst>
                  <a:ext uri="{FF2B5EF4-FFF2-40B4-BE49-F238E27FC236}">
                    <a16:creationId xmlns:a16="http://schemas.microsoft.com/office/drawing/2014/main" id="{A5F3D78E-B802-2940-A9D7-1B05C3C44425}"/>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49" name="Group 48">
              <a:extLst>
                <a:ext uri="{FF2B5EF4-FFF2-40B4-BE49-F238E27FC236}">
                  <a16:creationId xmlns:a16="http://schemas.microsoft.com/office/drawing/2014/main" id="{BB88E92B-2F59-1741-BF5D-1A85F14F7DD5}"/>
                </a:ext>
              </a:extLst>
            </p:cNvPr>
            <p:cNvGrpSpPr/>
            <p:nvPr/>
          </p:nvGrpSpPr>
          <p:grpSpPr>
            <a:xfrm>
              <a:off x="3605844" y="684409"/>
              <a:ext cx="189803" cy="266407"/>
              <a:chOff x="2605549" y="2282084"/>
              <a:chExt cx="253071" cy="355209"/>
            </a:xfrm>
            <a:solidFill>
              <a:schemeClr val="tx2">
                <a:lumMod val="60000"/>
                <a:lumOff val="40000"/>
              </a:schemeClr>
            </a:solidFill>
          </p:grpSpPr>
          <p:sp>
            <p:nvSpPr>
              <p:cNvPr id="54" name="Oval 53">
                <a:extLst>
                  <a:ext uri="{FF2B5EF4-FFF2-40B4-BE49-F238E27FC236}">
                    <a16:creationId xmlns:a16="http://schemas.microsoft.com/office/drawing/2014/main" id="{44BD2581-0B09-774E-85D3-F718BBFC9CC2}"/>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56" name="Straight Connector 55">
                <a:extLst>
                  <a:ext uri="{FF2B5EF4-FFF2-40B4-BE49-F238E27FC236}">
                    <a16:creationId xmlns:a16="http://schemas.microsoft.com/office/drawing/2014/main" id="{D5DB08E2-94F6-2944-A965-5090E17C2F2E}"/>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50" name="Group 49">
              <a:extLst>
                <a:ext uri="{FF2B5EF4-FFF2-40B4-BE49-F238E27FC236}">
                  <a16:creationId xmlns:a16="http://schemas.microsoft.com/office/drawing/2014/main" id="{7478501D-D324-E74B-A7EF-F7DEB278BC05}"/>
                </a:ext>
              </a:extLst>
            </p:cNvPr>
            <p:cNvGrpSpPr/>
            <p:nvPr/>
          </p:nvGrpSpPr>
          <p:grpSpPr>
            <a:xfrm>
              <a:off x="3820997" y="684409"/>
              <a:ext cx="189803" cy="266407"/>
              <a:chOff x="2605549" y="2282084"/>
              <a:chExt cx="253071" cy="355209"/>
            </a:xfrm>
            <a:solidFill>
              <a:schemeClr val="tx2">
                <a:lumMod val="60000"/>
                <a:lumOff val="40000"/>
              </a:schemeClr>
            </a:solidFill>
          </p:grpSpPr>
          <p:sp>
            <p:nvSpPr>
              <p:cNvPr id="51" name="Oval 50">
                <a:extLst>
                  <a:ext uri="{FF2B5EF4-FFF2-40B4-BE49-F238E27FC236}">
                    <a16:creationId xmlns:a16="http://schemas.microsoft.com/office/drawing/2014/main" id="{868044FA-ADD4-D841-8DBF-FFF226657E80}"/>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53" name="Straight Connector 52">
                <a:extLst>
                  <a:ext uri="{FF2B5EF4-FFF2-40B4-BE49-F238E27FC236}">
                    <a16:creationId xmlns:a16="http://schemas.microsoft.com/office/drawing/2014/main" id="{CAC0E4FC-0001-D643-9760-406678D46F35}"/>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61" name="Rectangle 60">
            <a:extLst>
              <a:ext uri="{FF2B5EF4-FFF2-40B4-BE49-F238E27FC236}">
                <a16:creationId xmlns:a16="http://schemas.microsoft.com/office/drawing/2014/main" id="{E97A7356-06CB-F74A-8A1E-B94C8C4787DE}"/>
              </a:ext>
            </a:extLst>
          </p:cNvPr>
          <p:cNvSpPr/>
          <p:nvPr/>
        </p:nvSpPr>
        <p:spPr>
          <a:xfrm>
            <a:off x="8897076" y="1164678"/>
            <a:ext cx="2618444" cy="455308"/>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SOAP API Container Controller</a:t>
            </a:r>
          </a:p>
        </p:txBody>
      </p:sp>
      <p:sp>
        <p:nvSpPr>
          <p:cNvPr id="62" name="Rectangle 61">
            <a:extLst>
              <a:ext uri="{FF2B5EF4-FFF2-40B4-BE49-F238E27FC236}">
                <a16:creationId xmlns:a16="http://schemas.microsoft.com/office/drawing/2014/main" id="{B9A5C8C3-7201-2440-9834-3E9651A5E546}"/>
              </a:ext>
            </a:extLst>
          </p:cNvPr>
          <p:cNvSpPr/>
          <p:nvPr/>
        </p:nvSpPr>
        <p:spPr>
          <a:xfrm>
            <a:off x="8892210" y="2729467"/>
            <a:ext cx="2618446" cy="459613"/>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WebSphere </a:t>
            </a:r>
            <a:r>
              <a:rPr lang="en-US" sz="1333" err="1">
                <a:solidFill>
                  <a:prstClr val="white"/>
                </a:solidFill>
                <a:latin typeface="Arial"/>
              </a:rPr>
              <a:t>AppServer</a:t>
            </a:r>
            <a:endParaRPr lang="en-US" sz="1333">
              <a:solidFill>
                <a:prstClr val="white"/>
              </a:solidFill>
              <a:latin typeface="Arial"/>
            </a:endParaRPr>
          </a:p>
        </p:txBody>
      </p:sp>
      <p:sp>
        <p:nvSpPr>
          <p:cNvPr id="63" name="Rectangle 62">
            <a:extLst>
              <a:ext uri="{FF2B5EF4-FFF2-40B4-BE49-F238E27FC236}">
                <a16:creationId xmlns:a16="http://schemas.microsoft.com/office/drawing/2014/main" id="{28914679-90CD-3943-8C70-6DCECDCABFBE}"/>
              </a:ext>
            </a:extLst>
          </p:cNvPr>
          <p:cNvSpPr/>
          <p:nvPr/>
        </p:nvSpPr>
        <p:spPr>
          <a:xfrm>
            <a:off x="8897077" y="2189935"/>
            <a:ext cx="2618446" cy="50427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a:solidFill>
                  <a:schemeClr val="accent3"/>
                </a:solidFill>
                <a:latin typeface="Arial"/>
              </a:rPr>
              <a:t>DAO</a:t>
            </a:r>
          </a:p>
        </p:txBody>
      </p:sp>
      <p:sp>
        <p:nvSpPr>
          <p:cNvPr id="64" name="Rectangle 63">
            <a:extLst>
              <a:ext uri="{FF2B5EF4-FFF2-40B4-BE49-F238E27FC236}">
                <a16:creationId xmlns:a16="http://schemas.microsoft.com/office/drawing/2014/main" id="{8EC63ED9-B9D6-D143-8D53-CF8688F66FD8}"/>
              </a:ext>
            </a:extLst>
          </p:cNvPr>
          <p:cNvSpPr/>
          <p:nvPr/>
        </p:nvSpPr>
        <p:spPr>
          <a:xfrm>
            <a:off x="8897076" y="1677305"/>
            <a:ext cx="2628546" cy="468353"/>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Container Services</a:t>
            </a:r>
          </a:p>
          <a:p>
            <a:pPr defTabSz="914377" eaLnBrk="1" fontAlgn="auto" hangingPunct="1">
              <a:spcBef>
                <a:spcPts val="0"/>
              </a:spcBef>
              <a:spcAft>
                <a:spcPts val="0"/>
              </a:spcAft>
            </a:pPr>
            <a:r>
              <a:rPr lang="en-US" sz="1333">
                <a:solidFill>
                  <a:prstClr val="white"/>
                </a:solidFill>
                <a:latin typeface="Arial"/>
              </a:rPr>
              <a:t>JMS Producer / Listener</a:t>
            </a:r>
          </a:p>
        </p:txBody>
      </p:sp>
      <p:pic>
        <p:nvPicPr>
          <p:cNvPr id="69" name="Picture 40">
            <a:extLst>
              <a:ext uri="{FF2B5EF4-FFF2-40B4-BE49-F238E27FC236}">
                <a16:creationId xmlns:a16="http://schemas.microsoft.com/office/drawing/2014/main" id="{7D465512-EF30-054B-80F9-C4E623875C71}"/>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360700" y="3253778"/>
            <a:ext cx="1099134" cy="40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 name="Picture 40">
            <a:extLst>
              <a:ext uri="{FF2B5EF4-FFF2-40B4-BE49-F238E27FC236}">
                <a16:creationId xmlns:a16="http://schemas.microsoft.com/office/drawing/2014/main" id="{BB2879A2-AE5F-B84D-A73C-F5DCB73B3C4C}"/>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774929" y="2870584"/>
            <a:ext cx="1099134" cy="40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 name="Picture 71">
            <a:extLst>
              <a:ext uri="{FF2B5EF4-FFF2-40B4-BE49-F238E27FC236}">
                <a16:creationId xmlns:a16="http://schemas.microsoft.com/office/drawing/2014/main" id="{7645506A-7DF7-FE4A-B8B0-61D4DE346497}"/>
              </a:ext>
            </a:extLst>
          </p:cNvPr>
          <p:cNvPicPr>
            <a:picLocks noChangeAspect="1"/>
          </p:cNvPicPr>
          <p:nvPr/>
        </p:nvPicPr>
        <p:blipFill>
          <a:blip r:embed="rId5"/>
          <a:stretch>
            <a:fillRect/>
          </a:stretch>
        </p:blipFill>
        <p:spPr>
          <a:xfrm>
            <a:off x="2293865" y="2675539"/>
            <a:ext cx="300230" cy="274496"/>
          </a:xfrm>
          <a:prstGeom prst="rect">
            <a:avLst/>
          </a:prstGeom>
        </p:spPr>
      </p:pic>
      <p:pic>
        <p:nvPicPr>
          <p:cNvPr id="73" name="Picture 72">
            <a:extLst>
              <a:ext uri="{FF2B5EF4-FFF2-40B4-BE49-F238E27FC236}">
                <a16:creationId xmlns:a16="http://schemas.microsoft.com/office/drawing/2014/main" id="{180C47E9-C737-7744-82D0-B6A8AA10F48C}"/>
              </a:ext>
            </a:extLst>
          </p:cNvPr>
          <p:cNvPicPr>
            <a:picLocks noChangeAspect="1"/>
          </p:cNvPicPr>
          <p:nvPr/>
        </p:nvPicPr>
        <p:blipFill>
          <a:blip r:embed="rId5"/>
          <a:stretch>
            <a:fillRect/>
          </a:stretch>
        </p:blipFill>
        <p:spPr>
          <a:xfrm>
            <a:off x="4628795" y="3048765"/>
            <a:ext cx="300230" cy="274496"/>
          </a:xfrm>
          <a:prstGeom prst="rect">
            <a:avLst/>
          </a:prstGeom>
        </p:spPr>
      </p:pic>
      <p:pic>
        <p:nvPicPr>
          <p:cNvPr id="75" name="Picture 74">
            <a:extLst>
              <a:ext uri="{FF2B5EF4-FFF2-40B4-BE49-F238E27FC236}">
                <a16:creationId xmlns:a16="http://schemas.microsoft.com/office/drawing/2014/main" id="{4F111FB4-9D51-404C-9728-BD9FA43D0E57}"/>
              </a:ext>
            </a:extLst>
          </p:cNvPr>
          <p:cNvPicPr>
            <a:picLocks noChangeAspect="1"/>
          </p:cNvPicPr>
          <p:nvPr/>
        </p:nvPicPr>
        <p:blipFill>
          <a:blip r:embed="rId5"/>
          <a:stretch>
            <a:fillRect/>
          </a:stretch>
        </p:blipFill>
        <p:spPr>
          <a:xfrm>
            <a:off x="11339382" y="3279525"/>
            <a:ext cx="300230" cy="274496"/>
          </a:xfrm>
          <a:prstGeom prst="rect">
            <a:avLst/>
          </a:prstGeom>
        </p:spPr>
      </p:pic>
    </p:spTree>
    <p:extLst>
      <p:ext uri="{BB962C8B-B14F-4D97-AF65-F5344CB8AC3E}">
        <p14:creationId xmlns:p14="http://schemas.microsoft.com/office/powerpoint/2010/main" val="81476576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Rectangle 65">
            <a:extLst>
              <a:ext uri="{FF2B5EF4-FFF2-40B4-BE49-F238E27FC236}">
                <a16:creationId xmlns:a16="http://schemas.microsoft.com/office/drawing/2014/main" id="{09E4CF0D-2AFD-C24D-B389-003E6BA4A03C}"/>
              </a:ext>
            </a:extLst>
          </p:cNvPr>
          <p:cNvSpPr/>
          <p:nvPr/>
        </p:nvSpPr>
        <p:spPr>
          <a:xfrm>
            <a:off x="84392" y="1564305"/>
            <a:ext cx="2164949" cy="4292636"/>
          </a:xfrm>
          <a:prstGeom prst="rect">
            <a:avLst/>
          </a:prstGeom>
          <a:solidFill>
            <a:schemeClr val="accent1">
              <a:lumMod val="20000"/>
              <a:lumOff val="8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eaLnBrk="1" fontAlgn="auto" hangingPunct="1">
              <a:spcBef>
                <a:spcPts val="0"/>
              </a:spcBef>
              <a:spcAft>
                <a:spcPts val="0"/>
              </a:spcAft>
            </a:pPr>
            <a:r>
              <a:rPr lang="en-US" sz="1333">
                <a:solidFill>
                  <a:srgbClr val="7030A0"/>
                </a:solidFill>
                <a:latin typeface="Arial"/>
              </a:rPr>
              <a:t>Legacy runtime</a:t>
            </a:r>
          </a:p>
        </p:txBody>
      </p:sp>
      <p:sp>
        <p:nvSpPr>
          <p:cNvPr id="65" name="Rectangle 64">
            <a:extLst>
              <a:ext uri="{FF2B5EF4-FFF2-40B4-BE49-F238E27FC236}">
                <a16:creationId xmlns:a16="http://schemas.microsoft.com/office/drawing/2014/main" id="{E2F0DCC0-6046-4349-B9CC-3B25D624BCD7}"/>
              </a:ext>
            </a:extLst>
          </p:cNvPr>
          <p:cNvSpPr/>
          <p:nvPr/>
        </p:nvSpPr>
        <p:spPr>
          <a:xfrm>
            <a:off x="7068554" y="3798613"/>
            <a:ext cx="4210913" cy="2381011"/>
          </a:xfrm>
          <a:prstGeom prst="rect">
            <a:avLst/>
          </a:prstGeom>
          <a:solidFill>
            <a:schemeClr val="accent1">
              <a:lumMod val="40000"/>
              <a:lumOff val="6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eaLnBrk="1" fontAlgn="auto" hangingPunct="1">
              <a:spcBef>
                <a:spcPts val="0"/>
              </a:spcBef>
              <a:spcAft>
                <a:spcPts val="0"/>
              </a:spcAft>
            </a:pPr>
            <a:r>
              <a:rPr lang="en-US" sz="1333">
                <a:solidFill>
                  <a:srgbClr val="7030A0"/>
                </a:solidFill>
                <a:latin typeface="Arial"/>
              </a:rPr>
              <a:t>Cloud native runtime clusters</a:t>
            </a:r>
          </a:p>
        </p:txBody>
      </p:sp>
      <p:sp>
        <p:nvSpPr>
          <p:cNvPr id="13" name="Title 12">
            <a:extLst>
              <a:ext uri="{FF2B5EF4-FFF2-40B4-BE49-F238E27FC236}">
                <a16:creationId xmlns:a16="http://schemas.microsoft.com/office/drawing/2014/main" id="{2B7855E1-E896-9745-AB6D-4201DBCB6A7D}"/>
              </a:ext>
            </a:extLst>
          </p:cNvPr>
          <p:cNvSpPr>
            <a:spLocks noGrp="1"/>
          </p:cNvSpPr>
          <p:nvPr>
            <p:ph type="title"/>
          </p:nvPr>
        </p:nvSpPr>
        <p:spPr/>
        <p:txBody>
          <a:bodyPr/>
          <a:lstStyle/>
          <a:p>
            <a:r>
              <a:rPr lang="en-US" dirty="0"/>
              <a:t>Data Replication: Orders table to kafka</a:t>
            </a:r>
          </a:p>
        </p:txBody>
      </p:sp>
      <p:sp>
        <p:nvSpPr>
          <p:cNvPr id="49" name="Content Placeholder 48">
            <a:extLst>
              <a:ext uri="{FF2B5EF4-FFF2-40B4-BE49-F238E27FC236}">
                <a16:creationId xmlns:a16="http://schemas.microsoft.com/office/drawing/2014/main" id="{858F6CC2-B4B2-094C-9144-F73A9250365C}"/>
              </a:ext>
            </a:extLst>
          </p:cNvPr>
          <p:cNvSpPr>
            <a:spLocks noGrp="1"/>
          </p:cNvSpPr>
          <p:nvPr>
            <p:ph idx="1"/>
          </p:nvPr>
        </p:nvSpPr>
        <p:spPr>
          <a:xfrm>
            <a:off x="6573412" y="1241866"/>
            <a:ext cx="5453912" cy="2381012"/>
          </a:xfrm>
        </p:spPr>
        <p:txBody>
          <a:bodyPr/>
          <a:lstStyle/>
          <a:p>
            <a:r>
              <a:rPr lang="en-US" dirty="0"/>
              <a:t>1 table to 1 topic mapping</a:t>
            </a:r>
          </a:p>
          <a:p>
            <a:r>
              <a:rPr lang="en-US" dirty="0"/>
              <a:t>Topic acts as a transaction log</a:t>
            </a:r>
          </a:p>
          <a:p>
            <a:r>
              <a:rPr lang="en-US" dirty="0"/>
              <a:t>DB operations are implemented by record writes to a Kafka topic</a:t>
            </a:r>
          </a:p>
          <a:p>
            <a:endParaRPr lang="en-US" dirty="0"/>
          </a:p>
          <a:p>
            <a:endParaRPr lang="en-US" dirty="0"/>
          </a:p>
          <a:p>
            <a:endParaRPr lang="en-US" dirty="0"/>
          </a:p>
        </p:txBody>
      </p:sp>
      <p:sp>
        <p:nvSpPr>
          <p:cNvPr id="15" name="Can 14">
            <a:extLst>
              <a:ext uri="{FF2B5EF4-FFF2-40B4-BE49-F238E27FC236}">
                <a16:creationId xmlns:a16="http://schemas.microsoft.com/office/drawing/2014/main" id="{02FEBB74-F7B6-2544-A3E4-55A0B04F28CC}"/>
              </a:ext>
            </a:extLst>
          </p:cNvPr>
          <p:cNvSpPr/>
          <p:nvPr/>
        </p:nvSpPr>
        <p:spPr>
          <a:xfrm>
            <a:off x="265759" y="2195039"/>
            <a:ext cx="1550971" cy="1921971"/>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a:solidFill>
                  <a:srgbClr val="0000FF"/>
                </a:solidFill>
              </a:rPr>
              <a:t>RDBMS</a:t>
            </a:r>
          </a:p>
        </p:txBody>
      </p:sp>
      <p:sp>
        <p:nvSpPr>
          <p:cNvPr id="16" name="Rectangle 15">
            <a:extLst>
              <a:ext uri="{FF2B5EF4-FFF2-40B4-BE49-F238E27FC236}">
                <a16:creationId xmlns:a16="http://schemas.microsoft.com/office/drawing/2014/main" id="{7FB700B2-27C9-7848-8840-299A6B4978EC}"/>
              </a:ext>
            </a:extLst>
          </p:cNvPr>
          <p:cNvSpPr/>
          <p:nvPr/>
        </p:nvSpPr>
        <p:spPr>
          <a:xfrm>
            <a:off x="345272" y="3000152"/>
            <a:ext cx="1134523" cy="955533"/>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400">
                <a:solidFill>
                  <a:schemeClr val="tx1"/>
                </a:solidFill>
                <a:latin typeface="Arial"/>
              </a:rPr>
              <a:t>Orders</a:t>
            </a:r>
          </a:p>
        </p:txBody>
      </p:sp>
      <p:cxnSp>
        <p:nvCxnSpPr>
          <p:cNvPr id="19" name="Straight Connector 18">
            <a:extLst>
              <a:ext uri="{FF2B5EF4-FFF2-40B4-BE49-F238E27FC236}">
                <a16:creationId xmlns:a16="http://schemas.microsoft.com/office/drawing/2014/main" id="{26CBE242-C6B9-9B4B-AA9E-6A51A7ACD526}"/>
              </a:ext>
            </a:extLst>
          </p:cNvPr>
          <p:cNvCxnSpPr>
            <a:cxnSpLocks/>
          </p:cNvCxnSpPr>
          <p:nvPr/>
        </p:nvCxnSpPr>
        <p:spPr>
          <a:xfrm>
            <a:off x="365083" y="3296480"/>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sp>
        <p:nvSpPr>
          <p:cNvPr id="22" name="Rounded Rectangle 21">
            <a:extLst>
              <a:ext uri="{FF2B5EF4-FFF2-40B4-BE49-F238E27FC236}">
                <a16:creationId xmlns:a16="http://schemas.microsoft.com/office/drawing/2014/main" id="{8A4AF1EE-ACE7-0D4E-BDB3-1266E1135433}"/>
              </a:ext>
            </a:extLst>
          </p:cNvPr>
          <p:cNvSpPr/>
          <p:nvPr/>
        </p:nvSpPr>
        <p:spPr bwMode="auto">
          <a:xfrm>
            <a:off x="3214816" y="2891365"/>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0</a:t>
            </a:r>
            <a:endParaRPr lang="en-US" sz="667" kern="0">
              <a:solidFill>
                <a:srgbClr val="FFFFFF"/>
              </a:solidFill>
              <a:latin typeface="Arial"/>
              <a:cs typeface="+mn-cs"/>
            </a:endParaRPr>
          </a:p>
        </p:txBody>
      </p:sp>
      <p:sp>
        <p:nvSpPr>
          <p:cNvPr id="23" name="Rounded Rectangle 22">
            <a:extLst>
              <a:ext uri="{FF2B5EF4-FFF2-40B4-BE49-F238E27FC236}">
                <a16:creationId xmlns:a16="http://schemas.microsoft.com/office/drawing/2014/main" id="{B0A5B54D-3915-AD40-9474-AD0CB57BC9ED}"/>
              </a:ext>
            </a:extLst>
          </p:cNvPr>
          <p:cNvSpPr/>
          <p:nvPr/>
        </p:nvSpPr>
        <p:spPr bwMode="auto">
          <a:xfrm>
            <a:off x="3458653" y="2891365"/>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1</a:t>
            </a:r>
            <a:endParaRPr lang="en-US" sz="667" kern="0">
              <a:solidFill>
                <a:srgbClr val="FFFFFF"/>
              </a:solidFill>
              <a:latin typeface="Arial"/>
              <a:cs typeface="+mn-cs"/>
            </a:endParaRPr>
          </a:p>
        </p:txBody>
      </p:sp>
      <p:sp>
        <p:nvSpPr>
          <p:cNvPr id="24" name="Rounded Rectangle 23">
            <a:extLst>
              <a:ext uri="{FF2B5EF4-FFF2-40B4-BE49-F238E27FC236}">
                <a16:creationId xmlns:a16="http://schemas.microsoft.com/office/drawing/2014/main" id="{FCA6E7D0-1B9C-004B-91F9-1246584FAA37}"/>
              </a:ext>
            </a:extLst>
          </p:cNvPr>
          <p:cNvSpPr/>
          <p:nvPr/>
        </p:nvSpPr>
        <p:spPr bwMode="auto">
          <a:xfrm>
            <a:off x="3704214" y="2891365"/>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2</a:t>
            </a:r>
            <a:endParaRPr lang="en-US" sz="667" kern="0">
              <a:solidFill>
                <a:srgbClr val="FFFFFF"/>
              </a:solidFill>
              <a:latin typeface="Arial"/>
              <a:cs typeface="+mn-cs"/>
            </a:endParaRPr>
          </a:p>
        </p:txBody>
      </p:sp>
      <p:sp>
        <p:nvSpPr>
          <p:cNvPr id="25" name="Rounded Rectangle 24">
            <a:extLst>
              <a:ext uri="{FF2B5EF4-FFF2-40B4-BE49-F238E27FC236}">
                <a16:creationId xmlns:a16="http://schemas.microsoft.com/office/drawing/2014/main" id="{B97E1703-B4B3-DC49-AE38-1612E2B06AE3}"/>
              </a:ext>
            </a:extLst>
          </p:cNvPr>
          <p:cNvSpPr/>
          <p:nvPr/>
        </p:nvSpPr>
        <p:spPr bwMode="auto">
          <a:xfrm>
            <a:off x="3948052" y="2891365"/>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3</a:t>
            </a:r>
            <a:endParaRPr lang="en-US" sz="667" kern="0">
              <a:solidFill>
                <a:srgbClr val="FFFFFF"/>
              </a:solidFill>
              <a:latin typeface="Arial"/>
              <a:cs typeface="+mn-cs"/>
            </a:endParaRPr>
          </a:p>
        </p:txBody>
      </p:sp>
      <p:sp>
        <p:nvSpPr>
          <p:cNvPr id="26" name="Rounded Rectangle 25">
            <a:extLst>
              <a:ext uri="{FF2B5EF4-FFF2-40B4-BE49-F238E27FC236}">
                <a16:creationId xmlns:a16="http://schemas.microsoft.com/office/drawing/2014/main" id="{3CB2DA97-00C6-E641-A812-42968857170B}"/>
              </a:ext>
            </a:extLst>
          </p:cNvPr>
          <p:cNvSpPr/>
          <p:nvPr/>
        </p:nvSpPr>
        <p:spPr bwMode="auto">
          <a:xfrm>
            <a:off x="4193613" y="2891365"/>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4</a:t>
            </a:r>
            <a:endParaRPr lang="en-US" sz="667" kern="0">
              <a:solidFill>
                <a:srgbClr val="FFFFFF"/>
              </a:solidFill>
              <a:latin typeface="Arial"/>
              <a:cs typeface="+mn-cs"/>
            </a:endParaRPr>
          </a:p>
        </p:txBody>
      </p:sp>
      <p:sp>
        <p:nvSpPr>
          <p:cNvPr id="27" name="Rounded Rectangle 26">
            <a:extLst>
              <a:ext uri="{FF2B5EF4-FFF2-40B4-BE49-F238E27FC236}">
                <a16:creationId xmlns:a16="http://schemas.microsoft.com/office/drawing/2014/main" id="{7393DBF7-763F-5643-9935-C0BC9086B2F1}"/>
              </a:ext>
            </a:extLst>
          </p:cNvPr>
          <p:cNvSpPr/>
          <p:nvPr/>
        </p:nvSpPr>
        <p:spPr bwMode="auto">
          <a:xfrm>
            <a:off x="4442652" y="2891365"/>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5</a:t>
            </a:r>
            <a:endParaRPr lang="en-US" sz="667" kern="0">
              <a:solidFill>
                <a:srgbClr val="FFFFFF"/>
              </a:solidFill>
              <a:latin typeface="Arial"/>
              <a:cs typeface="+mn-cs"/>
            </a:endParaRPr>
          </a:p>
        </p:txBody>
      </p:sp>
      <p:sp>
        <p:nvSpPr>
          <p:cNvPr id="28" name="Rounded Rectangle 27">
            <a:extLst>
              <a:ext uri="{FF2B5EF4-FFF2-40B4-BE49-F238E27FC236}">
                <a16:creationId xmlns:a16="http://schemas.microsoft.com/office/drawing/2014/main" id="{69E4AE5D-6531-7D4B-93FB-1B601B8D344B}"/>
              </a:ext>
            </a:extLst>
          </p:cNvPr>
          <p:cNvSpPr/>
          <p:nvPr/>
        </p:nvSpPr>
        <p:spPr bwMode="auto">
          <a:xfrm>
            <a:off x="4683012" y="2891365"/>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6</a:t>
            </a:r>
            <a:endParaRPr lang="en-US" sz="667" kern="0">
              <a:solidFill>
                <a:srgbClr val="FFFFFF"/>
              </a:solidFill>
              <a:latin typeface="Arial"/>
              <a:cs typeface="+mn-cs"/>
            </a:endParaRPr>
          </a:p>
        </p:txBody>
      </p:sp>
      <p:sp>
        <p:nvSpPr>
          <p:cNvPr id="30" name="AutoShape 4">
            <a:extLst>
              <a:ext uri="{FF2B5EF4-FFF2-40B4-BE49-F238E27FC236}">
                <a16:creationId xmlns:a16="http://schemas.microsoft.com/office/drawing/2014/main" id="{53A0507D-F4F9-F14E-9E08-E5EFA3DC8D7D}"/>
              </a:ext>
            </a:extLst>
          </p:cNvPr>
          <p:cNvSpPr>
            <a:spLocks noChangeArrowheads="1"/>
          </p:cNvSpPr>
          <p:nvPr/>
        </p:nvSpPr>
        <p:spPr bwMode="auto">
          <a:xfrm>
            <a:off x="2554872" y="2599069"/>
            <a:ext cx="2919576" cy="1199545"/>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a:solidFill>
                <a:srgbClr val="6D7777"/>
              </a:solidFill>
            </a:endParaRPr>
          </a:p>
        </p:txBody>
      </p:sp>
      <p:pic>
        <p:nvPicPr>
          <p:cNvPr id="31" name="Picture 30">
            <a:extLst>
              <a:ext uri="{FF2B5EF4-FFF2-40B4-BE49-F238E27FC236}">
                <a16:creationId xmlns:a16="http://schemas.microsoft.com/office/drawing/2014/main" id="{6B66E85E-86D4-B84A-B9E7-3A1D831BC488}"/>
              </a:ext>
            </a:extLst>
          </p:cNvPr>
          <p:cNvPicPr>
            <a:picLocks noChangeAspect="1"/>
          </p:cNvPicPr>
          <p:nvPr/>
        </p:nvPicPr>
        <p:blipFill>
          <a:blip r:embed="rId3">
            <a:biLevel thresh="75000"/>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tretch>
            <a:fillRect/>
          </a:stretch>
        </p:blipFill>
        <p:spPr>
          <a:xfrm>
            <a:off x="2534917" y="3451415"/>
            <a:ext cx="959343" cy="504271"/>
          </a:xfrm>
          <a:prstGeom prst="rect">
            <a:avLst/>
          </a:prstGeom>
        </p:spPr>
      </p:pic>
      <p:sp>
        <p:nvSpPr>
          <p:cNvPr id="32" name="TextBox 31">
            <a:extLst>
              <a:ext uri="{FF2B5EF4-FFF2-40B4-BE49-F238E27FC236}">
                <a16:creationId xmlns:a16="http://schemas.microsoft.com/office/drawing/2014/main" id="{EBA9C14C-F976-BA48-A58B-EEB1FBC9E2AA}"/>
              </a:ext>
            </a:extLst>
          </p:cNvPr>
          <p:cNvSpPr txBox="1"/>
          <p:nvPr/>
        </p:nvSpPr>
        <p:spPr>
          <a:xfrm>
            <a:off x="3139426" y="2575856"/>
            <a:ext cx="713657" cy="300210"/>
          </a:xfrm>
          <a:prstGeom prst="rect">
            <a:avLst/>
          </a:prstGeom>
          <a:noFill/>
        </p:spPr>
        <p:txBody>
          <a:bodyPr wrap="none" rtlCol="0">
            <a:spAutoFit/>
          </a:bodyPr>
          <a:lstStyle/>
          <a:p>
            <a:pPr defTabSz="1219170" eaLnBrk="1" fontAlgn="auto" hangingPunct="1">
              <a:spcBef>
                <a:spcPts val="0"/>
              </a:spcBef>
              <a:spcAft>
                <a:spcPts val="0"/>
              </a:spcAft>
              <a:defRPr/>
            </a:pPr>
            <a:r>
              <a:rPr lang="en-US" sz="1351" kern="0">
                <a:solidFill>
                  <a:srgbClr val="C8D2D2">
                    <a:lumMod val="25000"/>
                  </a:srgbClr>
                </a:solidFill>
              </a:rPr>
              <a:t>Orders</a:t>
            </a:r>
          </a:p>
        </p:txBody>
      </p:sp>
      <p:pic>
        <p:nvPicPr>
          <p:cNvPr id="33" name="Picture 32">
            <a:extLst>
              <a:ext uri="{FF2B5EF4-FFF2-40B4-BE49-F238E27FC236}">
                <a16:creationId xmlns:a16="http://schemas.microsoft.com/office/drawing/2014/main" id="{C501A711-140B-BE4C-8037-3E69C2B541C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72158" y="4389668"/>
            <a:ext cx="552951" cy="386793"/>
          </a:xfrm>
          <a:prstGeom prst="rect">
            <a:avLst/>
          </a:prstGeom>
        </p:spPr>
      </p:pic>
      <p:cxnSp>
        <p:nvCxnSpPr>
          <p:cNvPr id="36" name="Straight Connector 35">
            <a:extLst>
              <a:ext uri="{FF2B5EF4-FFF2-40B4-BE49-F238E27FC236}">
                <a16:creationId xmlns:a16="http://schemas.microsoft.com/office/drawing/2014/main" id="{9AA1D0D6-5D96-FE43-B8B3-90B35E27B266}"/>
              </a:ext>
            </a:extLst>
          </p:cNvPr>
          <p:cNvCxnSpPr>
            <a:cxnSpLocks/>
          </p:cNvCxnSpPr>
          <p:nvPr/>
        </p:nvCxnSpPr>
        <p:spPr>
          <a:xfrm>
            <a:off x="365083" y="3446672"/>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F5183472-D234-034D-AB47-B253E85704BC}"/>
              </a:ext>
            </a:extLst>
          </p:cNvPr>
          <p:cNvCxnSpPr>
            <a:cxnSpLocks/>
          </p:cNvCxnSpPr>
          <p:nvPr/>
        </p:nvCxnSpPr>
        <p:spPr>
          <a:xfrm>
            <a:off x="365083" y="3605696"/>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38" name="Straight Connector 37">
            <a:extLst>
              <a:ext uri="{FF2B5EF4-FFF2-40B4-BE49-F238E27FC236}">
                <a16:creationId xmlns:a16="http://schemas.microsoft.com/office/drawing/2014/main" id="{0B440DA5-3FBF-C143-974A-74F25F349165}"/>
              </a:ext>
            </a:extLst>
          </p:cNvPr>
          <p:cNvCxnSpPr>
            <a:cxnSpLocks/>
          </p:cNvCxnSpPr>
          <p:nvPr/>
        </p:nvCxnSpPr>
        <p:spPr>
          <a:xfrm>
            <a:off x="365083" y="3800059"/>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40" name="Elbow Connector 39">
            <a:extLst>
              <a:ext uri="{FF2B5EF4-FFF2-40B4-BE49-F238E27FC236}">
                <a16:creationId xmlns:a16="http://schemas.microsoft.com/office/drawing/2014/main" id="{1D25C1C9-47EF-3C41-8992-AC26BF82401B}"/>
              </a:ext>
            </a:extLst>
          </p:cNvPr>
          <p:cNvCxnSpPr>
            <a:cxnSpLocks/>
            <a:stCxn id="16" idx="2"/>
            <a:endCxn id="33" idx="1"/>
          </p:cNvCxnSpPr>
          <p:nvPr/>
        </p:nvCxnSpPr>
        <p:spPr>
          <a:xfrm rot="16200000" flipH="1">
            <a:off x="1628656" y="3239563"/>
            <a:ext cx="627379" cy="2059624"/>
          </a:xfrm>
          <a:prstGeom prst="bentConnector2">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3" name="Elbow Connector 42">
            <a:extLst>
              <a:ext uri="{FF2B5EF4-FFF2-40B4-BE49-F238E27FC236}">
                <a16:creationId xmlns:a16="http://schemas.microsoft.com/office/drawing/2014/main" id="{25D2FDE5-48C8-9246-8981-E09956AF236A}"/>
              </a:ext>
            </a:extLst>
          </p:cNvPr>
          <p:cNvCxnSpPr>
            <a:cxnSpLocks/>
            <a:stCxn id="33" idx="3"/>
            <a:endCxn id="28" idx="2"/>
          </p:cNvCxnSpPr>
          <p:nvPr/>
        </p:nvCxnSpPr>
        <p:spPr>
          <a:xfrm flipV="1">
            <a:off x="3525109" y="3622877"/>
            <a:ext cx="1280684" cy="960187"/>
          </a:xfrm>
          <a:prstGeom prst="bentConnector2">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46" name="TextBox 45">
            <a:extLst>
              <a:ext uri="{FF2B5EF4-FFF2-40B4-BE49-F238E27FC236}">
                <a16:creationId xmlns:a16="http://schemas.microsoft.com/office/drawing/2014/main" id="{E28AC886-F523-7D45-97FD-93A338967879}"/>
              </a:ext>
            </a:extLst>
          </p:cNvPr>
          <p:cNvSpPr txBox="1"/>
          <p:nvPr/>
        </p:nvSpPr>
        <p:spPr>
          <a:xfrm>
            <a:off x="3777521" y="4234250"/>
            <a:ext cx="1185389" cy="318100"/>
          </a:xfrm>
          <a:prstGeom prst="rect">
            <a:avLst/>
          </a:prstGeom>
          <a:noFill/>
        </p:spPr>
        <p:txBody>
          <a:bodyPr wrap="none" rtlCol="0">
            <a:spAutoFit/>
          </a:bodyPr>
          <a:lstStyle/>
          <a:p>
            <a:r>
              <a:rPr lang="en-US" sz="1467"/>
              <a:t>(</a:t>
            </a:r>
            <a:r>
              <a:rPr lang="en-US" sz="1467" err="1"/>
              <a:t>key,values</a:t>
            </a:r>
            <a:r>
              <a:rPr lang="en-US" sz="1467"/>
              <a:t>)</a:t>
            </a:r>
          </a:p>
        </p:txBody>
      </p:sp>
      <p:sp>
        <p:nvSpPr>
          <p:cNvPr id="47" name="TextBox 46">
            <a:extLst>
              <a:ext uri="{FF2B5EF4-FFF2-40B4-BE49-F238E27FC236}">
                <a16:creationId xmlns:a16="http://schemas.microsoft.com/office/drawing/2014/main" id="{5F2A560E-8781-7F41-9DAC-0812AC27D25D}"/>
              </a:ext>
            </a:extLst>
          </p:cNvPr>
          <p:cNvSpPr txBox="1"/>
          <p:nvPr/>
        </p:nvSpPr>
        <p:spPr>
          <a:xfrm>
            <a:off x="15852" y="3901944"/>
            <a:ext cx="2002921" cy="318100"/>
          </a:xfrm>
          <a:prstGeom prst="rect">
            <a:avLst/>
          </a:prstGeom>
          <a:noFill/>
        </p:spPr>
        <p:txBody>
          <a:bodyPr wrap="none" rtlCol="0">
            <a:spAutoFit/>
          </a:bodyPr>
          <a:lstStyle/>
          <a:p>
            <a:r>
              <a:rPr lang="en-US" sz="1467"/>
              <a:t>[ </a:t>
            </a:r>
            <a:r>
              <a:rPr lang="en-US" sz="1467" err="1"/>
              <a:t>primary_key</a:t>
            </a:r>
            <a:r>
              <a:rPr lang="en-US" sz="1467"/>
              <a:t>, values]</a:t>
            </a:r>
          </a:p>
        </p:txBody>
      </p:sp>
      <p:sp>
        <p:nvSpPr>
          <p:cNvPr id="48" name="Rounded Rectangle 47">
            <a:extLst>
              <a:ext uri="{FF2B5EF4-FFF2-40B4-BE49-F238E27FC236}">
                <a16:creationId xmlns:a16="http://schemas.microsoft.com/office/drawing/2014/main" id="{D1326CD2-F109-2743-B52A-F57F72B2FDE6}"/>
              </a:ext>
            </a:extLst>
          </p:cNvPr>
          <p:cNvSpPr/>
          <p:nvPr/>
        </p:nvSpPr>
        <p:spPr>
          <a:xfrm>
            <a:off x="2622224" y="4299783"/>
            <a:ext cx="1219200" cy="1219200"/>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eaLnBrk="1" fontAlgn="auto" hangingPunct="1">
              <a:spcBef>
                <a:spcPts val="0"/>
              </a:spcBef>
              <a:spcAft>
                <a:spcPts val="0"/>
              </a:spcAft>
            </a:pPr>
            <a:r>
              <a:rPr lang="en-US" sz="1333">
                <a:solidFill>
                  <a:schemeClr val="tx1"/>
                </a:solidFill>
                <a:latin typeface="Arial"/>
              </a:rPr>
              <a:t>source</a:t>
            </a:r>
          </a:p>
        </p:txBody>
      </p:sp>
      <p:sp>
        <p:nvSpPr>
          <p:cNvPr id="50" name="Rectangle 49">
            <a:extLst>
              <a:ext uri="{FF2B5EF4-FFF2-40B4-BE49-F238E27FC236}">
                <a16:creationId xmlns:a16="http://schemas.microsoft.com/office/drawing/2014/main" id="{455DA310-FA00-F94B-8F9D-70CB7E27813B}"/>
              </a:ext>
            </a:extLst>
          </p:cNvPr>
          <p:cNvSpPr/>
          <p:nvPr/>
        </p:nvSpPr>
        <p:spPr>
          <a:xfrm>
            <a:off x="4877256" y="3200800"/>
            <a:ext cx="1423788" cy="297454"/>
          </a:xfrm>
          <a:prstGeom prst="rect">
            <a:avLst/>
          </a:prstGeom>
        </p:spPr>
        <p:txBody>
          <a:bodyPr wrap="none">
            <a:spAutoFit/>
          </a:bodyPr>
          <a:lstStyle/>
          <a:p>
            <a:r>
              <a:rPr lang="en-US" sz="1333"/>
              <a:t>(24, (24, “</a:t>
            </a:r>
            <a:r>
              <a:rPr lang="en-US" sz="1333" err="1"/>
              <a:t>abc</a:t>
            </a:r>
            <a:r>
              <a:rPr lang="en-US" sz="1333"/>
              <a:t>”)),</a:t>
            </a:r>
          </a:p>
        </p:txBody>
      </p:sp>
      <p:sp>
        <p:nvSpPr>
          <p:cNvPr id="51" name="Can 50">
            <a:extLst>
              <a:ext uri="{FF2B5EF4-FFF2-40B4-BE49-F238E27FC236}">
                <a16:creationId xmlns:a16="http://schemas.microsoft.com/office/drawing/2014/main" id="{B7476897-8FD5-9240-B076-EB177891B948}"/>
              </a:ext>
            </a:extLst>
          </p:cNvPr>
          <p:cNvSpPr/>
          <p:nvPr/>
        </p:nvSpPr>
        <p:spPr>
          <a:xfrm>
            <a:off x="9766551" y="4551168"/>
            <a:ext cx="1219200" cy="880533"/>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a:solidFill>
                  <a:srgbClr val="0000FF"/>
                </a:solidFill>
              </a:rPr>
              <a:t>RDBMS</a:t>
            </a:r>
          </a:p>
        </p:txBody>
      </p:sp>
      <p:pic>
        <p:nvPicPr>
          <p:cNvPr id="52" name="Picture 51">
            <a:extLst>
              <a:ext uri="{FF2B5EF4-FFF2-40B4-BE49-F238E27FC236}">
                <a16:creationId xmlns:a16="http://schemas.microsoft.com/office/drawing/2014/main" id="{6C881BDC-A1DF-1D4D-B31F-0E0E691CDEB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36145" y="4479552"/>
            <a:ext cx="552951" cy="386793"/>
          </a:xfrm>
          <a:prstGeom prst="rect">
            <a:avLst/>
          </a:prstGeom>
        </p:spPr>
      </p:pic>
      <p:sp>
        <p:nvSpPr>
          <p:cNvPr id="53" name="Rounded Rectangle 52">
            <a:extLst>
              <a:ext uri="{FF2B5EF4-FFF2-40B4-BE49-F238E27FC236}">
                <a16:creationId xmlns:a16="http://schemas.microsoft.com/office/drawing/2014/main" id="{93A6E6D5-3651-334B-9AC4-2618605536BA}"/>
              </a:ext>
            </a:extLst>
          </p:cNvPr>
          <p:cNvSpPr/>
          <p:nvPr/>
        </p:nvSpPr>
        <p:spPr>
          <a:xfrm>
            <a:off x="7386211" y="4389667"/>
            <a:ext cx="1219200" cy="1219200"/>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eaLnBrk="1" fontAlgn="auto" hangingPunct="1">
              <a:spcBef>
                <a:spcPts val="0"/>
              </a:spcBef>
              <a:spcAft>
                <a:spcPts val="0"/>
              </a:spcAft>
            </a:pPr>
            <a:r>
              <a:rPr lang="en-US" sz="1333">
                <a:solidFill>
                  <a:schemeClr val="tx1"/>
                </a:solidFill>
                <a:latin typeface="Arial"/>
              </a:rPr>
              <a:t>sink</a:t>
            </a:r>
          </a:p>
        </p:txBody>
      </p:sp>
      <p:cxnSp>
        <p:nvCxnSpPr>
          <p:cNvPr id="54" name="Elbow Connector 53">
            <a:extLst>
              <a:ext uri="{FF2B5EF4-FFF2-40B4-BE49-F238E27FC236}">
                <a16:creationId xmlns:a16="http://schemas.microsoft.com/office/drawing/2014/main" id="{5377007A-00AD-CD41-9366-A7AA6763335C}"/>
              </a:ext>
            </a:extLst>
          </p:cNvPr>
          <p:cNvCxnSpPr>
            <a:cxnSpLocks/>
            <a:stCxn id="53" idx="3"/>
            <a:endCxn id="51" idx="2"/>
          </p:cNvCxnSpPr>
          <p:nvPr/>
        </p:nvCxnSpPr>
        <p:spPr>
          <a:xfrm flipV="1">
            <a:off x="8605411" y="4991435"/>
            <a:ext cx="1161140" cy="7832"/>
          </a:xfrm>
          <a:prstGeom prst="bentConnector3">
            <a:avLst>
              <a:gd name="adj1" fmla="val 50000"/>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8" name="Elbow Connector 57">
            <a:extLst>
              <a:ext uri="{FF2B5EF4-FFF2-40B4-BE49-F238E27FC236}">
                <a16:creationId xmlns:a16="http://schemas.microsoft.com/office/drawing/2014/main" id="{F2033E29-56DA-9C46-8A79-4090C99AAA15}"/>
              </a:ext>
            </a:extLst>
          </p:cNvPr>
          <p:cNvCxnSpPr>
            <a:cxnSpLocks/>
            <a:stCxn id="28" idx="0"/>
            <a:endCxn id="53" idx="1"/>
          </p:cNvCxnSpPr>
          <p:nvPr/>
        </p:nvCxnSpPr>
        <p:spPr>
          <a:xfrm rot="16200000" flipH="1">
            <a:off x="5042051" y="2655107"/>
            <a:ext cx="2107901" cy="2580419"/>
          </a:xfrm>
          <a:prstGeom prst="bentConnector4">
            <a:avLst>
              <a:gd name="adj1" fmla="val -28069"/>
              <a:gd name="adj2" fmla="val 58864"/>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6592235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loud Callout 2">
            <a:extLst>
              <a:ext uri="{FF2B5EF4-FFF2-40B4-BE49-F238E27FC236}">
                <a16:creationId xmlns:a16="http://schemas.microsoft.com/office/drawing/2014/main" id="{9CBB15F0-5802-7A49-9A13-58552FECFF8D}"/>
              </a:ext>
            </a:extLst>
          </p:cNvPr>
          <p:cNvSpPr/>
          <p:nvPr/>
        </p:nvSpPr>
        <p:spPr>
          <a:xfrm>
            <a:off x="10023889" y="4634138"/>
            <a:ext cx="1738467" cy="1254337"/>
          </a:xfrm>
          <a:prstGeom prst="cloudCallout">
            <a:avLst>
              <a:gd name="adj1" fmla="val -18705"/>
              <a:gd name="adj2" fmla="val 46622"/>
            </a:avLst>
          </a:prstGeom>
          <a:solidFill>
            <a:schemeClr val="bg1">
              <a:lumMod val="6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t" anchorCtr="0" forceAA="0" compatLnSpc="1">
            <a:prstTxWarp prst="textNoShape">
              <a:avLst/>
            </a:prstTxWarp>
            <a:noAutofit/>
          </a:bodyPr>
          <a:lstStyle/>
          <a:p>
            <a:pPr defTabSz="914377" eaLnBrk="1" fontAlgn="auto" hangingPunct="1">
              <a:spcBef>
                <a:spcPts val="0"/>
              </a:spcBef>
              <a:spcAft>
                <a:spcPts val="0"/>
              </a:spcAft>
            </a:pPr>
            <a:endParaRPr lang="en-US" sz="1333">
              <a:solidFill>
                <a:prstClr val="white"/>
              </a:solidFill>
              <a:latin typeface="Arial"/>
            </a:endParaRPr>
          </a:p>
        </p:txBody>
      </p:sp>
      <p:sp>
        <p:nvSpPr>
          <p:cNvPr id="2" name="Title 1">
            <a:extLst>
              <a:ext uri="{FF2B5EF4-FFF2-40B4-BE49-F238E27FC236}">
                <a16:creationId xmlns:a16="http://schemas.microsoft.com/office/drawing/2014/main" id="{F0537737-E8F1-0341-AD41-3EF860FBC17A}"/>
              </a:ext>
            </a:extLst>
          </p:cNvPr>
          <p:cNvSpPr>
            <a:spLocks noGrp="1"/>
          </p:cNvSpPr>
          <p:nvPr>
            <p:ph type="title"/>
          </p:nvPr>
        </p:nvSpPr>
        <p:spPr/>
        <p:txBody>
          <a:bodyPr/>
          <a:lstStyle/>
          <a:p>
            <a:r>
              <a:rPr lang="en-US" sz="2667"/>
              <a:t>IBM DR Architecture</a:t>
            </a:r>
          </a:p>
        </p:txBody>
      </p:sp>
      <p:sp>
        <p:nvSpPr>
          <p:cNvPr id="5" name="Content Placeholder 4">
            <a:extLst>
              <a:ext uri="{FF2B5EF4-FFF2-40B4-BE49-F238E27FC236}">
                <a16:creationId xmlns:a16="http://schemas.microsoft.com/office/drawing/2014/main" id="{3CF4A5D8-194A-5A4B-A4F9-C2C6C6355158}"/>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0B6903A0-7798-0749-B4D4-D773B3A27F28}"/>
              </a:ext>
            </a:extLst>
          </p:cNvPr>
          <p:cNvSpPr>
            <a:spLocks noGrp="1"/>
          </p:cNvSpPr>
          <p:nvPr>
            <p:ph type="sldNum" sz="quarter" idx="10"/>
          </p:nvPr>
        </p:nvSpPr>
        <p:spPr>
          <a:prstGeom prst="rect">
            <a:avLst/>
          </a:prstGeom>
        </p:spPr>
        <p:txBody>
          <a:bodyPr vert="horz" wrap="square" lIns="91438" tIns="45719" rIns="91438" bIns="45719" numCol="1" anchor="ctr" anchorCtr="0" compatLnSpc="1">
            <a:prstTxWarp prst="textNoShape">
              <a:avLst/>
            </a:prstTxWarp>
          </a:bodyPr>
          <a:lstStyle>
            <a:defPPr>
              <a:defRPr lang="en-US"/>
            </a:defPPr>
            <a:lvl1pPr marL="0" algn="r" defTabSz="685800" rtl="0" eaLnBrk="1" latinLnBrk="0" hangingPunct="1">
              <a:defRPr sz="900" kern="1200">
                <a:solidFill>
                  <a:schemeClr val="accent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2F63A97E-D605-DC42-8452-C14CD1FA87FA}" type="slidenum">
              <a:rPr lang="en-US" smtClean="0">
                <a:solidFill>
                  <a:srgbClr val="5AAAFA"/>
                </a:solidFill>
              </a:rPr>
              <a:pPr/>
              <a:t>65</a:t>
            </a:fld>
            <a:endParaRPr lang="en-US">
              <a:solidFill>
                <a:srgbClr val="5AAAFA"/>
              </a:solidFill>
            </a:endParaRPr>
          </a:p>
        </p:txBody>
      </p:sp>
      <p:sp>
        <p:nvSpPr>
          <p:cNvPr id="7" name="Rectangle 6">
            <a:extLst>
              <a:ext uri="{FF2B5EF4-FFF2-40B4-BE49-F238E27FC236}">
                <a16:creationId xmlns:a16="http://schemas.microsoft.com/office/drawing/2014/main" id="{D376254A-C1F5-9148-9C05-819B1216F74E}"/>
              </a:ext>
            </a:extLst>
          </p:cNvPr>
          <p:cNvSpPr/>
          <p:nvPr/>
        </p:nvSpPr>
        <p:spPr>
          <a:xfrm>
            <a:off x="84392" y="1293107"/>
            <a:ext cx="2164949" cy="4832472"/>
          </a:xfrm>
          <a:prstGeom prst="rect">
            <a:avLst/>
          </a:prstGeom>
          <a:solidFill>
            <a:schemeClr val="bg1">
              <a:lumMod val="8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eaLnBrk="1" fontAlgn="auto" hangingPunct="1">
              <a:spcBef>
                <a:spcPts val="0"/>
              </a:spcBef>
              <a:spcAft>
                <a:spcPts val="0"/>
              </a:spcAft>
            </a:pPr>
            <a:r>
              <a:rPr lang="en-US" sz="1333">
                <a:solidFill>
                  <a:srgbClr val="7030A0"/>
                </a:solidFill>
                <a:latin typeface="Arial"/>
              </a:rPr>
              <a:t>Legacy runtime</a:t>
            </a:r>
          </a:p>
        </p:txBody>
      </p:sp>
      <p:sp>
        <p:nvSpPr>
          <p:cNvPr id="8" name="Can 7">
            <a:extLst>
              <a:ext uri="{FF2B5EF4-FFF2-40B4-BE49-F238E27FC236}">
                <a16:creationId xmlns:a16="http://schemas.microsoft.com/office/drawing/2014/main" id="{3B289FC4-15A1-BB4A-B5BD-81AAC82E64FD}"/>
              </a:ext>
            </a:extLst>
          </p:cNvPr>
          <p:cNvSpPr/>
          <p:nvPr/>
        </p:nvSpPr>
        <p:spPr>
          <a:xfrm>
            <a:off x="265759" y="2463676"/>
            <a:ext cx="1550971" cy="1921971"/>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a:solidFill>
                  <a:srgbClr val="0000FF"/>
                </a:solidFill>
              </a:rPr>
              <a:t>RDBMS</a:t>
            </a:r>
          </a:p>
        </p:txBody>
      </p:sp>
      <p:sp>
        <p:nvSpPr>
          <p:cNvPr id="9" name="Rectangle 8">
            <a:extLst>
              <a:ext uri="{FF2B5EF4-FFF2-40B4-BE49-F238E27FC236}">
                <a16:creationId xmlns:a16="http://schemas.microsoft.com/office/drawing/2014/main" id="{E9231BC6-282E-B14B-B1B2-8CBFE837781E}"/>
              </a:ext>
            </a:extLst>
          </p:cNvPr>
          <p:cNvSpPr/>
          <p:nvPr/>
        </p:nvSpPr>
        <p:spPr>
          <a:xfrm>
            <a:off x="345272" y="3268790"/>
            <a:ext cx="1134523" cy="955533"/>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400">
                <a:solidFill>
                  <a:schemeClr val="tx1"/>
                </a:solidFill>
                <a:latin typeface="Arial"/>
              </a:rPr>
              <a:t>Orders</a:t>
            </a:r>
          </a:p>
        </p:txBody>
      </p:sp>
      <p:cxnSp>
        <p:nvCxnSpPr>
          <p:cNvPr id="10" name="Straight Connector 9">
            <a:extLst>
              <a:ext uri="{FF2B5EF4-FFF2-40B4-BE49-F238E27FC236}">
                <a16:creationId xmlns:a16="http://schemas.microsoft.com/office/drawing/2014/main" id="{FED3DD4A-77DD-3B4F-9E9D-E5BA08D8048F}"/>
              </a:ext>
            </a:extLst>
          </p:cNvPr>
          <p:cNvCxnSpPr>
            <a:cxnSpLocks/>
          </p:cNvCxnSpPr>
          <p:nvPr/>
        </p:nvCxnSpPr>
        <p:spPr>
          <a:xfrm>
            <a:off x="365083" y="3565117"/>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4D02C1FE-6A99-B940-B69E-1A00B7865C86}"/>
              </a:ext>
            </a:extLst>
          </p:cNvPr>
          <p:cNvCxnSpPr>
            <a:cxnSpLocks/>
          </p:cNvCxnSpPr>
          <p:nvPr/>
        </p:nvCxnSpPr>
        <p:spPr>
          <a:xfrm>
            <a:off x="365083" y="3715309"/>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85C527A4-6C9A-1842-B296-014A4AF62B58}"/>
              </a:ext>
            </a:extLst>
          </p:cNvPr>
          <p:cNvCxnSpPr>
            <a:cxnSpLocks/>
          </p:cNvCxnSpPr>
          <p:nvPr/>
        </p:nvCxnSpPr>
        <p:spPr>
          <a:xfrm>
            <a:off x="365083" y="3874333"/>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4A4C3777-325D-A645-8CB5-AD6EA2D8A383}"/>
              </a:ext>
            </a:extLst>
          </p:cNvPr>
          <p:cNvCxnSpPr>
            <a:cxnSpLocks/>
          </p:cNvCxnSpPr>
          <p:nvPr/>
        </p:nvCxnSpPr>
        <p:spPr>
          <a:xfrm>
            <a:off x="365083" y="4068696"/>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BB6070ED-C99B-8D42-8BA8-70C5A9DAE8B6}"/>
              </a:ext>
            </a:extLst>
          </p:cNvPr>
          <p:cNvSpPr txBox="1"/>
          <p:nvPr/>
        </p:nvSpPr>
        <p:spPr>
          <a:xfrm>
            <a:off x="15852" y="4170582"/>
            <a:ext cx="1912190" cy="307777"/>
          </a:xfrm>
          <a:prstGeom prst="rect">
            <a:avLst/>
          </a:prstGeom>
          <a:noFill/>
        </p:spPr>
        <p:txBody>
          <a:bodyPr wrap="none" rtlCol="0">
            <a:spAutoFit/>
          </a:bodyPr>
          <a:lstStyle/>
          <a:p>
            <a:r>
              <a:rPr lang="en-US" sz="1400"/>
              <a:t>[ </a:t>
            </a:r>
            <a:r>
              <a:rPr lang="en-US" sz="1400" err="1"/>
              <a:t>primary_key</a:t>
            </a:r>
            <a:r>
              <a:rPr lang="en-US" sz="1400"/>
              <a:t>, values]</a:t>
            </a:r>
          </a:p>
        </p:txBody>
      </p:sp>
      <p:sp>
        <p:nvSpPr>
          <p:cNvPr id="19" name="Rectangle 18">
            <a:extLst>
              <a:ext uri="{FF2B5EF4-FFF2-40B4-BE49-F238E27FC236}">
                <a16:creationId xmlns:a16="http://schemas.microsoft.com/office/drawing/2014/main" id="{1D862B30-FA6A-7142-9E31-B9D18A6E7B30}"/>
              </a:ext>
            </a:extLst>
          </p:cNvPr>
          <p:cNvSpPr/>
          <p:nvPr/>
        </p:nvSpPr>
        <p:spPr>
          <a:xfrm>
            <a:off x="2722026" y="2475330"/>
            <a:ext cx="2211092" cy="2091897"/>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Server</a:t>
            </a:r>
          </a:p>
        </p:txBody>
      </p:sp>
      <p:sp>
        <p:nvSpPr>
          <p:cNvPr id="25" name="Rounded Rectangle 24">
            <a:extLst>
              <a:ext uri="{FF2B5EF4-FFF2-40B4-BE49-F238E27FC236}">
                <a16:creationId xmlns:a16="http://schemas.microsoft.com/office/drawing/2014/main" id="{C48D16DC-02F4-1C4A-B53E-FF34EA271FD6}"/>
              </a:ext>
            </a:extLst>
          </p:cNvPr>
          <p:cNvSpPr/>
          <p:nvPr/>
        </p:nvSpPr>
        <p:spPr>
          <a:xfrm>
            <a:off x="2501713" y="1503837"/>
            <a:ext cx="7110369" cy="4621743"/>
          </a:xfrm>
          <a:prstGeom prst="roundRect">
            <a:avLst>
              <a:gd name="adj" fmla="val 3640"/>
            </a:avLst>
          </a:prstGeom>
          <a:noFill/>
          <a:ln>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defTabSz="914377" eaLnBrk="1" fontAlgn="auto" hangingPunct="1">
              <a:spcBef>
                <a:spcPts val="0"/>
              </a:spcBef>
              <a:spcAft>
                <a:spcPts val="0"/>
              </a:spcAft>
            </a:pPr>
            <a:r>
              <a:rPr lang="en-US" sz="1333">
                <a:solidFill>
                  <a:srgbClr val="0000FF"/>
                </a:solidFill>
                <a:latin typeface="Arial"/>
              </a:rPr>
              <a:t>Replication Solution</a:t>
            </a:r>
          </a:p>
        </p:txBody>
      </p:sp>
      <p:sp>
        <p:nvSpPr>
          <p:cNvPr id="26" name="Rectangle 25">
            <a:extLst>
              <a:ext uri="{FF2B5EF4-FFF2-40B4-BE49-F238E27FC236}">
                <a16:creationId xmlns:a16="http://schemas.microsoft.com/office/drawing/2014/main" id="{77141BD6-AF30-C946-82E8-D916293F8660}"/>
              </a:ext>
            </a:extLst>
          </p:cNvPr>
          <p:cNvSpPr/>
          <p:nvPr/>
        </p:nvSpPr>
        <p:spPr>
          <a:xfrm>
            <a:off x="7242191" y="2463675"/>
            <a:ext cx="2211092" cy="2134055"/>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Server </a:t>
            </a:r>
          </a:p>
        </p:txBody>
      </p:sp>
      <p:sp>
        <p:nvSpPr>
          <p:cNvPr id="28" name="Can 27">
            <a:extLst>
              <a:ext uri="{FF2B5EF4-FFF2-40B4-BE49-F238E27FC236}">
                <a16:creationId xmlns:a16="http://schemas.microsoft.com/office/drawing/2014/main" id="{C98413FA-5876-3D46-9393-64B3968422CC}"/>
              </a:ext>
            </a:extLst>
          </p:cNvPr>
          <p:cNvSpPr/>
          <p:nvPr/>
        </p:nvSpPr>
        <p:spPr>
          <a:xfrm>
            <a:off x="10276260" y="1503836"/>
            <a:ext cx="1219200" cy="880533"/>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a:solidFill>
                  <a:srgbClr val="0000FF"/>
                </a:solidFill>
              </a:rPr>
              <a:t>RDBMS</a:t>
            </a:r>
          </a:p>
        </p:txBody>
      </p:sp>
      <p:sp>
        <p:nvSpPr>
          <p:cNvPr id="29" name="Rectangle 28">
            <a:extLst>
              <a:ext uri="{FF2B5EF4-FFF2-40B4-BE49-F238E27FC236}">
                <a16:creationId xmlns:a16="http://schemas.microsoft.com/office/drawing/2014/main" id="{E34B5573-5296-EB43-8ED7-03147E397F6F}"/>
              </a:ext>
            </a:extLst>
          </p:cNvPr>
          <p:cNvSpPr/>
          <p:nvPr/>
        </p:nvSpPr>
        <p:spPr>
          <a:xfrm>
            <a:off x="278924" y="4597731"/>
            <a:ext cx="1505275" cy="3856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a:solidFill>
                  <a:schemeClr val="tx1"/>
                </a:solidFill>
                <a:latin typeface="Arial"/>
              </a:rPr>
              <a:t>logs</a:t>
            </a:r>
          </a:p>
        </p:txBody>
      </p:sp>
      <p:sp>
        <p:nvSpPr>
          <p:cNvPr id="30" name="Rectangle 29">
            <a:extLst>
              <a:ext uri="{FF2B5EF4-FFF2-40B4-BE49-F238E27FC236}">
                <a16:creationId xmlns:a16="http://schemas.microsoft.com/office/drawing/2014/main" id="{6DB42280-0530-0B46-B1BE-25F40EDA065B}"/>
              </a:ext>
            </a:extLst>
          </p:cNvPr>
          <p:cNvSpPr/>
          <p:nvPr/>
        </p:nvSpPr>
        <p:spPr>
          <a:xfrm>
            <a:off x="265759" y="5179268"/>
            <a:ext cx="1505275" cy="3856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a:solidFill>
                  <a:schemeClr val="tx1"/>
                </a:solidFill>
                <a:latin typeface="Arial"/>
              </a:rPr>
              <a:t>Store procedure</a:t>
            </a:r>
          </a:p>
        </p:txBody>
      </p:sp>
      <p:sp>
        <p:nvSpPr>
          <p:cNvPr id="33" name="Rectangle 32">
            <a:extLst>
              <a:ext uri="{FF2B5EF4-FFF2-40B4-BE49-F238E27FC236}">
                <a16:creationId xmlns:a16="http://schemas.microsoft.com/office/drawing/2014/main" id="{A0BE5207-1E88-9C44-A915-97AC6BD39ACB}"/>
              </a:ext>
            </a:extLst>
          </p:cNvPr>
          <p:cNvSpPr/>
          <p:nvPr/>
        </p:nvSpPr>
        <p:spPr>
          <a:xfrm>
            <a:off x="2825583" y="3233809"/>
            <a:ext cx="1950547" cy="5128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a:solidFill>
                  <a:schemeClr val="tx1"/>
                </a:solidFill>
                <a:latin typeface="Arial"/>
              </a:rPr>
              <a:t>Capture Agent</a:t>
            </a:r>
          </a:p>
        </p:txBody>
      </p:sp>
      <p:sp>
        <p:nvSpPr>
          <p:cNvPr id="36" name="Rectangle 35">
            <a:extLst>
              <a:ext uri="{FF2B5EF4-FFF2-40B4-BE49-F238E27FC236}">
                <a16:creationId xmlns:a16="http://schemas.microsoft.com/office/drawing/2014/main" id="{F5B78114-9486-0B4E-8105-2A743F1868D3}"/>
              </a:ext>
            </a:extLst>
          </p:cNvPr>
          <p:cNvSpPr/>
          <p:nvPr/>
        </p:nvSpPr>
        <p:spPr>
          <a:xfrm>
            <a:off x="7347889" y="3479980"/>
            <a:ext cx="1950547" cy="5128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a:solidFill>
                  <a:schemeClr val="tx1"/>
                </a:solidFill>
                <a:latin typeface="Arial"/>
              </a:rPr>
              <a:t>Apply / Transform  Agent</a:t>
            </a:r>
          </a:p>
        </p:txBody>
      </p:sp>
      <p:sp>
        <p:nvSpPr>
          <p:cNvPr id="37" name="Rounded Rectangle 36">
            <a:extLst>
              <a:ext uri="{FF2B5EF4-FFF2-40B4-BE49-F238E27FC236}">
                <a16:creationId xmlns:a16="http://schemas.microsoft.com/office/drawing/2014/main" id="{119E6CE5-ABFA-A444-A975-FA1BDCBFEF09}"/>
              </a:ext>
            </a:extLst>
          </p:cNvPr>
          <p:cNvSpPr/>
          <p:nvPr/>
        </p:nvSpPr>
        <p:spPr>
          <a:xfrm>
            <a:off x="4710731" y="1609824"/>
            <a:ext cx="2692331" cy="574737"/>
          </a:xfrm>
          <a:prstGeom prst="round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467">
                <a:solidFill>
                  <a:prstClr val="white"/>
                </a:solidFill>
                <a:latin typeface="Arial"/>
              </a:rPr>
              <a:t>Management console</a:t>
            </a:r>
          </a:p>
        </p:txBody>
      </p:sp>
      <p:sp>
        <p:nvSpPr>
          <p:cNvPr id="38" name="Rounded Rectangle 37">
            <a:extLst>
              <a:ext uri="{FF2B5EF4-FFF2-40B4-BE49-F238E27FC236}">
                <a16:creationId xmlns:a16="http://schemas.microsoft.com/office/drawing/2014/main" id="{C0030B1B-A541-9449-9469-B999C6DD68B9}"/>
              </a:ext>
            </a:extLst>
          </p:cNvPr>
          <p:cNvSpPr/>
          <p:nvPr/>
        </p:nvSpPr>
        <p:spPr>
          <a:xfrm>
            <a:off x="200130" y="1503837"/>
            <a:ext cx="1637404" cy="613585"/>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467">
                <a:solidFill>
                  <a:srgbClr val="0000FF"/>
                </a:solidFill>
                <a:latin typeface="Arial"/>
              </a:rPr>
              <a:t>Business App</a:t>
            </a:r>
          </a:p>
        </p:txBody>
      </p:sp>
      <p:sp>
        <p:nvSpPr>
          <p:cNvPr id="39" name="Can 38">
            <a:extLst>
              <a:ext uri="{FF2B5EF4-FFF2-40B4-BE49-F238E27FC236}">
                <a16:creationId xmlns:a16="http://schemas.microsoft.com/office/drawing/2014/main" id="{4A76139B-EC77-6048-A895-FC65BC0BC296}"/>
              </a:ext>
            </a:extLst>
          </p:cNvPr>
          <p:cNvSpPr/>
          <p:nvPr/>
        </p:nvSpPr>
        <p:spPr>
          <a:xfrm>
            <a:off x="10277140" y="2543463"/>
            <a:ext cx="1219200" cy="880533"/>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a:solidFill>
                  <a:srgbClr val="0000FF"/>
                </a:solidFill>
              </a:rPr>
              <a:t>doc</a:t>
            </a:r>
          </a:p>
        </p:txBody>
      </p:sp>
      <p:sp>
        <p:nvSpPr>
          <p:cNvPr id="41" name="Can 40">
            <a:extLst>
              <a:ext uri="{FF2B5EF4-FFF2-40B4-BE49-F238E27FC236}">
                <a16:creationId xmlns:a16="http://schemas.microsoft.com/office/drawing/2014/main" id="{B4CF960B-F991-8F4F-8B91-15A73D0AD2B5}"/>
              </a:ext>
            </a:extLst>
          </p:cNvPr>
          <p:cNvSpPr/>
          <p:nvPr/>
        </p:nvSpPr>
        <p:spPr>
          <a:xfrm rot="5400000">
            <a:off x="10745543" y="3294624"/>
            <a:ext cx="564736" cy="1468889"/>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t"/>
          <a:lstStyle/>
          <a:p>
            <a:pPr algn="ctr"/>
            <a:r>
              <a:rPr lang="en-US" sz="1600">
                <a:solidFill>
                  <a:srgbClr val="0000FF"/>
                </a:solidFill>
              </a:rPr>
              <a:t>messaging</a:t>
            </a:r>
          </a:p>
        </p:txBody>
      </p:sp>
      <p:sp>
        <p:nvSpPr>
          <p:cNvPr id="42" name="Can 41">
            <a:extLst>
              <a:ext uri="{FF2B5EF4-FFF2-40B4-BE49-F238E27FC236}">
                <a16:creationId xmlns:a16="http://schemas.microsoft.com/office/drawing/2014/main" id="{0DE0D106-7EE9-1944-9F00-FBE4DC33B711}"/>
              </a:ext>
            </a:extLst>
          </p:cNvPr>
          <p:cNvSpPr/>
          <p:nvPr/>
        </p:nvSpPr>
        <p:spPr>
          <a:xfrm>
            <a:off x="10271299" y="4837566"/>
            <a:ext cx="1219200" cy="880533"/>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a:solidFill>
                  <a:srgbClr val="0000FF"/>
                </a:solidFill>
              </a:rPr>
              <a:t>Data lake</a:t>
            </a:r>
          </a:p>
        </p:txBody>
      </p:sp>
      <p:cxnSp>
        <p:nvCxnSpPr>
          <p:cNvPr id="22" name="Straight Connector 21">
            <a:extLst>
              <a:ext uri="{FF2B5EF4-FFF2-40B4-BE49-F238E27FC236}">
                <a16:creationId xmlns:a16="http://schemas.microsoft.com/office/drawing/2014/main" id="{3795F671-F918-9F4C-98C4-F9A88EA3400A}"/>
              </a:ext>
            </a:extLst>
          </p:cNvPr>
          <p:cNvCxnSpPr/>
          <p:nvPr/>
        </p:nvCxnSpPr>
        <p:spPr>
          <a:xfrm>
            <a:off x="3236422" y="5179268"/>
            <a:ext cx="5719157" cy="0"/>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43" name="Straight Connector 42">
            <a:extLst>
              <a:ext uri="{FF2B5EF4-FFF2-40B4-BE49-F238E27FC236}">
                <a16:creationId xmlns:a16="http://schemas.microsoft.com/office/drawing/2014/main" id="{C514792C-3621-8D4E-BAE5-FEAF18E138E3}"/>
              </a:ext>
            </a:extLst>
          </p:cNvPr>
          <p:cNvCxnSpPr>
            <a:cxnSpLocks/>
            <a:stCxn id="19" idx="2"/>
          </p:cNvCxnSpPr>
          <p:nvPr/>
        </p:nvCxnSpPr>
        <p:spPr>
          <a:xfrm>
            <a:off x="3827572" y="4567228"/>
            <a:ext cx="0" cy="612041"/>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45" name="Straight Connector 44">
            <a:extLst>
              <a:ext uri="{FF2B5EF4-FFF2-40B4-BE49-F238E27FC236}">
                <a16:creationId xmlns:a16="http://schemas.microsoft.com/office/drawing/2014/main" id="{7ADDFDD5-5402-9E40-992E-CBB26365DC14}"/>
              </a:ext>
            </a:extLst>
          </p:cNvPr>
          <p:cNvCxnSpPr>
            <a:cxnSpLocks/>
            <a:stCxn id="26" idx="2"/>
          </p:cNvCxnSpPr>
          <p:nvPr/>
        </p:nvCxnSpPr>
        <p:spPr>
          <a:xfrm>
            <a:off x="8347738" y="4597730"/>
            <a:ext cx="5649" cy="612041"/>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sp>
        <p:nvSpPr>
          <p:cNvPr id="47" name="Cloud Callout 46">
            <a:extLst>
              <a:ext uri="{FF2B5EF4-FFF2-40B4-BE49-F238E27FC236}">
                <a16:creationId xmlns:a16="http://schemas.microsoft.com/office/drawing/2014/main" id="{CD53B589-6E30-8C4A-9478-33CAF7442E04}"/>
              </a:ext>
            </a:extLst>
          </p:cNvPr>
          <p:cNvSpPr/>
          <p:nvPr/>
        </p:nvSpPr>
        <p:spPr>
          <a:xfrm>
            <a:off x="5297820" y="4463762"/>
            <a:ext cx="1738467" cy="1254337"/>
          </a:xfrm>
          <a:prstGeom prst="cloudCallout">
            <a:avLst>
              <a:gd name="adj1" fmla="val -18705"/>
              <a:gd name="adj2" fmla="val 46622"/>
            </a:avLst>
          </a:prstGeom>
          <a:solidFill>
            <a:schemeClr val="tx2">
              <a:lumMod val="60000"/>
              <a:lumOff val="4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defTabSz="914377" eaLnBrk="1" fontAlgn="auto" hangingPunct="1">
              <a:spcBef>
                <a:spcPts val="0"/>
              </a:spcBef>
              <a:spcAft>
                <a:spcPts val="0"/>
              </a:spcAft>
            </a:pPr>
            <a:r>
              <a:rPr lang="en-US" sz="1333">
                <a:solidFill>
                  <a:srgbClr val="0000FF"/>
                </a:solidFill>
                <a:latin typeface="Arial"/>
              </a:rPr>
              <a:t>Network</a:t>
            </a:r>
          </a:p>
        </p:txBody>
      </p:sp>
      <p:cxnSp>
        <p:nvCxnSpPr>
          <p:cNvPr id="49" name="Elbow Connector 48">
            <a:extLst>
              <a:ext uri="{FF2B5EF4-FFF2-40B4-BE49-F238E27FC236}">
                <a16:creationId xmlns:a16="http://schemas.microsoft.com/office/drawing/2014/main" id="{1B9FB76D-E063-CA4C-8513-39AE6E0EBCC1}"/>
              </a:ext>
            </a:extLst>
          </p:cNvPr>
          <p:cNvCxnSpPr>
            <a:cxnSpLocks/>
            <a:stCxn id="29" idx="3"/>
            <a:endCxn id="33" idx="1"/>
          </p:cNvCxnSpPr>
          <p:nvPr/>
        </p:nvCxnSpPr>
        <p:spPr>
          <a:xfrm flipV="1">
            <a:off x="1784199" y="3490253"/>
            <a:ext cx="1041384" cy="1300291"/>
          </a:xfrm>
          <a:prstGeom prst="bentConnector3">
            <a:avLst>
              <a:gd name="adj1" fmla="val 50000"/>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1" name="Elbow Connector 50">
            <a:extLst>
              <a:ext uri="{FF2B5EF4-FFF2-40B4-BE49-F238E27FC236}">
                <a16:creationId xmlns:a16="http://schemas.microsoft.com/office/drawing/2014/main" id="{88C6EF79-041D-AA42-8E09-CFBE2508694A}"/>
              </a:ext>
            </a:extLst>
          </p:cNvPr>
          <p:cNvCxnSpPr>
            <a:cxnSpLocks/>
            <a:stCxn id="33" idx="2"/>
            <a:endCxn id="36" idx="2"/>
          </p:cNvCxnSpPr>
          <p:nvPr/>
        </p:nvCxnSpPr>
        <p:spPr>
          <a:xfrm rot="16200000" flipH="1">
            <a:off x="5938924" y="1608629"/>
            <a:ext cx="246171" cy="4522307"/>
          </a:xfrm>
          <a:prstGeom prst="bentConnector3">
            <a:avLst>
              <a:gd name="adj1" fmla="val 584011"/>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5" name="Elbow Connector 54">
            <a:extLst>
              <a:ext uri="{FF2B5EF4-FFF2-40B4-BE49-F238E27FC236}">
                <a16:creationId xmlns:a16="http://schemas.microsoft.com/office/drawing/2014/main" id="{8374F4EB-0FBC-E345-A62F-C7C436FFBB02}"/>
              </a:ext>
            </a:extLst>
          </p:cNvPr>
          <p:cNvCxnSpPr>
            <a:cxnSpLocks/>
            <a:stCxn id="36" idx="3"/>
            <a:endCxn id="39" idx="2"/>
          </p:cNvCxnSpPr>
          <p:nvPr/>
        </p:nvCxnSpPr>
        <p:spPr>
          <a:xfrm flipV="1">
            <a:off x="9298436" y="2983730"/>
            <a:ext cx="978704" cy="752695"/>
          </a:xfrm>
          <a:prstGeom prst="bentConnector3">
            <a:avLst>
              <a:gd name="adj1" fmla="val 50000"/>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8" name="Elbow Connector 57">
            <a:extLst>
              <a:ext uri="{FF2B5EF4-FFF2-40B4-BE49-F238E27FC236}">
                <a16:creationId xmlns:a16="http://schemas.microsoft.com/office/drawing/2014/main" id="{E36A8B43-837F-6E46-9031-8BD5965BCA23}"/>
              </a:ext>
            </a:extLst>
          </p:cNvPr>
          <p:cNvCxnSpPr>
            <a:cxnSpLocks/>
            <a:stCxn id="36" idx="3"/>
            <a:endCxn id="28" idx="2"/>
          </p:cNvCxnSpPr>
          <p:nvPr/>
        </p:nvCxnSpPr>
        <p:spPr>
          <a:xfrm flipV="1">
            <a:off x="9298436" y="1944104"/>
            <a:ext cx="977824" cy="1792321"/>
          </a:xfrm>
          <a:prstGeom prst="bentConnector3">
            <a:avLst>
              <a:gd name="adj1" fmla="val 50000"/>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1" name="Elbow Connector 60">
            <a:extLst>
              <a:ext uri="{FF2B5EF4-FFF2-40B4-BE49-F238E27FC236}">
                <a16:creationId xmlns:a16="http://schemas.microsoft.com/office/drawing/2014/main" id="{ADA53843-0EFA-BE48-97CC-73E263C0395E}"/>
              </a:ext>
            </a:extLst>
          </p:cNvPr>
          <p:cNvCxnSpPr>
            <a:cxnSpLocks/>
            <a:stCxn id="36" idx="3"/>
            <a:endCxn id="41" idx="3"/>
          </p:cNvCxnSpPr>
          <p:nvPr/>
        </p:nvCxnSpPr>
        <p:spPr>
          <a:xfrm>
            <a:off x="9298437" y="3736425"/>
            <a:ext cx="995031" cy="292644"/>
          </a:xfrm>
          <a:prstGeom prst="bentConnector3">
            <a:avLst>
              <a:gd name="adj1" fmla="val 50000"/>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4" name="Elbow Connector 63">
            <a:extLst>
              <a:ext uri="{FF2B5EF4-FFF2-40B4-BE49-F238E27FC236}">
                <a16:creationId xmlns:a16="http://schemas.microsoft.com/office/drawing/2014/main" id="{DEC3C26D-8E8F-C846-AF9F-972CC7F192FA}"/>
              </a:ext>
            </a:extLst>
          </p:cNvPr>
          <p:cNvCxnSpPr>
            <a:cxnSpLocks/>
            <a:stCxn id="36" idx="3"/>
            <a:endCxn id="3" idx="0"/>
          </p:cNvCxnSpPr>
          <p:nvPr/>
        </p:nvCxnSpPr>
        <p:spPr>
          <a:xfrm>
            <a:off x="9298436" y="3736424"/>
            <a:ext cx="730845" cy="1524883"/>
          </a:xfrm>
          <a:prstGeom prst="bentConnector3">
            <a:avLst>
              <a:gd name="adj1" fmla="val 68199"/>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7813502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61105203-BFE1-7741-B1C9-6852B03C5BDF}"/>
              </a:ext>
            </a:extLst>
          </p:cNvPr>
          <p:cNvSpPr/>
          <p:nvPr/>
        </p:nvSpPr>
        <p:spPr>
          <a:xfrm>
            <a:off x="5799807" y="1611113"/>
            <a:ext cx="2211092" cy="3997211"/>
          </a:xfrm>
          <a:prstGeom prst="rect">
            <a:avLst/>
          </a:prstGeom>
          <a:solidFill>
            <a:srgbClr val="1B44A7"/>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Worker Node</a:t>
            </a:r>
          </a:p>
        </p:txBody>
      </p:sp>
      <p:sp>
        <p:nvSpPr>
          <p:cNvPr id="2" name="Title 1">
            <a:extLst>
              <a:ext uri="{FF2B5EF4-FFF2-40B4-BE49-F238E27FC236}">
                <a16:creationId xmlns:a16="http://schemas.microsoft.com/office/drawing/2014/main" id="{F0537737-E8F1-0341-AD41-3EF860FBC17A}"/>
              </a:ext>
            </a:extLst>
          </p:cNvPr>
          <p:cNvSpPr>
            <a:spLocks noGrp="1"/>
          </p:cNvSpPr>
          <p:nvPr>
            <p:ph type="title"/>
          </p:nvPr>
        </p:nvSpPr>
        <p:spPr/>
        <p:txBody>
          <a:bodyPr/>
          <a:lstStyle/>
          <a:p>
            <a:r>
              <a:rPr lang="en-US" sz="2667"/>
              <a:t>IIDR Architecture on k8s? (N/A)</a:t>
            </a:r>
          </a:p>
        </p:txBody>
      </p:sp>
      <p:sp>
        <p:nvSpPr>
          <p:cNvPr id="3" name="Content Placeholder 2">
            <a:extLst>
              <a:ext uri="{FF2B5EF4-FFF2-40B4-BE49-F238E27FC236}">
                <a16:creationId xmlns:a16="http://schemas.microsoft.com/office/drawing/2014/main" id="{6B8285EC-E922-BE4D-A0EB-A9A714D83F6B}"/>
              </a:ext>
            </a:extLst>
          </p:cNvPr>
          <p:cNvSpPr>
            <a:spLocks noGrp="1"/>
          </p:cNvSpPr>
          <p:nvPr>
            <p:ph idx="1"/>
          </p:nvPr>
        </p:nvSpPr>
        <p:spPr/>
        <p:txBody>
          <a:bodyPr/>
          <a:lstStyle/>
          <a:p>
            <a:endParaRPr lang="en-US"/>
          </a:p>
        </p:txBody>
      </p:sp>
      <p:sp>
        <p:nvSpPr>
          <p:cNvPr id="7" name="Rectangle 6">
            <a:extLst>
              <a:ext uri="{FF2B5EF4-FFF2-40B4-BE49-F238E27FC236}">
                <a16:creationId xmlns:a16="http://schemas.microsoft.com/office/drawing/2014/main" id="{D376254A-C1F5-9148-9C05-819B1216F74E}"/>
              </a:ext>
            </a:extLst>
          </p:cNvPr>
          <p:cNvSpPr/>
          <p:nvPr/>
        </p:nvSpPr>
        <p:spPr>
          <a:xfrm>
            <a:off x="84392" y="1293107"/>
            <a:ext cx="2164949" cy="4832472"/>
          </a:xfrm>
          <a:prstGeom prst="rect">
            <a:avLst/>
          </a:prstGeom>
          <a:solidFill>
            <a:schemeClr val="bg1">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eaLnBrk="1" fontAlgn="auto" hangingPunct="1">
              <a:spcBef>
                <a:spcPts val="0"/>
              </a:spcBef>
              <a:spcAft>
                <a:spcPts val="0"/>
              </a:spcAft>
            </a:pPr>
            <a:r>
              <a:rPr lang="en-US" sz="1333">
                <a:solidFill>
                  <a:srgbClr val="7030A0"/>
                </a:solidFill>
                <a:latin typeface="Arial"/>
              </a:rPr>
              <a:t>Legacy runtime</a:t>
            </a:r>
          </a:p>
        </p:txBody>
      </p:sp>
      <p:sp>
        <p:nvSpPr>
          <p:cNvPr id="8" name="Can 7">
            <a:extLst>
              <a:ext uri="{FF2B5EF4-FFF2-40B4-BE49-F238E27FC236}">
                <a16:creationId xmlns:a16="http://schemas.microsoft.com/office/drawing/2014/main" id="{3B289FC4-15A1-BB4A-B5BD-81AAC82E64FD}"/>
              </a:ext>
            </a:extLst>
          </p:cNvPr>
          <p:cNvSpPr/>
          <p:nvPr/>
        </p:nvSpPr>
        <p:spPr>
          <a:xfrm>
            <a:off x="265759" y="2463676"/>
            <a:ext cx="1550971" cy="1921971"/>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a:solidFill>
                  <a:srgbClr val="0000FF"/>
                </a:solidFill>
              </a:rPr>
              <a:t>RDBMS</a:t>
            </a:r>
          </a:p>
        </p:txBody>
      </p:sp>
      <p:sp>
        <p:nvSpPr>
          <p:cNvPr id="9" name="Rectangle 8">
            <a:extLst>
              <a:ext uri="{FF2B5EF4-FFF2-40B4-BE49-F238E27FC236}">
                <a16:creationId xmlns:a16="http://schemas.microsoft.com/office/drawing/2014/main" id="{E9231BC6-282E-B14B-B1B2-8CBFE837781E}"/>
              </a:ext>
            </a:extLst>
          </p:cNvPr>
          <p:cNvSpPr/>
          <p:nvPr/>
        </p:nvSpPr>
        <p:spPr>
          <a:xfrm>
            <a:off x="345272" y="3268790"/>
            <a:ext cx="1134523" cy="955533"/>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400">
                <a:solidFill>
                  <a:schemeClr val="tx1">
                    <a:lumMod val="50000"/>
                  </a:schemeClr>
                </a:solidFill>
                <a:latin typeface="Arial"/>
              </a:rPr>
              <a:t>Orders</a:t>
            </a:r>
          </a:p>
        </p:txBody>
      </p:sp>
      <p:cxnSp>
        <p:nvCxnSpPr>
          <p:cNvPr id="10" name="Straight Connector 9">
            <a:extLst>
              <a:ext uri="{FF2B5EF4-FFF2-40B4-BE49-F238E27FC236}">
                <a16:creationId xmlns:a16="http://schemas.microsoft.com/office/drawing/2014/main" id="{FED3DD4A-77DD-3B4F-9E9D-E5BA08D8048F}"/>
              </a:ext>
            </a:extLst>
          </p:cNvPr>
          <p:cNvCxnSpPr>
            <a:cxnSpLocks/>
          </p:cNvCxnSpPr>
          <p:nvPr/>
        </p:nvCxnSpPr>
        <p:spPr>
          <a:xfrm>
            <a:off x="365083" y="3565117"/>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4D02C1FE-6A99-B940-B69E-1A00B7865C86}"/>
              </a:ext>
            </a:extLst>
          </p:cNvPr>
          <p:cNvCxnSpPr>
            <a:cxnSpLocks/>
          </p:cNvCxnSpPr>
          <p:nvPr/>
        </p:nvCxnSpPr>
        <p:spPr>
          <a:xfrm>
            <a:off x="365083" y="3715309"/>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85C527A4-6C9A-1842-B296-014A4AF62B58}"/>
              </a:ext>
            </a:extLst>
          </p:cNvPr>
          <p:cNvCxnSpPr>
            <a:cxnSpLocks/>
          </p:cNvCxnSpPr>
          <p:nvPr/>
        </p:nvCxnSpPr>
        <p:spPr>
          <a:xfrm>
            <a:off x="365083" y="3874333"/>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4A4C3777-325D-A645-8CB5-AD6EA2D8A383}"/>
              </a:ext>
            </a:extLst>
          </p:cNvPr>
          <p:cNvCxnSpPr>
            <a:cxnSpLocks/>
          </p:cNvCxnSpPr>
          <p:nvPr/>
        </p:nvCxnSpPr>
        <p:spPr>
          <a:xfrm>
            <a:off x="365083" y="4068696"/>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BB6070ED-C99B-8D42-8BA8-70C5A9DAE8B6}"/>
              </a:ext>
            </a:extLst>
          </p:cNvPr>
          <p:cNvSpPr txBox="1"/>
          <p:nvPr/>
        </p:nvSpPr>
        <p:spPr>
          <a:xfrm>
            <a:off x="15852" y="4170582"/>
            <a:ext cx="1912190" cy="307777"/>
          </a:xfrm>
          <a:prstGeom prst="rect">
            <a:avLst/>
          </a:prstGeom>
          <a:noFill/>
        </p:spPr>
        <p:txBody>
          <a:bodyPr wrap="none" rtlCol="0">
            <a:spAutoFit/>
          </a:bodyPr>
          <a:lstStyle/>
          <a:p>
            <a:r>
              <a:rPr lang="en-US" sz="1400"/>
              <a:t>[ </a:t>
            </a:r>
            <a:r>
              <a:rPr lang="en-US" sz="1400" err="1"/>
              <a:t>primary_key</a:t>
            </a:r>
            <a:r>
              <a:rPr lang="en-US" sz="1400"/>
              <a:t>, values]</a:t>
            </a:r>
          </a:p>
        </p:txBody>
      </p:sp>
      <p:sp>
        <p:nvSpPr>
          <p:cNvPr id="15" name="Rectangle 14">
            <a:extLst>
              <a:ext uri="{FF2B5EF4-FFF2-40B4-BE49-F238E27FC236}">
                <a16:creationId xmlns:a16="http://schemas.microsoft.com/office/drawing/2014/main" id="{4E60F32C-4806-474B-AA91-BB92AD7EE48E}"/>
              </a:ext>
            </a:extLst>
          </p:cNvPr>
          <p:cNvSpPr/>
          <p:nvPr/>
        </p:nvSpPr>
        <p:spPr>
          <a:xfrm>
            <a:off x="5555279" y="1915970"/>
            <a:ext cx="2211092" cy="3988681"/>
          </a:xfrm>
          <a:prstGeom prst="rect">
            <a:avLst/>
          </a:prstGeom>
          <a:solidFill>
            <a:srgbClr val="1B44A7"/>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Worker Node</a:t>
            </a:r>
          </a:p>
        </p:txBody>
      </p:sp>
      <p:sp>
        <p:nvSpPr>
          <p:cNvPr id="6" name="Rectangle 5">
            <a:extLst>
              <a:ext uri="{FF2B5EF4-FFF2-40B4-BE49-F238E27FC236}">
                <a16:creationId xmlns:a16="http://schemas.microsoft.com/office/drawing/2014/main" id="{35D4B4E4-8188-D64E-A319-27B710386238}"/>
              </a:ext>
            </a:extLst>
          </p:cNvPr>
          <p:cNvSpPr/>
          <p:nvPr/>
        </p:nvSpPr>
        <p:spPr>
          <a:xfrm>
            <a:off x="5310751" y="2283660"/>
            <a:ext cx="2211092" cy="3841917"/>
          </a:xfrm>
          <a:prstGeom prst="rect">
            <a:avLst/>
          </a:prstGeom>
          <a:solidFill>
            <a:srgbClr val="1B44A7"/>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Worker Node</a:t>
            </a:r>
          </a:p>
        </p:txBody>
      </p:sp>
      <p:sp>
        <p:nvSpPr>
          <p:cNvPr id="17" name="Rectangle 16">
            <a:extLst>
              <a:ext uri="{FF2B5EF4-FFF2-40B4-BE49-F238E27FC236}">
                <a16:creationId xmlns:a16="http://schemas.microsoft.com/office/drawing/2014/main" id="{A6200BFA-C68F-1B4A-9CB4-A03970E7C9F5}"/>
              </a:ext>
            </a:extLst>
          </p:cNvPr>
          <p:cNvSpPr/>
          <p:nvPr/>
        </p:nvSpPr>
        <p:spPr>
          <a:xfrm>
            <a:off x="5377392" y="4942030"/>
            <a:ext cx="1962683" cy="412133"/>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a:solidFill>
                  <a:srgbClr val="7030A0"/>
                </a:solidFill>
                <a:latin typeface="Arial"/>
              </a:rPr>
              <a:t>Zookeeper</a:t>
            </a:r>
          </a:p>
        </p:txBody>
      </p:sp>
      <p:sp>
        <p:nvSpPr>
          <p:cNvPr id="18" name="Rectangle 17">
            <a:extLst>
              <a:ext uri="{FF2B5EF4-FFF2-40B4-BE49-F238E27FC236}">
                <a16:creationId xmlns:a16="http://schemas.microsoft.com/office/drawing/2014/main" id="{7D55D394-3E8B-8442-92A5-5183E19EA879}"/>
              </a:ext>
            </a:extLst>
          </p:cNvPr>
          <p:cNvSpPr/>
          <p:nvPr/>
        </p:nvSpPr>
        <p:spPr>
          <a:xfrm>
            <a:off x="5377391" y="4119922"/>
            <a:ext cx="1962684" cy="632892"/>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dirty="0">
                <a:solidFill>
                  <a:srgbClr val="7030A0"/>
                </a:solidFill>
                <a:latin typeface="Arial"/>
              </a:rPr>
              <a:t>Kafka</a:t>
            </a:r>
          </a:p>
        </p:txBody>
      </p:sp>
      <p:sp>
        <p:nvSpPr>
          <p:cNvPr id="19" name="Rectangle 18">
            <a:extLst>
              <a:ext uri="{FF2B5EF4-FFF2-40B4-BE49-F238E27FC236}">
                <a16:creationId xmlns:a16="http://schemas.microsoft.com/office/drawing/2014/main" id="{1D862B30-FA6A-7142-9E31-B9D18A6E7B30}"/>
              </a:ext>
            </a:extLst>
          </p:cNvPr>
          <p:cNvSpPr/>
          <p:nvPr/>
        </p:nvSpPr>
        <p:spPr>
          <a:xfrm>
            <a:off x="2609759" y="2208465"/>
            <a:ext cx="2211092" cy="3007808"/>
          </a:xfrm>
          <a:prstGeom prst="rect">
            <a:avLst/>
          </a:prstGeom>
          <a:solidFill>
            <a:srgbClr val="1B44A7"/>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Server</a:t>
            </a:r>
          </a:p>
        </p:txBody>
      </p:sp>
      <p:sp>
        <p:nvSpPr>
          <p:cNvPr id="20" name="Rectangle 19">
            <a:extLst>
              <a:ext uri="{FF2B5EF4-FFF2-40B4-BE49-F238E27FC236}">
                <a16:creationId xmlns:a16="http://schemas.microsoft.com/office/drawing/2014/main" id="{529E1F11-D855-A948-8A18-F5AF64C7B900}"/>
              </a:ext>
            </a:extLst>
          </p:cNvPr>
          <p:cNvSpPr/>
          <p:nvPr/>
        </p:nvSpPr>
        <p:spPr>
          <a:xfrm>
            <a:off x="5483715" y="2751750"/>
            <a:ext cx="1847560" cy="43233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b="1" err="1">
                <a:solidFill>
                  <a:srgbClr val="7030A0"/>
                </a:solidFill>
                <a:latin typeface="Arial"/>
              </a:rPr>
              <a:t>Kubelet</a:t>
            </a:r>
            <a:endParaRPr lang="en-US" sz="1333" b="1">
              <a:solidFill>
                <a:srgbClr val="7030A0"/>
              </a:solidFill>
              <a:latin typeface="Arial"/>
            </a:endParaRPr>
          </a:p>
        </p:txBody>
      </p:sp>
      <p:pic>
        <p:nvPicPr>
          <p:cNvPr id="23" name="Picture 22">
            <a:extLst>
              <a:ext uri="{FF2B5EF4-FFF2-40B4-BE49-F238E27FC236}">
                <a16:creationId xmlns:a16="http://schemas.microsoft.com/office/drawing/2014/main" id="{559DBD67-D41D-124E-BB39-080BB87ACE65}"/>
              </a:ext>
            </a:extLst>
          </p:cNvPr>
          <p:cNvPicPr>
            <a:picLocks noChangeAspect="1"/>
          </p:cNvPicPr>
          <p:nvPr/>
        </p:nvPicPr>
        <p:blipFill>
          <a:blip r:embed="rId3"/>
          <a:stretch>
            <a:fillRect/>
          </a:stretch>
        </p:blipFill>
        <p:spPr>
          <a:xfrm>
            <a:off x="5140637" y="6135667"/>
            <a:ext cx="510091" cy="498453"/>
          </a:xfrm>
          <a:prstGeom prst="rect">
            <a:avLst/>
          </a:prstGeom>
        </p:spPr>
      </p:pic>
      <p:sp>
        <p:nvSpPr>
          <p:cNvPr id="25" name="Rounded Rectangle 24">
            <a:extLst>
              <a:ext uri="{FF2B5EF4-FFF2-40B4-BE49-F238E27FC236}">
                <a16:creationId xmlns:a16="http://schemas.microsoft.com/office/drawing/2014/main" id="{C48D16DC-02F4-1C4A-B53E-FF34EA271FD6}"/>
              </a:ext>
            </a:extLst>
          </p:cNvPr>
          <p:cNvSpPr/>
          <p:nvPr/>
        </p:nvSpPr>
        <p:spPr>
          <a:xfrm>
            <a:off x="5212212" y="1503837"/>
            <a:ext cx="5341345" cy="4926596"/>
          </a:xfrm>
          <a:prstGeom prst="roundRect">
            <a:avLst>
              <a:gd name="adj" fmla="val 3640"/>
            </a:avLst>
          </a:prstGeom>
          <a:noFill/>
          <a:ln>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sp>
        <p:nvSpPr>
          <p:cNvPr id="26" name="Rectangle 25">
            <a:extLst>
              <a:ext uri="{FF2B5EF4-FFF2-40B4-BE49-F238E27FC236}">
                <a16:creationId xmlns:a16="http://schemas.microsoft.com/office/drawing/2014/main" id="{77141BD6-AF30-C946-82E8-D916293F8660}"/>
              </a:ext>
            </a:extLst>
          </p:cNvPr>
          <p:cNvSpPr/>
          <p:nvPr/>
        </p:nvSpPr>
        <p:spPr>
          <a:xfrm>
            <a:off x="8176046" y="2253776"/>
            <a:ext cx="2211092" cy="3709117"/>
          </a:xfrm>
          <a:prstGeom prst="rect">
            <a:avLst/>
          </a:prstGeom>
          <a:solidFill>
            <a:srgbClr val="1B44A7"/>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Worker Node</a:t>
            </a:r>
          </a:p>
        </p:txBody>
      </p:sp>
      <p:sp>
        <p:nvSpPr>
          <p:cNvPr id="27" name="Rectangle 26">
            <a:extLst>
              <a:ext uri="{FF2B5EF4-FFF2-40B4-BE49-F238E27FC236}">
                <a16:creationId xmlns:a16="http://schemas.microsoft.com/office/drawing/2014/main" id="{D3FFAED7-F83E-D943-8861-5001DB56DD55}"/>
              </a:ext>
            </a:extLst>
          </p:cNvPr>
          <p:cNvSpPr/>
          <p:nvPr/>
        </p:nvSpPr>
        <p:spPr>
          <a:xfrm>
            <a:off x="8338675" y="2695527"/>
            <a:ext cx="1847560" cy="43233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b="1" err="1">
                <a:solidFill>
                  <a:srgbClr val="7030A0"/>
                </a:solidFill>
                <a:latin typeface="Arial"/>
              </a:rPr>
              <a:t>Kubelet</a:t>
            </a:r>
            <a:endParaRPr lang="en-US" sz="1333" b="1">
              <a:solidFill>
                <a:srgbClr val="7030A0"/>
              </a:solidFill>
              <a:latin typeface="Arial"/>
            </a:endParaRPr>
          </a:p>
        </p:txBody>
      </p:sp>
      <p:sp>
        <p:nvSpPr>
          <p:cNvPr id="28" name="Can 27">
            <a:extLst>
              <a:ext uri="{FF2B5EF4-FFF2-40B4-BE49-F238E27FC236}">
                <a16:creationId xmlns:a16="http://schemas.microsoft.com/office/drawing/2014/main" id="{C98413FA-5876-3D46-9393-64B3968422CC}"/>
              </a:ext>
            </a:extLst>
          </p:cNvPr>
          <p:cNvSpPr/>
          <p:nvPr/>
        </p:nvSpPr>
        <p:spPr>
          <a:xfrm>
            <a:off x="10800487" y="1662930"/>
            <a:ext cx="1219200" cy="880533"/>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a:solidFill>
                  <a:srgbClr val="0000FF"/>
                </a:solidFill>
              </a:rPr>
              <a:t>RDBMS</a:t>
            </a:r>
          </a:p>
        </p:txBody>
      </p:sp>
      <p:sp>
        <p:nvSpPr>
          <p:cNvPr id="29" name="Rectangle 28">
            <a:extLst>
              <a:ext uri="{FF2B5EF4-FFF2-40B4-BE49-F238E27FC236}">
                <a16:creationId xmlns:a16="http://schemas.microsoft.com/office/drawing/2014/main" id="{E34B5573-5296-EB43-8ED7-03147E397F6F}"/>
              </a:ext>
            </a:extLst>
          </p:cNvPr>
          <p:cNvSpPr/>
          <p:nvPr/>
        </p:nvSpPr>
        <p:spPr>
          <a:xfrm>
            <a:off x="278924" y="4597731"/>
            <a:ext cx="1505275" cy="3856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a:solidFill>
                  <a:schemeClr val="tx1"/>
                </a:solidFill>
                <a:latin typeface="Arial"/>
              </a:rPr>
              <a:t>logs</a:t>
            </a:r>
          </a:p>
        </p:txBody>
      </p:sp>
      <p:sp>
        <p:nvSpPr>
          <p:cNvPr id="30" name="Rectangle 29">
            <a:extLst>
              <a:ext uri="{FF2B5EF4-FFF2-40B4-BE49-F238E27FC236}">
                <a16:creationId xmlns:a16="http://schemas.microsoft.com/office/drawing/2014/main" id="{6DB42280-0530-0B46-B1BE-25F40EDA065B}"/>
              </a:ext>
            </a:extLst>
          </p:cNvPr>
          <p:cNvSpPr/>
          <p:nvPr/>
        </p:nvSpPr>
        <p:spPr>
          <a:xfrm>
            <a:off x="265759" y="5179268"/>
            <a:ext cx="1505275" cy="3856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a:solidFill>
                  <a:schemeClr val="tx1"/>
                </a:solidFill>
                <a:latin typeface="Arial"/>
              </a:rPr>
              <a:t>Store procedure</a:t>
            </a:r>
          </a:p>
        </p:txBody>
      </p:sp>
      <p:sp>
        <p:nvSpPr>
          <p:cNvPr id="31" name="Can 30">
            <a:extLst>
              <a:ext uri="{FF2B5EF4-FFF2-40B4-BE49-F238E27FC236}">
                <a16:creationId xmlns:a16="http://schemas.microsoft.com/office/drawing/2014/main" id="{178CFF30-538E-FA4B-AB5C-DFB51FF066B8}"/>
              </a:ext>
            </a:extLst>
          </p:cNvPr>
          <p:cNvSpPr/>
          <p:nvPr/>
        </p:nvSpPr>
        <p:spPr>
          <a:xfrm>
            <a:off x="2724325" y="4688931"/>
            <a:ext cx="1171427" cy="736592"/>
          </a:xfrm>
          <a:prstGeom prst="can">
            <a:avLst/>
          </a:prstGeom>
          <a:solidFill>
            <a:schemeClr val="bg1"/>
          </a:solidFill>
          <a:ln w="3175">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333">
                <a:solidFill>
                  <a:srgbClr val="0000FF"/>
                </a:solidFill>
              </a:rPr>
              <a:t>PV - metadata</a:t>
            </a:r>
          </a:p>
        </p:txBody>
      </p:sp>
      <p:sp>
        <p:nvSpPr>
          <p:cNvPr id="32" name="Rectangle 31">
            <a:extLst>
              <a:ext uri="{FF2B5EF4-FFF2-40B4-BE49-F238E27FC236}">
                <a16:creationId xmlns:a16="http://schemas.microsoft.com/office/drawing/2014/main" id="{D4AB8575-07BF-4443-8571-3D023639BA05}"/>
              </a:ext>
            </a:extLst>
          </p:cNvPr>
          <p:cNvSpPr/>
          <p:nvPr/>
        </p:nvSpPr>
        <p:spPr>
          <a:xfrm>
            <a:off x="2724325" y="3551076"/>
            <a:ext cx="1950547" cy="5128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dirty="0">
                <a:solidFill>
                  <a:schemeClr val="tx1"/>
                </a:solidFill>
                <a:latin typeface="Arial"/>
              </a:rPr>
              <a:t>IIDR Kafka Agent</a:t>
            </a:r>
          </a:p>
        </p:txBody>
      </p:sp>
      <p:sp>
        <p:nvSpPr>
          <p:cNvPr id="33" name="Rectangle 32">
            <a:extLst>
              <a:ext uri="{FF2B5EF4-FFF2-40B4-BE49-F238E27FC236}">
                <a16:creationId xmlns:a16="http://schemas.microsoft.com/office/drawing/2014/main" id="{A0BE5207-1E88-9C44-A915-97AC6BD39ACB}"/>
              </a:ext>
            </a:extLst>
          </p:cNvPr>
          <p:cNvSpPr/>
          <p:nvPr/>
        </p:nvSpPr>
        <p:spPr>
          <a:xfrm>
            <a:off x="2713316" y="2828939"/>
            <a:ext cx="1950547" cy="5128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a:solidFill>
                  <a:schemeClr val="tx1"/>
                </a:solidFill>
                <a:latin typeface="Arial"/>
              </a:rPr>
              <a:t>IIDR Capture Agent</a:t>
            </a:r>
          </a:p>
        </p:txBody>
      </p:sp>
      <p:sp>
        <p:nvSpPr>
          <p:cNvPr id="34" name="Rectangle 33">
            <a:extLst>
              <a:ext uri="{FF2B5EF4-FFF2-40B4-BE49-F238E27FC236}">
                <a16:creationId xmlns:a16="http://schemas.microsoft.com/office/drawing/2014/main" id="{D50F2EC1-51C0-0444-9C6F-FC3A0AB0F639}"/>
              </a:ext>
            </a:extLst>
          </p:cNvPr>
          <p:cNvSpPr/>
          <p:nvPr/>
        </p:nvSpPr>
        <p:spPr>
          <a:xfrm>
            <a:off x="8306317" y="4224323"/>
            <a:ext cx="1950547" cy="5128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dirty="0">
                <a:solidFill>
                  <a:schemeClr val="tx1"/>
                </a:solidFill>
                <a:latin typeface="Arial"/>
              </a:rPr>
              <a:t>Kafka Connect Sink</a:t>
            </a:r>
          </a:p>
        </p:txBody>
      </p:sp>
      <p:sp>
        <p:nvSpPr>
          <p:cNvPr id="35" name="Can 34">
            <a:extLst>
              <a:ext uri="{FF2B5EF4-FFF2-40B4-BE49-F238E27FC236}">
                <a16:creationId xmlns:a16="http://schemas.microsoft.com/office/drawing/2014/main" id="{9B3738DE-90A1-CE47-A065-CAFC8905193F}"/>
              </a:ext>
            </a:extLst>
          </p:cNvPr>
          <p:cNvSpPr/>
          <p:nvPr/>
        </p:nvSpPr>
        <p:spPr>
          <a:xfrm rot="5400000">
            <a:off x="6293945" y="4026381"/>
            <a:ext cx="463544" cy="859436"/>
          </a:xfrm>
          <a:prstGeom prst="can">
            <a:avLst/>
          </a:prstGeom>
          <a:solidFill>
            <a:schemeClr val="accent1">
              <a:lumMod val="40000"/>
              <a:lumOff val="60000"/>
            </a:schemeClr>
          </a:solidFill>
          <a:ln w="9525"/>
        </p:spPr>
        <p:style>
          <a:lnRef idx="2">
            <a:schemeClr val="accent1">
              <a:shade val="50000"/>
            </a:schemeClr>
          </a:lnRef>
          <a:fillRef idx="1">
            <a:schemeClr val="accent1"/>
          </a:fillRef>
          <a:effectRef idx="0">
            <a:schemeClr val="accent1"/>
          </a:effectRef>
          <a:fontRef idx="minor">
            <a:schemeClr val="lt1"/>
          </a:fontRef>
        </p:style>
        <p:txBody>
          <a:bodyPr vert="vert270" rtlCol="0" anchor="t"/>
          <a:lstStyle/>
          <a:p>
            <a:pPr defTabSz="914377" eaLnBrk="1" fontAlgn="auto" hangingPunct="1">
              <a:spcBef>
                <a:spcPts val="0"/>
              </a:spcBef>
              <a:spcAft>
                <a:spcPts val="0"/>
              </a:spcAft>
            </a:pPr>
            <a:r>
              <a:rPr lang="en-US" sz="1333" b="1">
                <a:solidFill>
                  <a:prstClr val="white"/>
                </a:solidFill>
                <a:latin typeface="Arial"/>
              </a:rPr>
              <a:t>orders</a:t>
            </a:r>
          </a:p>
        </p:txBody>
      </p:sp>
      <p:sp>
        <p:nvSpPr>
          <p:cNvPr id="37" name="Rounded Rectangle 36">
            <a:extLst>
              <a:ext uri="{FF2B5EF4-FFF2-40B4-BE49-F238E27FC236}">
                <a16:creationId xmlns:a16="http://schemas.microsoft.com/office/drawing/2014/main" id="{119E6CE5-ABFA-A444-A975-FA1BDCBFEF09}"/>
              </a:ext>
            </a:extLst>
          </p:cNvPr>
          <p:cNvSpPr/>
          <p:nvPr/>
        </p:nvSpPr>
        <p:spPr>
          <a:xfrm>
            <a:off x="2597375" y="1264661"/>
            <a:ext cx="2223476" cy="625915"/>
          </a:xfrm>
          <a:prstGeom prst="roundRect">
            <a:avLst/>
          </a:prstGeom>
          <a:solidFill>
            <a:srgbClr val="1B44A7"/>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467">
                <a:solidFill>
                  <a:prstClr val="white"/>
                </a:solidFill>
                <a:latin typeface="Arial"/>
              </a:rPr>
              <a:t>IIDR management console</a:t>
            </a:r>
          </a:p>
        </p:txBody>
      </p:sp>
      <p:sp>
        <p:nvSpPr>
          <p:cNvPr id="38" name="Rounded Rectangle 37">
            <a:extLst>
              <a:ext uri="{FF2B5EF4-FFF2-40B4-BE49-F238E27FC236}">
                <a16:creationId xmlns:a16="http://schemas.microsoft.com/office/drawing/2014/main" id="{9A763F81-CEF5-6A44-9E3A-0D9D7E4910DB}"/>
              </a:ext>
            </a:extLst>
          </p:cNvPr>
          <p:cNvSpPr/>
          <p:nvPr/>
        </p:nvSpPr>
        <p:spPr>
          <a:xfrm>
            <a:off x="200130" y="1503837"/>
            <a:ext cx="1637404" cy="613585"/>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467">
                <a:solidFill>
                  <a:srgbClr val="0000FF"/>
                </a:solidFill>
                <a:latin typeface="Arial"/>
              </a:rPr>
              <a:t>Business App</a:t>
            </a:r>
          </a:p>
        </p:txBody>
      </p:sp>
      <p:sp>
        <p:nvSpPr>
          <p:cNvPr id="39" name="Cloud Callout 38">
            <a:extLst>
              <a:ext uri="{FF2B5EF4-FFF2-40B4-BE49-F238E27FC236}">
                <a16:creationId xmlns:a16="http://schemas.microsoft.com/office/drawing/2014/main" id="{D264197D-1709-2549-A585-1F6CD3A5F070}"/>
              </a:ext>
            </a:extLst>
          </p:cNvPr>
          <p:cNvSpPr/>
          <p:nvPr/>
        </p:nvSpPr>
        <p:spPr>
          <a:xfrm>
            <a:off x="10403636" y="4154458"/>
            <a:ext cx="1738467" cy="1254337"/>
          </a:xfrm>
          <a:prstGeom prst="cloudCallout">
            <a:avLst>
              <a:gd name="adj1" fmla="val -18705"/>
              <a:gd name="adj2" fmla="val 46622"/>
            </a:avLst>
          </a:prstGeom>
          <a:solidFill>
            <a:schemeClr val="bg1">
              <a:lumMod val="6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t" anchorCtr="0" forceAA="0" compatLnSpc="1">
            <a:prstTxWarp prst="textNoShape">
              <a:avLst/>
            </a:prstTxWarp>
            <a:noAutofit/>
          </a:bodyPr>
          <a:lstStyle/>
          <a:p>
            <a:pPr defTabSz="914377" eaLnBrk="1" fontAlgn="auto" hangingPunct="1">
              <a:spcBef>
                <a:spcPts val="0"/>
              </a:spcBef>
              <a:spcAft>
                <a:spcPts val="0"/>
              </a:spcAft>
            </a:pPr>
            <a:endParaRPr lang="en-US" sz="1333">
              <a:solidFill>
                <a:prstClr val="white"/>
              </a:solidFill>
              <a:latin typeface="Arial"/>
            </a:endParaRPr>
          </a:p>
        </p:txBody>
      </p:sp>
      <p:sp>
        <p:nvSpPr>
          <p:cNvPr id="40" name="Can 39">
            <a:extLst>
              <a:ext uri="{FF2B5EF4-FFF2-40B4-BE49-F238E27FC236}">
                <a16:creationId xmlns:a16="http://schemas.microsoft.com/office/drawing/2014/main" id="{0B66C943-9176-7D45-8E7B-7A6E931A9C15}"/>
              </a:ext>
            </a:extLst>
          </p:cNvPr>
          <p:cNvSpPr/>
          <p:nvPr/>
        </p:nvSpPr>
        <p:spPr>
          <a:xfrm>
            <a:off x="10796812" y="2684584"/>
            <a:ext cx="1219200" cy="880533"/>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a:solidFill>
                  <a:srgbClr val="0000FF"/>
                </a:solidFill>
              </a:rPr>
              <a:t>doc</a:t>
            </a:r>
          </a:p>
        </p:txBody>
      </p:sp>
      <p:sp>
        <p:nvSpPr>
          <p:cNvPr id="42" name="Can 41">
            <a:extLst>
              <a:ext uri="{FF2B5EF4-FFF2-40B4-BE49-F238E27FC236}">
                <a16:creationId xmlns:a16="http://schemas.microsoft.com/office/drawing/2014/main" id="{C5EB3913-497B-594A-9BE5-10393B90CD72}"/>
              </a:ext>
            </a:extLst>
          </p:cNvPr>
          <p:cNvSpPr/>
          <p:nvPr/>
        </p:nvSpPr>
        <p:spPr>
          <a:xfrm>
            <a:off x="10651045" y="4357886"/>
            <a:ext cx="1219200" cy="880533"/>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a:solidFill>
                  <a:srgbClr val="0000FF"/>
                </a:solidFill>
              </a:rPr>
              <a:t>Data lake</a:t>
            </a:r>
          </a:p>
        </p:txBody>
      </p:sp>
      <p:sp>
        <p:nvSpPr>
          <p:cNvPr id="41" name="Rectangle 40">
            <a:extLst>
              <a:ext uri="{FF2B5EF4-FFF2-40B4-BE49-F238E27FC236}">
                <a16:creationId xmlns:a16="http://schemas.microsoft.com/office/drawing/2014/main" id="{73ADDB24-58E7-A549-BB40-86D0106A2398}"/>
              </a:ext>
            </a:extLst>
          </p:cNvPr>
          <p:cNvSpPr/>
          <p:nvPr/>
        </p:nvSpPr>
        <p:spPr>
          <a:xfrm>
            <a:off x="8306317" y="3490112"/>
            <a:ext cx="1950547" cy="5128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b="1" dirty="0">
                <a:solidFill>
                  <a:srgbClr val="7030A0"/>
                </a:solidFill>
                <a:latin typeface="Arial"/>
              </a:rPr>
              <a:t>Kafka Schema Registry </a:t>
            </a:r>
          </a:p>
        </p:txBody>
      </p:sp>
    </p:spTree>
    <p:extLst>
      <p:ext uri="{BB962C8B-B14F-4D97-AF65-F5344CB8AC3E}">
        <p14:creationId xmlns:p14="http://schemas.microsoft.com/office/powerpoint/2010/main" val="318105954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61105203-BFE1-7741-B1C9-6852B03C5BDF}"/>
              </a:ext>
            </a:extLst>
          </p:cNvPr>
          <p:cNvSpPr/>
          <p:nvPr/>
        </p:nvSpPr>
        <p:spPr>
          <a:xfrm>
            <a:off x="5799807" y="1611113"/>
            <a:ext cx="2211092" cy="3997211"/>
          </a:xfrm>
          <a:prstGeom prst="rect">
            <a:avLst/>
          </a:prstGeom>
          <a:solidFill>
            <a:srgbClr val="1B44A7"/>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Worker Node</a:t>
            </a:r>
          </a:p>
        </p:txBody>
      </p:sp>
      <p:sp>
        <p:nvSpPr>
          <p:cNvPr id="2" name="Title 1">
            <a:extLst>
              <a:ext uri="{FF2B5EF4-FFF2-40B4-BE49-F238E27FC236}">
                <a16:creationId xmlns:a16="http://schemas.microsoft.com/office/drawing/2014/main" id="{F0537737-E8F1-0341-AD41-3EF860FBC17A}"/>
              </a:ext>
            </a:extLst>
          </p:cNvPr>
          <p:cNvSpPr>
            <a:spLocks noGrp="1"/>
          </p:cNvSpPr>
          <p:nvPr>
            <p:ph type="title"/>
          </p:nvPr>
        </p:nvSpPr>
        <p:spPr/>
        <p:txBody>
          <a:bodyPr/>
          <a:lstStyle/>
          <a:p>
            <a:r>
              <a:rPr lang="en-US" sz="2667"/>
              <a:t>IIDR Architecture on k8s? (N/A)</a:t>
            </a:r>
          </a:p>
        </p:txBody>
      </p:sp>
      <p:sp>
        <p:nvSpPr>
          <p:cNvPr id="3" name="Content Placeholder 2">
            <a:extLst>
              <a:ext uri="{FF2B5EF4-FFF2-40B4-BE49-F238E27FC236}">
                <a16:creationId xmlns:a16="http://schemas.microsoft.com/office/drawing/2014/main" id="{053845A8-CDCE-1A47-8B5F-865F126939B5}"/>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0B6903A0-7798-0749-B4D4-D773B3A27F28}"/>
              </a:ext>
            </a:extLst>
          </p:cNvPr>
          <p:cNvSpPr>
            <a:spLocks noGrp="1"/>
          </p:cNvSpPr>
          <p:nvPr>
            <p:ph type="sldNum" sz="quarter" idx="10"/>
          </p:nvPr>
        </p:nvSpPr>
        <p:spPr>
          <a:prstGeom prst="rect">
            <a:avLst/>
          </a:prstGeom>
        </p:spPr>
        <p:txBody>
          <a:bodyPr vert="horz" wrap="square" lIns="91438" tIns="45719" rIns="91438" bIns="45719" numCol="1" anchor="ctr" anchorCtr="0" compatLnSpc="1">
            <a:prstTxWarp prst="textNoShape">
              <a:avLst/>
            </a:prstTxWarp>
          </a:bodyPr>
          <a:lstStyle>
            <a:defPPr>
              <a:defRPr lang="en-US"/>
            </a:defPPr>
            <a:lvl1pPr marL="0" algn="r" defTabSz="685800" rtl="0" eaLnBrk="1" latinLnBrk="0" hangingPunct="1">
              <a:defRPr sz="900" kern="1200">
                <a:solidFill>
                  <a:schemeClr val="accent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2F63A97E-D605-DC42-8452-C14CD1FA87FA}" type="slidenum">
              <a:rPr lang="en-US" smtClean="0">
                <a:solidFill>
                  <a:srgbClr val="5AAAFA"/>
                </a:solidFill>
              </a:rPr>
              <a:pPr/>
              <a:t>67</a:t>
            </a:fld>
            <a:endParaRPr lang="en-US">
              <a:solidFill>
                <a:srgbClr val="5AAAFA"/>
              </a:solidFill>
            </a:endParaRPr>
          </a:p>
        </p:txBody>
      </p:sp>
      <p:sp>
        <p:nvSpPr>
          <p:cNvPr id="7" name="Rectangle 6">
            <a:extLst>
              <a:ext uri="{FF2B5EF4-FFF2-40B4-BE49-F238E27FC236}">
                <a16:creationId xmlns:a16="http://schemas.microsoft.com/office/drawing/2014/main" id="{D376254A-C1F5-9148-9C05-819B1216F74E}"/>
              </a:ext>
            </a:extLst>
          </p:cNvPr>
          <p:cNvSpPr/>
          <p:nvPr/>
        </p:nvSpPr>
        <p:spPr>
          <a:xfrm>
            <a:off x="84392" y="1293107"/>
            <a:ext cx="2164949" cy="4832472"/>
          </a:xfrm>
          <a:prstGeom prst="rect">
            <a:avLst/>
          </a:prstGeom>
          <a:solidFill>
            <a:schemeClr val="accent1">
              <a:lumMod val="20000"/>
              <a:lumOff val="8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eaLnBrk="1" fontAlgn="auto" hangingPunct="1">
              <a:spcBef>
                <a:spcPts val="0"/>
              </a:spcBef>
              <a:spcAft>
                <a:spcPts val="0"/>
              </a:spcAft>
            </a:pPr>
            <a:r>
              <a:rPr lang="en-US" sz="1333">
                <a:solidFill>
                  <a:srgbClr val="7030A0"/>
                </a:solidFill>
                <a:latin typeface="Arial"/>
              </a:rPr>
              <a:t>Legacy runtime</a:t>
            </a:r>
          </a:p>
        </p:txBody>
      </p:sp>
      <p:sp>
        <p:nvSpPr>
          <p:cNvPr id="8" name="Can 7">
            <a:extLst>
              <a:ext uri="{FF2B5EF4-FFF2-40B4-BE49-F238E27FC236}">
                <a16:creationId xmlns:a16="http://schemas.microsoft.com/office/drawing/2014/main" id="{3B289FC4-15A1-BB4A-B5BD-81AAC82E64FD}"/>
              </a:ext>
            </a:extLst>
          </p:cNvPr>
          <p:cNvSpPr/>
          <p:nvPr/>
        </p:nvSpPr>
        <p:spPr>
          <a:xfrm>
            <a:off x="265759" y="2463676"/>
            <a:ext cx="1550971" cy="1921971"/>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a:solidFill>
                  <a:srgbClr val="0000FF"/>
                </a:solidFill>
              </a:rPr>
              <a:t>RDBMS</a:t>
            </a:r>
          </a:p>
        </p:txBody>
      </p:sp>
      <p:sp>
        <p:nvSpPr>
          <p:cNvPr id="9" name="Rectangle 8">
            <a:extLst>
              <a:ext uri="{FF2B5EF4-FFF2-40B4-BE49-F238E27FC236}">
                <a16:creationId xmlns:a16="http://schemas.microsoft.com/office/drawing/2014/main" id="{E9231BC6-282E-B14B-B1B2-8CBFE837781E}"/>
              </a:ext>
            </a:extLst>
          </p:cNvPr>
          <p:cNvSpPr/>
          <p:nvPr/>
        </p:nvSpPr>
        <p:spPr>
          <a:xfrm>
            <a:off x="345272" y="3268790"/>
            <a:ext cx="1134523" cy="955533"/>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400">
                <a:solidFill>
                  <a:schemeClr val="tx1"/>
                </a:solidFill>
                <a:latin typeface="Arial"/>
              </a:rPr>
              <a:t>Orders</a:t>
            </a:r>
          </a:p>
        </p:txBody>
      </p:sp>
      <p:cxnSp>
        <p:nvCxnSpPr>
          <p:cNvPr id="10" name="Straight Connector 9">
            <a:extLst>
              <a:ext uri="{FF2B5EF4-FFF2-40B4-BE49-F238E27FC236}">
                <a16:creationId xmlns:a16="http://schemas.microsoft.com/office/drawing/2014/main" id="{FED3DD4A-77DD-3B4F-9E9D-E5BA08D8048F}"/>
              </a:ext>
            </a:extLst>
          </p:cNvPr>
          <p:cNvCxnSpPr>
            <a:cxnSpLocks/>
          </p:cNvCxnSpPr>
          <p:nvPr/>
        </p:nvCxnSpPr>
        <p:spPr>
          <a:xfrm>
            <a:off x="365083" y="3565117"/>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4D02C1FE-6A99-B940-B69E-1A00B7865C86}"/>
              </a:ext>
            </a:extLst>
          </p:cNvPr>
          <p:cNvCxnSpPr>
            <a:cxnSpLocks/>
          </p:cNvCxnSpPr>
          <p:nvPr/>
        </p:nvCxnSpPr>
        <p:spPr>
          <a:xfrm>
            <a:off x="365083" y="3715309"/>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85C527A4-6C9A-1842-B296-014A4AF62B58}"/>
              </a:ext>
            </a:extLst>
          </p:cNvPr>
          <p:cNvCxnSpPr>
            <a:cxnSpLocks/>
          </p:cNvCxnSpPr>
          <p:nvPr/>
        </p:nvCxnSpPr>
        <p:spPr>
          <a:xfrm>
            <a:off x="365083" y="3874333"/>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4A4C3777-325D-A645-8CB5-AD6EA2D8A383}"/>
              </a:ext>
            </a:extLst>
          </p:cNvPr>
          <p:cNvCxnSpPr>
            <a:cxnSpLocks/>
          </p:cNvCxnSpPr>
          <p:nvPr/>
        </p:nvCxnSpPr>
        <p:spPr>
          <a:xfrm>
            <a:off x="365083" y="4068696"/>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BB6070ED-C99B-8D42-8BA8-70C5A9DAE8B6}"/>
              </a:ext>
            </a:extLst>
          </p:cNvPr>
          <p:cNvSpPr txBox="1"/>
          <p:nvPr/>
        </p:nvSpPr>
        <p:spPr>
          <a:xfrm>
            <a:off x="15852" y="4170582"/>
            <a:ext cx="2002921" cy="318100"/>
          </a:xfrm>
          <a:prstGeom prst="rect">
            <a:avLst/>
          </a:prstGeom>
          <a:noFill/>
        </p:spPr>
        <p:txBody>
          <a:bodyPr wrap="none" rtlCol="0">
            <a:spAutoFit/>
          </a:bodyPr>
          <a:lstStyle/>
          <a:p>
            <a:r>
              <a:rPr lang="en-US" sz="1467"/>
              <a:t>[ </a:t>
            </a:r>
            <a:r>
              <a:rPr lang="en-US" sz="1467" err="1"/>
              <a:t>primary_key</a:t>
            </a:r>
            <a:r>
              <a:rPr lang="en-US" sz="1467"/>
              <a:t>, values]</a:t>
            </a:r>
          </a:p>
        </p:txBody>
      </p:sp>
      <p:sp>
        <p:nvSpPr>
          <p:cNvPr id="15" name="Rectangle 14">
            <a:extLst>
              <a:ext uri="{FF2B5EF4-FFF2-40B4-BE49-F238E27FC236}">
                <a16:creationId xmlns:a16="http://schemas.microsoft.com/office/drawing/2014/main" id="{4E60F32C-4806-474B-AA91-BB92AD7EE48E}"/>
              </a:ext>
            </a:extLst>
          </p:cNvPr>
          <p:cNvSpPr/>
          <p:nvPr/>
        </p:nvSpPr>
        <p:spPr>
          <a:xfrm>
            <a:off x="5555279" y="1915970"/>
            <a:ext cx="2211092" cy="3988681"/>
          </a:xfrm>
          <a:prstGeom prst="rect">
            <a:avLst/>
          </a:prstGeom>
          <a:solidFill>
            <a:srgbClr val="1B44A7"/>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Worker Node</a:t>
            </a:r>
          </a:p>
        </p:txBody>
      </p:sp>
      <p:sp>
        <p:nvSpPr>
          <p:cNvPr id="6" name="Rectangle 5">
            <a:extLst>
              <a:ext uri="{FF2B5EF4-FFF2-40B4-BE49-F238E27FC236}">
                <a16:creationId xmlns:a16="http://schemas.microsoft.com/office/drawing/2014/main" id="{35D4B4E4-8188-D64E-A319-27B710386238}"/>
              </a:ext>
            </a:extLst>
          </p:cNvPr>
          <p:cNvSpPr/>
          <p:nvPr/>
        </p:nvSpPr>
        <p:spPr>
          <a:xfrm>
            <a:off x="5310751" y="2283660"/>
            <a:ext cx="2211092" cy="3841917"/>
          </a:xfrm>
          <a:prstGeom prst="rect">
            <a:avLst/>
          </a:prstGeom>
          <a:solidFill>
            <a:srgbClr val="1B44A7"/>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Worker Node</a:t>
            </a:r>
          </a:p>
        </p:txBody>
      </p:sp>
      <p:sp>
        <p:nvSpPr>
          <p:cNvPr id="17" name="Rectangle 16">
            <a:extLst>
              <a:ext uri="{FF2B5EF4-FFF2-40B4-BE49-F238E27FC236}">
                <a16:creationId xmlns:a16="http://schemas.microsoft.com/office/drawing/2014/main" id="{A6200BFA-C68F-1B4A-9CB4-A03970E7C9F5}"/>
              </a:ext>
            </a:extLst>
          </p:cNvPr>
          <p:cNvSpPr/>
          <p:nvPr/>
        </p:nvSpPr>
        <p:spPr>
          <a:xfrm>
            <a:off x="5377392" y="4942030"/>
            <a:ext cx="1962683" cy="412133"/>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a:solidFill>
                  <a:srgbClr val="7030A0"/>
                </a:solidFill>
                <a:latin typeface="Arial"/>
              </a:rPr>
              <a:t>Zookeeper</a:t>
            </a:r>
          </a:p>
        </p:txBody>
      </p:sp>
      <p:sp>
        <p:nvSpPr>
          <p:cNvPr id="18" name="Rectangle 17">
            <a:extLst>
              <a:ext uri="{FF2B5EF4-FFF2-40B4-BE49-F238E27FC236}">
                <a16:creationId xmlns:a16="http://schemas.microsoft.com/office/drawing/2014/main" id="{7D55D394-3E8B-8442-92A5-5183E19EA879}"/>
              </a:ext>
            </a:extLst>
          </p:cNvPr>
          <p:cNvSpPr/>
          <p:nvPr/>
        </p:nvSpPr>
        <p:spPr>
          <a:xfrm>
            <a:off x="5377391" y="4119922"/>
            <a:ext cx="1962684" cy="632892"/>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dirty="0">
                <a:solidFill>
                  <a:srgbClr val="7030A0"/>
                </a:solidFill>
                <a:latin typeface="Arial"/>
              </a:rPr>
              <a:t>Kafka</a:t>
            </a:r>
          </a:p>
        </p:txBody>
      </p:sp>
      <p:sp>
        <p:nvSpPr>
          <p:cNvPr id="19" name="Rectangle 18">
            <a:extLst>
              <a:ext uri="{FF2B5EF4-FFF2-40B4-BE49-F238E27FC236}">
                <a16:creationId xmlns:a16="http://schemas.microsoft.com/office/drawing/2014/main" id="{1D862B30-FA6A-7142-9E31-B9D18A6E7B30}"/>
              </a:ext>
            </a:extLst>
          </p:cNvPr>
          <p:cNvSpPr/>
          <p:nvPr/>
        </p:nvSpPr>
        <p:spPr>
          <a:xfrm>
            <a:off x="2929546" y="2293750"/>
            <a:ext cx="2211092" cy="3841917"/>
          </a:xfrm>
          <a:prstGeom prst="rect">
            <a:avLst/>
          </a:prstGeom>
          <a:solidFill>
            <a:srgbClr val="1B44A7"/>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Worker Node</a:t>
            </a:r>
          </a:p>
        </p:txBody>
      </p:sp>
      <p:sp>
        <p:nvSpPr>
          <p:cNvPr id="20" name="Rectangle 19">
            <a:extLst>
              <a:ext uri="{FF2B5EF4-FFF2-40B4-BE49-F238E27FC236}">
                <a16:creationId xmlns:a16="http://schemas.microsoft.com/office/drawing/2014/main" id="{529E1F11-D855-A948-8A18-F5AF64C7B900}"/>
              </a:ext>
            </a:extLst>
          </p:cNvPr>
          <p:cNvSpPr/>
          <p:nvPr/>
        </p:nvSpPr>
        <p:spPr>
          <a:xfrm>
            <a:off x="5483715" y="2751750"/>
            <a:ext cx="1847560" cy="43233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b="1" err="1">
                <a:solidFill>
                  <a:srgbClr val="7030A0"/>
                </a:solidFill>
                <a:latin typeface="Arial"/>
              </a:rPr>
              <a:t>Kubelet</a:t>
            </a:r>
            <a:endParaRPr lang="en-US" sz="1333" b="1">
              <a:solidFill>
                <a:srgbClr val="7030A0"/>
              </a:solidFill>
              <a:latin typeface="Arial"/>
            </a:endParaRPr>
          </a:p>
        </p:txBody>
      </p:sp>
      <p:sp>
        <p:nvSpPr>
          <p:cNvPr id="21" name="Rectangle 20">
            <a:extLst>
              <a:ext uri="{FF2B5EF4-FFF2-40B4-BE49-F238E27FC236}">
                <a16:creationId xmlns:a16="http://schemas.microsoft.com/office/drawing/2014/main" id="{90C3F135-BB99-2240-BE96-38FA227CBDE8}"/>
              </a:ext>
            </a:extLst>
          </p:cNvPr>
          <p:cNvSpPr/>
          <p:nvPr/>
        </p:nvSpPr>
        <p:spPr>
          <a:xfrm>
            <a:off x="3147099" y="2844649"/>
            <a:ext cx="1847560" cy="43233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b="1" err="1">
                <a:solidFill>
                  <a:srgbClr val="7030A0"/>
                </a:solidFill>
                <a:latin typeface="Arial"/>
              </a:rPr>
              <a:t>Kubelet</a:t>
            </a:r>
            <a:endParaRPr lang="en-US" sz="1333" b="1">
              <a:solidFill>
                <a:srgbClr val="7030A0"/>
              </a:solidFill>
              <a:latin typeface="Arial"/>
            </a:endParaRPr>
          </a:p>
        </p:txBody>
      </p:sp>
      <p:pic>
        <p:nvPicPr>
          <p:cNvPr id="23" name="Picture 22">
            <a:extLst>
              <a:ext uri="{FF2B5EF4-FFF2-40B4-BE49-F238E27FC236}">
                <a16:creationId xmlns:a16="http://schemas.microsoft.com/office/drawing/2014/main" id="{559DBD67-D41D-124E-BB39-080BB87ACE65}"/>
              </a:ext>
            </a:extLst>
          </p:cNvPr>
          <p:cNvPicPr>
            <a:picLocks noChangeAspect="1"/>
          </p:cNvPicPr>
          <p:nvPr/>
        </p:nvPicPr>
        <p:blipFill>
          <a:blip r:embed="rId3"/>
          <a:stretch>
            <a:fillRect/>
          </a:stretch>
        </p:blipFill>
        <p:spPr>
          <a:xfrm>
            <a:off x="2419455" y="6002867"/>
            <a:ext cx="510091" cy="498453"/>
          </a:xfrm>
          <a:prstGeom prst="rect">
            <a:avLst/>
          </a:prstGeom>
        </p:spPr>
      </p:pic>
      <p:sp>
        <p:nvSpPr>
          <p:cNvPr id="25" name="Rounded Rectangle 24">
            <a:extLst>
              <a:ext uri="{FF2B5EF4-FFF2-40B4-BE49-F238E27FC236}">
                <a16:creationId xmlns:a16="http://schemas.microsoft.com/office/drawing/2014/main" id="{C48D16DC-02F4-1C4A-B53E-FF34EA271FD6}"/>
              </a:ext>
            </a:extLst>
          </p:cNvPr>
          <p:cNvSpPr/>
          <p:nvPr/>
        </p:nvSpPr>
        <p:spPr>
          <a:xfrm>
            <a:off x="2501712" y="1503837"/>
            <a:ext cx="8201517" cy="4926596"/>
          </a:xfrm>
          <a:prstGeom prst="roundRect">
            <a:avLst>
              <a:gd name="adj" fmla="val 3640"/>
            </a:avLst>
          </a:prstGeom>
          <a:noFill/>
          <a:ln>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sp>
        <p:nvSpPr>
          <p:cNvPr id="26" name="Rectangle 25">
            <a:extLst>
              <a:ext uri="{FF2B5EF4-FFF2-40B4-BE49-F238E27FC236}">
                <a16:creationId xmlns:a16="http://schemas.microsoft.com/office/drawing/2014/main" id="{77141BD6-AF30-C946-82E8-D916293F8660}"/>
              </a:ext>
            </a:extLst>
          </p:cNvPr>
          <p:cNvSpPr/>
          <p:nvPr/>
        </p:nvSpPr>
        <p:spPr>
          <a:xfrm>
            <a:off x="8176046" y="2293750"/>
            <a:ext cx="2211092" cy="3709117"/>
          </a:xfrm>
          <a:prstGeom prst="rect">
            <a:avLst/>
          </a:prstGeom>
          <a:solidFill>
            <a:srgbClr val="1B44A7"/>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Worker Node</a:t>
            </a:r>
          </a:p>
        </p:txBody>
      </p:sp>
      <p:sp>
        <p:nvSpPr>
          <p:cNvPr id="27" name="Rectangle 26">
            <a:extLst>
              <a:ext uri="{FF2B5EF4-FFF2-40B4-BE49-F238E27FC236}">
                <a16:creationId xmlns:a16="http://schemas.microsoft.com/office/drawing/2014/main" id="{D3FFAED7-F83E-D943-8861-5001DB56DD55}"/>
              </a:ext>
            </a:extLst>
          </p:cNvPr>
          <p:cNvSpPr/>
          <p:nvPr/>
        </p:nvSpPr>
        <p:spPr>
          <a:xfrm>
            <a:off x="8338675" y="2695527"/>
            <a:ext cx="1847560" cy="43233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b="1" err="1">
                <a:solidFill>
                  <a:srgbClr val="7030A0"/>
                </a:solidFill>
                <a:latin typeface="Arial"/>
              </a:rPr>
              <a:t>Kubelet</a:t>
            </a:r>
            <a:endParaRPr lang="en-US" sz="1333" b="1">
              <a:solidFill>
                <a:srgbClr val="7030A0"/>
              </a:solidFill>
              <a:latin typeface="Arial"/>
            </a:endParaRPr>
          </a:p>
        </p:txBody>
      </p:sp>
      <p:sp>
        <p:nvSpPr>
          <p:cNvPr id="28" name="Can 27">
            <a:extLst>
              <a:ext uri="{FF2B5EF4-FFF2-40B4-BE49-F238E27FC236}">
                <a16:creationId xmlns:a16="http://schemas.microsoft.com/office/drawing/2014/main" id="{C98413FA-5876-3D46-9393-64B3968422CC}"/>
              </a:ext>
            </a:extLst>
          </p:cNvPr>
          <p:cNvSpPr/>
          <p:nvPr/>
        </p:nvSpPr>
        <p:spPr>
          <a:xfrm>
            <a:off x="10830195" y="4068696"/>
            <a:ext cx="1219200" cy="880533"/>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a:solidFill>
                  <a:srgbClr val="0000FF"/>
                </a:solidFill>
              </a:rPr>
              <a:t>RDBMS</a:t>
            </a:r>
          </a:p>
        </p:txBody>
      </p:sp>
      <p:sp>
        <p:nvSpPr>
          <p:cNvPr id="29" name="Rectangle 28">
            <a:extLst>
              <a:ext uri="{FF2B5EF4-FFF2-40B4-BE49-F238E27FC236}">
                <a16:creationId xmlns:a16="http://schemas.microsoft.com/office/drawing/2014/main" id="{E34B5573-5296-EB43-8ED7-03147E397F6F}"/>
              </a:ext>
            </a:extLst>
          </p:cNvPr>
          <p:cNvSpPr/>
          <p:nvPr/>
        </p:nvSpPr>
        <p:spPr>
          <a:xfrm>
            <a:off x="278924" y="4597731"/>
            <a:ext cx="1505275" cy="3856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a:solidFill>
                  <a:schemeClr val="tx1"/>
                </a:solidFill>
                <a:latin typeface="Arial"/>
              </a:rPr>
              <a:t>logs</a:t>
            </a:r>
          </a:p>
        </p:txBody>
      </p:sp>
      <p:sp>
        <p:nvSpPr>
          <p:cNvPr id="30" name="Rectangle 29">
            <a:extLst>
              <a:ext uri="{FF2B5EF4-FFF2-40B4-BE49-F238E27FC236}">
                <a16:creationId xmlns:a16="http://schemas.microsoft.com/office/drawing/2014/main" id="{6DB42280-0530-0B46-B1BE-25F40EDA065B}"/>
              </a:ext>
            </a:extLst>
          </p:cNvPr>
          <p:cNvSpPr/>
          <p:nvPr/>
        </p:nvSpPr>
        <p:spPr>
          <a:xfrm>
            <a:off x="265759" y="5179268"/>
            <a:ext cx="1505275" cy="3856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a:solidFill>
                  <a:schemeClr val="tx1"/>
                </a:solidFill>
                <a:latin typeface="Arial"/>
              </a:rPr>
              <a:t>Store procedure</a:t>
            </a:r>
          </a:p>
        </p:txBody>
      </p:sp>
      <p:sp>
        <p:nvSpPr>
          <p:cNvPr id="31" name="Can 30">
            <a:extLst>
              <a:ext uri="{FF2B5EF4-FFF2-40B4-BE49-F238E27FC236}">
                <a16:creationId xmlns:a16="http://schemas.microsoft.com/office/drawing/2014/main" id="{178CFF30-538E-FA4B-AB5C-DFB51FF066B8}"/>
              </a:ext>
            </a:extLst>
          </p:cNvPr>
          <p:cNvSpPr/>
          <p:nvPr/>
        </p:nvSpPr>
        <p:spPr>
          <a:xfrm>
            <a:off x="3044112" y="5608324"/>
            <a:ext cx="1171427" cy="736592"/>
          </a:xfrm>
          <a:prstGeom prst="can">
            <a:avLst/>
          </a:prstGeom>
          <a:solidFill>
            <a:schemeClr val="bg1"/>
          </a:solidFill>
          <a:ln w="3175">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333">
                <a:solidFill>
                  <a:srgbClr val="0000FF"/>
                </a:solidFill>
              </a:rPr>
              <a:t>PV - metadata</a:t>
            </a:r>
          </a:p>
        </p:txBody>
      </p:sp>
      <p:sp>
        <p:nvSpPr>
          <p:cNvPr id="32" name="Rectangle 31">
            <a:extLst>
              <a:ext uri="{FF2B5EF4-FFF2-40B4-BE49-F238E27FC236}">
                <a16:creationId xmlns:a16="http://schemas.microsoft.com/office/drawing/2014/main" id="{D4AB8575-07BF-4443-8571-3D023639BA05}"/>
              </a:ext>
            </a:extLst>
          </p:cNvPr>
          <p:cNvSpPr/>
          <p:nvPr/>
        </p:nvSpPr>
        <p:spPr>
          <a:xfrm>
            <a:off x="3044112" y="4470469"/>
            <a:ext cx="1950547" cy="5128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dirty="0">
                <a:solidFill>
                  <a:schemeClr val="tx1"/>
                </a:solidFill>
                <a:latin typeface="Arial"/>
              </a:rPr>
              <a:t>IIDR Kafka Agent</a:t>
            </a:r>
          </a:p>
        </p:txBody>
      </p:sp>
      <p:sp>
        <p:nvSpPr>
          <p:cNvPr id="33" name="Rectangle 32">
            <a:extLst>
              <a:ext uri="{FF2B5EF4-FFF2-40B4-BE49-F238E27FC236}">
                <a16:creationId xmlns:a16="http://schemas.microsoft.com/office/drawing/2014/main" id="{A0BE5207-1E88-9C44-A915-97AC6BD39ACB}"/>
              </a:ext>
            </a:extLst>
          </p:cNvPr>
          <p:cNvSpPr/>
          <p:nvPr/>
        </p:nvSpPr>
        <p:spPr>
          <a:xfrm>
            <a:off x="3033103" y="3748332"/>
            <a:ext cx="1950547" cy="5128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a:solidFill>
                  <a:schemeClr val="tx1"/>
                </a:solidFill>
                <a:latin typeface="Arial"/>
              </a:rPr>
              <a:t>IIDR Capture Agent</a:t>
            </a:r>
          </a:p>
        </p:txBody>
      </p:sp>
      <p:sp>
        <p:nvSpPr>
          <p:cNvPr id="34" name="Rectangle 33">
            <a:extLst>
              <a:ext uri="{FF2B5EF4-FFF2-40B4-BE49-F238E27FC236}">
                <a16:creationId xmlns:a16="http://schemas.microsoft.com/office/drawing/2014/main" id="{D50F2EC1-51C0-0444-9C6F-FC3A0AB0F639}"/>
              </a:ext>
            </a:extLst>
          </p:cNvPr>
          <p:cNvSpPr/>
          <p:nvPr/>
        </p:nvSpPr>
        <p:spPr>
          <a:xfrm>
            <a:off x="8270282" y="3308673"/>
            <a:ext cx="1950547" cy="5128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dirty="0">
                <a:solidFill>
                  <a:schemeClr val="tx1"/>
                </a:solidFill>
                <a:latin typeface="Arial"/>
              </a:rPr>
              <a:t>Kafka Connect Sink</a:t>
            </a:r>
          </a:p>
        </p:txBody>
      </p:sp>
      <p:sp>
        <p:nvSpPr>
          <p:cNvPr id="35" name="Can 34">
            <a:extLst>
              <a:ext uri="{FF2B5EF4-FFF2-40B4-BE49-F238E27FC236}">
                <a16:creationId xmlns:a16="http://schemas.microsoft.com/office/drawing/2014/main" id="{9B3738DE-90A1-CE47-A065-CAFC8905193F}"/>
              </a:ext>
            </a:extLst>
          </p:cNvPr>
          <p:cNvSpPr/>
          <p:nvPr/>
        </p:nvSpPr>
        <p:spPr>
          <a:xfrm rot="5400000">
            <a:off x="6298669" y="4163761"/>
            <a:ext cx="376268" cy="646496"/>
          </a:xfrm>
          <a:prstGeom prst="can">
            <a:avLst/>
          </a:prstGeom>
          <a:solidFill>
            <a:schemeClr val="accent1">
              <a:lumMod val="40000"/>
              <a:lumOff val="60000"/>
            </a:schemeClr>
          </a:solidFill>
          <a:ln w="9525"/>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sp>
        <p:nvSpPr>
          <p:cNvPr id="37" name="Rounded Rectangle 36">
            <a:extLst>
              <a:ext uri="{FF2B5EF4-FFF2-40B4-BE49-F238E27FC236}">
                <a16:creationId xmlns:a16="http://schemas.microsoft.com/office/drawing/2014/main" id="{119E6CE5-ABFA-A444-A975-FA1BDCBFEF09}"/>
              </a:ext>
            </a:extLst>
          </p:cNvPr>
          <p:cNvSpPr/>
          <p:nvPr/>
        </p:nvSpPr>
        <p:spPr>
          <a:xfrm>
            <a:off x="8010899" y="855134"/>
            <a:ext cx="2692331" cy="574737"/>
          </a:xfrm>
          <a:prstGeom prst="roundRect">
            <a:avLst/>
          </a:prstGeom>
          <a:solidFill>
            <a:srgbClr val="1B44A7"/>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467">
                <a:solidFill>
                  <a:prstClr val="white"/>
                </a:solidFill>
                <a:latin typeface="Arial"/>
              </a:rPr>
              <a:t>IIDR management console</a:t>
            </a:r>
          </a:p>
        </p:txBody>
      </p:sp>
      <p:sp>
        <p:nvSpPr>
          <p:cNvPr id="38" name="Rounded Rectangle 37">
            <a:extLst>
              <a:ext uri="{FF2B5EF4-FFF2-40B4-BE49-F238E27FC236}">
                <a16:creationId xmlns:a16="http://schemas.microsoft.com/office/drawing/2014/main" id="{9A763F81-CEF5-6A44-9E3A-0D9D7E4910DB}"/>
              </a:ext>
            </a:extLst>
          </p:cNvPr>
          <p:cNvSpPr/>
          <p:nvPr/>
        </p:nvSpPr>
        <p:spPr>
          <a:xfrm>
            <a:off x="200130" y="1503837"/>
            <a:ext cx="1637404" cy="613585"/>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467">
                <a:solidFill>
                  <a:srgbClr val="0000FF"/>
                </a:solidFill>
                <a:latin typeface="Arial"/>
              </a:rPr>
              <a:t>Business App</a:t>
            </a:r>
          </a:p>
        </p:txBody>
      </p:sp>
      <p:sp>
        <p:nvSpPr>
          <p:cNvPr id="39" name="Rectangle 38">
            <a:extLst>
              <a:ext uri="{FF2B5EF4-FFF2-40B4-BE49-F238E27FC236}">
                <a16:creationId xmlns:a16="http://schemas.microsoft.com/office/drawing/2014/main" id="{9A7B279A-03D8-4C44-88AE-E4223FB67DB2}"/>
              </a:ext>
            </a:extLst>
          </p:cNvPr>
          <p:cNvSpPr/>
          <p:nvPr/>
        </p:nvSpPr>
        <p:spPr>
          <a:xfrm>
            <a:off x="8270281" y="4130152"/>
            <a:ext cx="1950547" cy="5128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b="1" dirty="0">
                <a:solidFill>
                  <a:srgbClr val="7030A0"/>
                </a:solidFill>
                <a:latin typeface="Arial"/>
              </a:rPr>
              <a:t>Kafka Schema Registry </a:t>
            </a:r>
          </a:p>
        </p:txBody>
      </p:sp>
    </p:spTree>
    <p:extLst>
      <p:ext uri="{BB962C8B-B14F-4D97-AF65-F5344CB8AC3E}">
        <p14:creationId xmlns:p14="http://schemas.microsoft.com/office/powerpoint/2010/main" val="193444147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2FAAE1-C1E0-124D-A391-C2759F1183C7}"/>
              </a:ext>
            </a:extLst>
          </p:cNvPr>
          <p:cNvSpPr>
            <a:spLocks noGrp="1"/>
          </p:cNvSpPr>
          <p:nvPr>
            <p:ph type="title"/>
          </p:nvPr>
        </p:nvSpPr>
        <p:spPr/>
        <p:txBody>
          <a:bodyPr/>
          <a:lstStyle/>
          <a:p>
            <a:r>
              <a:rPr lang="en-US"/>
              <a:t>Schema Registry</a:t>
            </a:r>
          </a:p>
        </p:txBody>
      </p:sp>
      <p:sp>
        <p:nvSpPr>
          <p:cNvPr id="3" name="Content Placeholder 2">
            <a:extLst>
              <a:ext uri="{FF2B5EF4-FFF2-40B4-BE49-F238E27FC236}">
                <a16:creationId xmlns:a16="http://schemas.microsoft.com/office/drawing/2014/main" id="{31D1B13E-AA9F-6943-93B3-EC92EF011A45}"/>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A070367F-4B77-284A-8D02-C8F00A12021B}"/>
              </a:ext>
            </a:extLst>
          </p:cNvPr>
          <p:cNvSpPr>
            <a:spLocks noGrp="1"/>
          </p:cNvSpPr>
          <p:nvPr>
            <p:ph type="sldNum" sz="quarter" idx="10"/>
          </p:nvPr>
        </p:nvSpPr>
        <p:spPr/>
        <p:txBody>
          <a:bodyPr/>
          <a:lstStyle/>
          <a:p>
            <a:fld id="{E9549862-13E2-C34D-815E-8545BD36FC59}" type="slidenum">
              <a:rPr lang="en-US" smtClean="0">
                <a:solidFill>
                  <a:srgbClr val="6D7777"/>
                </a:solidFill>
              </a:rPr>
              <a:pPr/>
              <a:t>68</a:t>
            </a:fld>
            <a:endParaRPr lang="en-US">
              <a:solidFill>
                <a:srgbClr val="6D7777"/>
              </a:solidFill>
            </a:endParaRPr>
          </a:p>
        </p:txBody>
      </p:sp>
      <p:sp>
        <p:nvSpPr>
          <p:cNvPr id="5" name="Rounded Rectangle 4">
            <a:extLst>
              <a:ext uri="{FF2B5EF4-FFF2-40B4-BE49-F238E27FC236}">
                <a16:creationId xmlns:a16="http://schemas.microsoft.com/office/drawing/2014/main" id="{80AC494B-C03D-3647-BCEB-8338B904799E}"/>
              </a:ext>
            </a:extLst>
          </p:cNvPr>
          <p:cNvSpPr/>
          <p:nvPr/>
        </p:nvSpPr>
        <p:spPr>
          <a:xfrm>
            <a:off x="2995222" y="5104167"/>
            <a:ext cx="5158737" cy="914400"/>
          </a:xfrm>
          <a:prstGeom prst="round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rgbClr val="002060"/>
                </a:solidFill>
              </a:rPr>
              <a:t>Schema Registry</a:t>
            </a:r>
          </a:p>
        </p:txBody>
      </p:sp>
      <p:sp>
        <p:nvSpPr>
          <p:cNvPr id="6" name="Rounded Rectangle 5">
            <a:extLst>
              <a:ext uri="{FF2B5EF4-FFF2-40B4-BE49-F238E27FC236}">
                <a16:creationId xmlns:a16="http://schemas.microsoft.com/office/drawing/2014/main" id="{C405F0E7-499B-6848-9171-B0019259BAA7}"/>
              </a:ext>
            </a:extLst>
          </p:cNvPr>
          <p:cNvSpPr/>
          <p:nvPr/>
        </p:nvSpPr>
        <p:spPr bwMode="auto">
          <a:xfrm>
            <a:off x="4962991" y="289804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0</a:t>
            </a:r>
            <a:endParaRPr lang="en-US" sz="667">
              <a:solidFill>
                <a:schemeClr val="bg1"/>
              </a:solidFill>
            </a:endParaRPr>
          </a:p>
        </p:txBody>
      </p:sp>
      <p:sp>
        <p:nvSpPr>
          <p:cNvPr id="7" name="Rounded Rectangle 6">
            <a:extLst>
              <a:ext uri="{FF2B5EF4-FFF2-40B4-BE49-F238E27FC236}">
                <a16:creationId xmlns:a16="http://schemas.microsoft.com/office/drawing/2014/main" id="{E59FDCA4-59D9-664B-B22C-66CF1E9D481E}"/>
              </a:ext>
            </a:extLst>
          </p:cNvPr>
          <p:cNvSpPr/>
          <p:nvPr/>
        </p:nvSpPr>
        <p:spPr bwMode="auto">
          <a:xfrm>
            <a:off x="5206828" y="289804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1</a:t>
            </a:r>
            <a:endParaRPr lang="en-US" sz="667">
              <a:solidFill>
                <a:schemeClr val="bg1"/>
              </a:solidFill>
            </a:endParaRPr>
          </a:p>
        </p:txBody>
      </p:sp>
      <p:sp>
        <p:nvSpPr>
          <p:cNvPr id="8" name="Rounded Rectangle 7">
            <a:extLst>
              <a:ext uri="{FF2B5EF4-FFF2-40B4-BE49-F238E27FC236}">
                <a16:creationId xmlns:a16="http://schemas.microsoft.com/office/drawing/2014/main" id="{BA173D94-CC1E-2F47-8771-8A9B13AFA8ED}"/>
              </a:ext>
            </a:extLst>
          </p:cNvPr>
          <p:cNvSpPr/>
          <p:nvPr/>
        </p:nvSpPr>
        <p:spPr bwMode="auto">
          <a:xfrm>
            <a:off x="5452390" y="289804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2</a:t>
            </a:r>
            <a:endParaRPr lang="en-US" sz="667">
              <a:solidFill>
                <a:schemeClr val="bg1"/>
              </a:solidFill>
            </a:endParaRPr>
          </a:p>
        </p:txBody>
      </p:sp>
      <p:sp>
        <p:nvSpPr>
          <p:cNvPr id="9" name="Rounded Rectangle 8">
            <a:extLst>
              <a:ext uri="{FF2B5EF4-FFF2-40B4-BE49-F238E27FC236}">
                <a16:creationId xmlns:a16="http://schemas.microsoft.com/office/drawing/2014/main" id="{18905BF9-D627-9348-89B4-D8585375F7E3}"/>
              </a:ext>
            </a:extLst>
          </p:cNvPr>
          <p:cNvSpPr/>
          <p:nvPr/>
        </p:nvSpPr>
        <p:spPr bwMode="auto">
          <a:xfrm>
            <a:off x="5696227" y="289804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3</a:t>
            </a:r>
            <a:endParaRPr lang="en-US" sz="667">
              <a:solidFill>
                <a:schemeClr val="bg1"/>
              </a:solidFill>
            </a:endParaRPr>
          </a:p>
        </p:txBody>
      </p:sp>
      <p:sp>
        <p:nvSpPr>
          <p:cNvPr id="10" name="Rounded Rectangle 9">
            <a:extLst>
              <a:ext uri="{FF2B5EF4-FFF2-40B4-BE49-F238E27FC236}">
                <a16:creationId xmlns:a16="http://schemas.microsoft.com/office/drawing/2014/main" id="{90AD6947-3F4E-644A-9045-EFB547DAEBE0}"/>
              </a:ext>
            </a:extLst>
          </p:cNvPr>
          <p:cNvSpPr/>
          <p:nvPr/>
        </p:nvSpPr>
        <p:spPr bwMode="auto">
          <a:xfrm>
            <a:off x="5941788" y="289804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4</a:t>
            </a:r>
            <a:endParaRPr lang="en-US" sz="667">
              <a:solidFill>
                <a:schemeClr val="bg1"/>
              </a:solidFill>
            </a:endParaRPr>
          </a:p>
        </p:txBody>
      </p:sp>
      <p:sp>
        <p:nvSpPr>
          <p:cNvPr id="11" name="Rounded Rectangle 10">
            <a:extLst>
              <a:ext uri="{FF2B5EF4-FFF2-40B4-BE49-F238E27FC236}">
                <a16:creationId xmlns:a16="http://schemas.microsoft.com/office/drawing/2014/main" id="{560FF92C-4F20-3345-B304-63FC5556055D}"/>
              </a:ext>
            </a:extLst>
          </p:cNvPr>
          <p:cNvSpPr/>
          <p:nvPr/>
        </p:nvSpPr>
        <p:spPr bwMode="auto">
          <a:xfrm>
            <a:off x="6172584" y="289804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5</a:t>
            </a:r>
            <a:endParaRPr lang="en-US" sz="667">
              <a:solidFill>
                <a:schemeClr val="bg1"/>
              </a:solidFill>
            </a:endParaRPr>
          </a:p>
        </p:txBody>
      </p:sp>
      <p:sp>
        <p:nvSpPr>
          <p:cNvPr id="12" name="AutoShape 4">
            <a:extLst>
              <a:ext uri="{FF2B5EF4-FFF2-40B4-BE49-F238E27FC236}">
                <a16:creationId xmlns:a16="http://schemas.microsoft.com/office/drawing/2014/main" id="{D8CE708D-278D-4440-A7B9-9597A6460147}"/>
              </a:ext>
            </a:extLst>
          </p:cNvPr>
          <p:cNvSpPr>
            <a:spLocks noChangeArrowheads="1"/>
          </p:cNvSpPr>
          <p:nvPr/>
        </p:nvSpPr>
        <p:spPr bwMode="auto">
          <a:xfrm>
            <a:off x="4095328" y="2605748"/>
            <a:ext cx="3513917" cy="1348479"/>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a:endParaRPr lang="en-US" sz="1333"/>
          </a:p>
        </p:txBody>
      </p:sp>
      <p:sp>
        <p:nvSpPr>
          <p:cNvPr id="13" name="TextBox 12">
            <a:extLst>
              <a:ext uri="{FF2B5EF4-FFF2-40B4-BE49-F238E27FC236}">
                <a16:creationId xmlns:a16="http://schemas.microsoft.com/office/drawing/2014/main" id="{78EDDA55-0D08-C743-9F7A-5B7E19E69DFA}"/>
              </a:ext>
            </a:extLst>
          </p:cNvPr>
          <p:cNvSpPr txBox="1"/>
          <p:nvPr/>
        </p:nvSpPr>
        <p:spPr>
          <a:xfrm>
            <a:off x="4896394" y="3584896"/>
            <a:ext cx="1249060" cy="369332"/>
          </a:xfrm>
          <a:prstGeom prst="rect">
            <a:avLst/>
          </a:prstGeom>
          <a:noFill/>
        </p:spPr>
        <p:txBody>
          <a:bodyPr wrap="none" rtlCol="0">
            <a:spAutoFit/>
          </a:bodyPr>
          <a:lstStyle/>
          <a:p>
            <a:r>
              <a:rPr lang="en-US">
                <a:solidFill>
                  <a:schemeClr val="accent1">
                    <a:lumMod val="25000"/>
                  </a:schemeClr>
                </a:solidFill>
              </a:rPr>
              <a:t>containers</a:t>
            </a:r>
          </a:p>
        </p:txBody>
      </p:sp>
      <p:pic>
        <p:nvPicPr>
          <p:cNvPr id="14" name="Picture 13">
            <a:extLst>
              <a:ext uri="{FF2B5EF4-FFF2-40B4-BE49-F238E27FC236}">
                <a16:creationId xmlns:a16="http://schemas.microsoft.com/office/drawing/2014/main" id="{BB4FF180-1C05-784B-A46B-40E95FFBDB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00606" y="2611046"/>
            <a:ext cx="523018" cy="690721"/>
          </a:xfrm>
          <a:prstGeom prst="rect">
            <a:avLst/>
          </a:prstGeom>
        </p:spPr>
      </p:pic>
      <p:sp>
        <p:nvSpPr>
          <p:cNvPr id="16" name="Rectangle 15">
            <a:extLst>
              <a:ext uri="{FF2B5EF4-FFF2-40B4-BE49-F238E27FC236}">
                <a16:creationId xmlns:a16="http://schemas.microsoft.com/office/drawing/2014/main" id="{4E419B7A-9256-9B44-997F-8129F712C493}"/>
              </a:ext>
            </a:extLst>
          </p:cNvPr>
          <p:cNvSpPr/>
          <p:nvPr/>
        </p:nvSpPr>
        <p:spPr>
          <a:xfrm>
            <a:off x="7609245" y="1593835"/>
            <a:ext cx="1758463" cy="615570"/>
          </a:xfrm>
          <a:prstGeom prst="rect">
            <a:avLst/>
          </a:prstGeom>
          <a:noFill/>
          <a:ln w="15875">
            <a:solidFill>
              <a:srgbClr val="1B44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0000FF"/>
                </a:solidFill>
              </a:rPr>
              <a:t>Schema ID + </a:t>
            </a:r>
          </a:p>
          <a:p>
            <a:pPr algn="ctr"/>
            <a:r>
              <a:rPr lang="en-US">
                <a:solidFill>
                  <a:srgbClr val="0000FF"/>
                </a:solidFill>
              </a:rPr>
              <a:t>message</a:t>
            </a:r>
          </a:p>
        </p:txBody>
      </p:sp>
      <p:sp>
        <p:nvSpPr>
          <p:cNvPr id="17" name="Rectangle 16">
            <a:extLst>
              <a:ext uri="{FF2B5EF4-FFF2-40B4-BE49-F238E27FC236}">
                <a16:creationId xmlns:a16="http://schemas.microsoft.com/office/drawing/2014/main" id="{7F8875B1-016D-8F4E-87D9-0D2CBD9E5EC7}"/>
              </a:ext>
            </a:extLst>
          </p:cNvPr>
          <p:cNvSpPr/>
          <p:nvPr/>
        </p:nvSpPr>
        <p:spPr>
          <a:xfrm>
            <a:off x="390788" y="1078523"/>
            <a:ext cx="2097231" cy="1555777"/>
          </a:xfrm>
          <a:prstGeom prst="rect">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eaLnBrk="1" fontAlgn="auto" hangingPunct="1">
              <a:spcBef>
                <a:spcPts val="0"/>
              </a:spcBef>
              <a:spcAft>
                <a:spcPts val="0"/>
              </a:spcAft>
            </a:pPr>
            <a:r>
              <a:rPr lang="en-US" sz="1600">
                <a:solidFill>
                  <a:schemeClr val="bg1"/>
                </a:solidFill>
                <a:latin typeface="Arial"/>
              </a:rPr>
              <a:t>Reefer Container  Events Producer</a:t>
            </a:r>
          </a:p>
        </p:txBody>
      </p:sp>
      <p:sp>
        <p:nvSpPr>
          <p:cNvPr id="18" name="Rectangle 17">
            <a:extLst>
              <a:ext uri="{FF2B5EF4-FFF2-40B4-BE49-F238E27FC236}">
                <a16:creationId xmlns:a16="http://schemas.microsoft.com/office/drawing/2014/main" id="{19F0F851-3352-D54C-AB82-33ABBFBBEFA9}"/>
              </a:ext>
            </a:extLst>
          </p:cNvPr>
          <p:cNvSpPr/>
          <p:nvPr/>
        </p:nvSpPr>
        <p:spPr>
          <a:xfrm>
            <a:off x="9130409" y="3127550"/>
            <a:ext cx="2519724" cy="1529971"/>
          </a:xfrm>
          <a:prstGeom prst="rect">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a:t>Reefer Container </a:t>
            </a:r>
            <a:r>
              <a:rPr lang="en-US" sz="1600" err="1"/>
              <a:t>Mng</a:t>
            </a:r>
            <a:r>
              <a:rPr lang="en-US" sz="1600"/>
              <a:t> Service (Consumer)</a:t>
            </a:r>
          </a:p>
        </p:txBody>
      </p:sp>
      <p:pic>
        <p:nvPicPr>
          <p:cNvPr id="22" name="Picture 21">
            <a:extLst>
              <a:ext uri="{FF2B5EF4-FFF2-40B4-BE49-F238E27FC236}">
                <a16:creationId xmlns:a16="http://schemas.microsoft.com/office/drawing/2014/main" id="{60028C2D-321B-6D44-8051-FD6151758E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51038" y="5319075"/>
            <a:ext cx="523018" cy="690721"/>
          </a:xfrm>
          <a:prstGeom prst="rect">
            <a:avLst/>
          </a:prstGeom>
        </p:spPr>
      </p:pic>
      <p:sp>
        <p:nvSpPr>
          <p:cNvPr id="23" name="Rectangle 22">
            <a:extLst>
              <a:ext uri="{FF2B5EF4-FFF2-40B4-BE49-F238E27FC236}">
                <a16:creationId xmlns:a16="http://schemas.microsoft.com/office/drawing/2014/main" id="{8DBE4BDA-9CCD-F240-9F81-F1C5F2B7889D}"/>
              </a:ext>
            </a:extLst>
          </p:cNvPr>
          <p:cNvSpPr/>
          <p:nvPr/>
        </p:nvSpPr>
        <p:spPr>
          <a:xfrm>
            <a:off x="3216851" y="1718852"/>
            <a:ext cx="1758463" cy="615570"/>
          </a:xfrm>
          <a:prstGeom prst="rect">
            <a:avLst/>
          </a:prstGeom>
          <a:noFill/>
          <a:ln w="15875">
            <a:solidFill>
              <a:srgbClr val="1B44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0000FF"/>
                </a:solidFill>
              </a:rPr>
              <a:t>Schema ID + </a:t>
            </a:r>
          </a:p>
          <a:p>
            <a:pPr algn="ctr"/>
            <a:r>
              <a:rPr lang="en-US">
                <a:solidFill>
                  <a:srgbClr val="0000FF"/>
                </a:solidFill>
              </a:rPr>
              <a:t>message</a:t>
            </a:r>
          </a:p>
        </p:txBody>
      </p:sp>
      <p:cxnSp>
        <p:nvCxnSpPr>
          <p:cNvPr id="24" name="Elbow Connector 23">
            <a:extLst>
              <a:ext uri="{FF2B5EF4-FFF2-40B4-BE49-F238E27FC236}">
                <a16:creationId xmlns:a16="http://schemas.microsoft.com/office/drawing/2014/main" id="{7F3887A8-6985-8B48-AAD5-21ED5E27FDF3}"/>
              </a:ext>
            </a:extLst>
          </p:cNvPr>
          <p:cNvCxnSpPr>
            <a:cxnSpLocks/>
            <a:stCxn id="9" idx="0"/>
            <a:endCxn id="16" idx="1"/>
          </p:cNvCxnSpPr>
          <p:nvPr/>
        </p:nvCxnSpPr>
        <p:spPr>
          <a:xfrm rot="5400000" flipH="1" flipV="1">
            <a:off x="6215914" y="1504715"/>
            <a:ext cx="996425" cy="1790237"/>
          </a:xfrm>
          <a:prstGeom prst="bentConnector2">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7" name="Elbow Connector 26">
            <a:extLst>
              <a:ext uri="{FF2B5EF4-FFF2-40B4-BE49-F238E27FC236}">
                <a16:creationId xmlns:a16="http://schemas.microsoft.com/office/drawing/2014/main" id="{BF94C9BC-39FA-4741-9F32-FF12938CAC65}"/>
              </a:ext>
            </a:extLst>
          </p:cNvPr>
          <p:cNvCxnSpPr>
            <a:cxnSpLocks/>
            <a:stCxn id="16" idx="3"/>
            <a:endCxn id="18" idx="0"/>
          </p:cNvCxnSpPr>
          <p:nvPr/>
        </p:nvCxnSpPr>
        <p:spPr>
          <a:xfrm>
            <a:off x="9367708" y="1901620"/>
            <a:ext cx="1022563" cy="1225930"/>
          </a:xfrm>
          <a:prstGeom prst="bentConnector2">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1" name="Elbow Connector 30">
            <a:extLst>
              <a:ext uri="{FF2B5EF4-FFF2-40B4-BE49-F238E27FC236}">
                <a16:creationId xmlns:a16="http://schemas.microsoft.com/office/drawing/2014/main" id="{B2EB7B78-E2B2-5345-A508-DDB817EA03BD}"/>
              </a:ext>
            </a:extLst>
          </p:cNvPr>
          <p:cNvCxnSpPr>
            <a:cxnSpLocks/>
            <a:stCxn id="23" idx="3"/>
            <a:endCxn id="11" idx="0"/>
          </p:cNvCxnSpPr>
          <p:nvPr/>
        </p:nvCxnSpPr>
        <p:spPr>
          <a:xfrm>
            <a:off x="4975314" y="2026637"/>
            <a:ext cx="1320051" cy="871408"/>
          </a:xfrm>
          <a:prstGeom prst="bentConnector2">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4" name="Elbow Connector 33">
            <a:extLst>
              <a:ext uri="{FF2B5EF4-FFF2-40B4-BE49-F238E27FC236}">
                <a16:creationId xmlns:a16="http://schemas.microsoft.com/office/drawing/2014/main" id="{78D2A221-2580-9B48-A3C5-BE6E9806A7F0}"/>
              </a:ext>
            </a:extLst>
          </p:cNvPr>
          <p:cNvCxnSpPr>
            <a:cxnSpLocks/>
            <a:stCxn id="17" idx="3"/>
            <a:endCxn id="23" idx="1"/>
          </p:cNvCxnSpPr>
          <p:nvPr/>
        </p:nvCxnSpPr>
        <p:spPr>
          <a:xfrm>
            <a:off x="2488019" y="1856412"/>
            <a:ext cx="728832" cy="170225"/>
          </a:xfrm>
          <a:prstGeom prst="bentConnector3">
            <a:avLst>
              <a:gd name="adj1" fmla="val 50000"/>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37" name="Rectangle 36">
            <a:extLst>
              <a:ext uri="{FF2B5EF4-FFF2-40B4-BE49-F238E27FC236}">
                <a16:creationId xmlns:a16="http://schemas.microsoft.com/office/drawing/2014/main" id="{5858B212-3609-D047-8EC0-70BCDF63E0F2}"/>
              </a:ext>
            </a:extLst>
          </p:cNvPr>
          <p:cNvSpPr/>
          <p:nvPr/>
        </p:nvSpPr>
        <p:spPr>
          <a:xfrm>
            <a:off x="1120393" y="4087685"/>
            <a:ext cx="1414200" cy="615570"/>
          </a:xfrm>
          <a:prstGeom prst="rect">
            <a:avLst/>
          </a:prstGeom>
          <a:noFill/>
          <a:ln w="15875">
            <a:solidFill>
              <a:srgbClr val="1B44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0000FF"/>
                </a:solidFill>
              </a:rPr>
              <a:t>Avro Schema </a:t>
            </a:r>
          </a:p>
        </p:txBody>
      </p:sp>
      <p:sp>
        <p:nvSpPr>
          <p:cNvPr id="38" name="Rectangle 37">
            <a:extLst>
              <a:ext uri="{FF2B5EF4-FFF2-40B4-BE49-F238E27FC236}">
                <a16:creationId xmlns:a16="http://schemas.microsoft.com/office/drawing/2014/main" id="{80754DFF-3981-4843-AD49-5209E5CDFA18}"/>
              </a:ext>
            </a:extLst>
          </p:cNvPr>
          <p:cNvSpPr/>
          <p:nvPr/>
        </p:nvSpPr>
        <p:spPr>
          <a:xfrm>
            <a:off x="8725593" y="5252833"/>
            <a:ext cx="1192130" cy="615570"/>
          </a:xfrm>
          <a:prstGeom prst="rect">
            <a:avLst/>
          </a:prstGeom>
          <a:noFill/>
          <a:ln w="15875">
            <a:solidFill>
              <a:srgbClr val="1B44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0000FF"/>
                </a:solidFill>
              </a:rPr>
              <a:t>Avro Schema </a:t>
            </a:r>
          </a:p>
        </p:txBody>
      </p:sp>
      <p:cxnSp>
        <p:nvCxnSpPr>
          <p:cNvPr id="39" name="Elbow Connector 38">
            <a:extLst>
              <a:ext uri="{FF2B5EF4-FFF2-40B4-BE49-F238E27FC236}">
                <a16:creationId xmlns:a16="http://schemas.microsoft.com/office/drawing/2014/main" id="{A1EBE54F-487A-8A4F-A937-D1B2651200A1}"/>
              </a:ext>
            </a:extLst>
          </p:cNvPr>
          <p:cNvCxnSpPr>
            <a:cxnSpLocks/>
            <a:stCxn id="37" idx="2"/>
            <a:endCxn id="5" idx="1"/>
          </p:cNvCxnSpPr>
          <p:nvPr/>
        </p:nvCxnSpPr>
        <p:spPr>
          <a:xfrm rot="16200000" flipH="1">
            <a:off x="1982301" y="4548446"/>
            <a:ext cx="858112" cy="1167729"/>
          </a:xfrm>
          <a:prstGeom prst="bentConnector2">
            <a:avLst/>
          </a:prstGeom>
          <a:ln>
            <a:solidFill>
              <a:srgbClr val="1B44A7"/>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2" name="Elbow Connector 41">
            <a:extLst>
              <a:ext uri="{FF2B5EF4-FFF2-40B4-BE49-F238E27FC236}">
                <a16:creationId xmlns:a16="http://schemas.microsoft.com/office/drawing/2014/main" id="{C4C377F1-72FA-8B48-9C29-66D3C999B54E}"/>
              </a:ext>
            </a:extLst>
          </p:cNvPr>
          <p:cNvCxnSpPr>
            <a:cxnSpLocks/>
            <a:stCxn id="37" idx="0"/>
            <a:endCxn id="17" idx="2"/>
          </p:cNvCxnSpPr>
          <p:nvPr/>
        </p:nvCxnSpPr>
        <p:spPr>
          <a:xfrm rot="16200000" flipV="1">
            <a:off x="906757" y="3166948"/>
            <a:ext cx="1453385" cy="388089"/>
          </a:xfrm>
          <a:prstGeom prst="bentConnector3">
            <a:avLst>
              <a:gd name="adj1" fmla="val 50000"/>
            </a:avLst>
          </a:prstGeom>
          <a:ln>
            <a:solidFill>
              <a:srgbClr val="1B44A7"/>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45" name="Elbow Connector 44">
            <a:extLst>
              <a:ext uri="{FF2B5EF4-FFF2-40B4-BE49-F238E27FC236}">
                <a16:creationId xmlns:a16="http://schemas.microsoft.com/office/drawing/2014/main" id="{E5427270-EDBB-8449-BB78-BF99E708DB8C}"/>
              </a:ext>
            </a:extLst>
          </p:cNvPr>
          <p:cNvCxnSpPr>
            <a:cxnSpLocks/>
            <a:stCxn id="38" idx="3"/>
            <a:endCxn id="18" idx="2"/>
          </p:cNvCxnSpPr>
          <p:nvPr/>
        </p:nvCxnSpPr>
        <p:spPr>
          <a:xfrm flipV="1">
            <a:off x="9917723" y="4657521"/>
            <a:ext cx="472548" cy="903097"/>
          </a:xfrm>
          <a:prstGeom prst="bentConnector2">
            <a:avLst/>
          </a:prstGeom>
          <a:ln>
            <a:solidFill>
              <a:srgbClr val="1B44A7"/>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4" name="Elbow Connector 53">
            <a:extLst>
              <a:ext uri="{FF2B5EF4-FFF2-40B4-BE49-F238E27FC236}">
                <a16:creationId xmlns:a16="http://schemas.microsoft.com/office/drawing/2014/main" id="{B286AFF0-5635-AB48-8CDE-920EF40CE2C3}"/>
              </a:ext>
            </a:extLst>
          </p:cNvPr>
          <p:cNvCxnSpPr>
            <a:cxnSpLocks/>
            <a:stCxn id="5" idx="3"/>
            <a:endCxn id="38" idx="1"/>
          </p:cNvCxnSpPr>
          <p:nvPr/>
        </p:nvCxnSpPr>
        <p:spPr>
          <a:xfrm flipV="1">
            <a:off x="8153959" y="5560618"/>
            <a:ext cx="571634" cy="749"/>
          </a:xfrm>
          <a:prstGeom prst="bentConnector3">
            <a:avLst>
              <a:gd name="adj1" fmla="val 50000"/>
            </a:avLst>
          </a:prstGeom>
          <a:ln>
            <a:solidFill>
              <a:srgbClr val="1B44A7"/>
            </a:solidFill>
            <a:tailEnd type="triangle"/>
          </a:ln>
          <a:effectLst/>
        </p:spPr>
        <p:style>
          <a:lnRef idx="2">
            <a:schemeClr val="accent1"/>
          </a:lnRef>
          <a:fillRef idx="0">
            <a:schemeClr val="accent1"/>
          </a:fillRef>
          <a:effectRef idx="1">
            <a:schemeClr val="accent1"/>
          </a:effectRef>
          <a:fontRef idx="minor">
            <a:schemeClr val="tx1"/>
          </a:fontRef>
        </p:style>
      </p:cxnSp>
      <p:sp>
        <p:nvSpPr>
          <p:cNvPr id="60" name="Rectangle 59">
            <a:extLst>
              <a:ext uri="{FF2B5EF4-FFF2-40B4-BE49-F238E27FC236}">
                <a16:creationId xmlns:a16="http://schemas.microsoft.com/office/drawing/2014/main" id="{14A8FB6A-FEC6-D94C-923A-7E9FDE8D6E07}"/>
              </a:ext>
            </a:extLst>
          </p:cNvPr>
          <p:cNvSpPr/>
          <p:nvPr/>
        </p:nvSpPr>
        <p:spPr>
          <a:xfrm>
            <a:off x="732303" y="1161875"/>
            <a:ext cx="1414200" cy="615570"/>
          </a:xfrm>
          <a:prstGeom prst="rect">
            <a:avLst/>
          </a:prstGeom>
          <a:noFill/>
          <a:ln w="15875">
            <a:solidFill>
              <a:srgbClr val="1B44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0000FF"/>
                </a:solidFill>
              </a:rPr>
              <a:t>Schema Cache </a:t>
            </a:r>
          </a:p>
        </p:txBody>
      </p:sp>
      <p:sp>
        <p:nvSpPr>
          <p:cNvPr id="65" name="Rectangle 64">
            <a:extLst>
              <a:ext uri="{FF2B5EF4-FFF2-40B4-BE49-F238E27FC236}">
                <a16:creationId xmlns:a16="http://schemas.microsoft.com/office/drawing/2014/main" id="{3BFFF9BB-25F0-1C47-938C-A4AE29E5C6F4}"/>
              </a:ext>
            </a:extLst>
          </p:cNvPr>
          <p:cNvSpPr/>
          <p:nvPr/>
        </p:nvSpPr>
        <p:spPr>
          <a:xfrm>
            <a:off x="9683171" y="3899795"/>
            <a:ext cx="1414200" cy="615570"/>
          </a:xfrm>
          <a:prstGeom prst="rect">
            <a:avLst/>
          </a:prstGeom>
          <a:noFill/>
          <a:ln w="15875">
            <a:solidFill>
              <a:srgbClr val="1B44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0000FF"/>
                </a:solidFill>
              </a:rPr>
              <a:t>Schema Cache </a:t>
            </a:r>
          </a:p>
        </p:txBody>
      </p:sp>
      <p:sp>
        <p:nvSpPr>
          <p:cNvPr id="66" name="TextBox 65">
            <a:extLst>
              <a:ext uri="{FF2B5EF4-FFF2-40B4-BE49-F238E27FC236}">
                <a16:creationId xmlns:a16="http://schemas.microsoft.com/office/drawing/2014/main" id="{04952274-229A-4148-8E02-DE8C5703B56A}"/>
              </a:ext>
            </a:extLst>
          </p:cNvPr>
          <p:cNvSpPr txBox="1"/>
          <p:nvPr/>
        </p:nvSpPr>
        <p:spPr>
          <a:xfrm>
            <a:off x="10210744" y="5578621"/>
            <a:ext cx="1813317" cy="369332"/>
          </a:xfrm>
          <a:prstGeom prst="rect">
            <a:avLst/>
          </a:prstGeom>
          <a:noFill/>
        </p:spPr>
        <p:txBody>
          <a:bodyPr wrap="none" rtlCol="0">
            <a:spAutoFit/>
          </a:bodyPr>
          <a:lstStyle/>
          <a:p>
            <a:r>
              <a:rPr lang="en-US"/>
              <a:t>Get schema(ID)</a:t>
            </a:r>
          </a:p>
        </p:txBody>
      </p:sp>
      <p:sp>
        <p:nvSpPr>
          <p:cNvPr id="67" name="TextBox 66">
            <a:extLst>
              <a:ext uri="{FF2B5EF4-FFF2-40B4-BE49-F238E27FC236}">
                <a16:creationId xmlns:a16="http://schemas.microsoft.com/office/drawing/2014/main" id="{30A3E60F-4F58-9140-8B6A-95858D15AD94}"/>
              </a:ext>
            </a:extLst>
          </p:cNvPr>
          <p:cNvSpPr txBox="1"/>
          <p:nvPr/>
        </p:nvSpPr>
        <p:spPr>
          <a:xfrm>
            <a:off x="423467" y="2825785"/>
            <a:ext cx="1018227" cy="646331"/>
          </a:xfrm>
          <a:prstGeom prst="rect">
            <a:avLst/>
          </a:prstGeom>
          <a:noFill/>
        </p:spPr>
        <p:txBody>
          <a:bodyPr wrap="none" rtlCol="0">
            <a:spAutoFit/>
          </a:bodyPr>
          <a:lstStyle/>
          <a:p>
            <a:r>
              <a:rPr lang="en-US"/>
              <a:t>register </a:t>
            </a:r>
          </a:p>
          <a:p>
            <a:r>
              <a:rPr lang="en-US"/>
              <a:t>schema</a:t>
            </a:r>
          </a:p>
        </p:txBody>
      </p:sp>
      <p:sp>
        <p:nvSpPr>
          <p:cNvPr id="69" name="TextBox 68">
            <a:extLst>
              <a:ext uri="{FF2B5EF4-FFF2-40B4-BE49-F238E27FC236}">
                <a16:creationId xmlns:a16="http://schemas.microsoft.com/office/drawing/2014/main" id="{D0EF27C5-8559-774B-AADE-885E637AF1FB}"/>
              </a:ext>
            </a:extLst>
          </p:cNvPr>
          <p:cNvSpPr txBox="1"/>
          <p:nvPr/>
        </p:nvSpPr>
        <p:spPr>
          <a:xfrm>
            <a:off x="1538461" y="2661437"/>
            <a:ext cx="944489" cy="276999"/>
          </a:xfrm>
          <a:prstGeom prst="rect">
            <a:avLst/>
          </a:prstGeom>
          <a:noFill/>
        </p:spPr>
        <p:txBody>
          <a:bodyPr wrap="none" rtlCol="0">
            <a:spAutoFit/>
          </a:bodyPr>
          <a:lstStyle/>
          <a:p>
            <a:r>
              <a:rPr lang="en-US" sz="1200">
                <a:solidFill>
                  <a:srgbClr val="0000FF"/>
                </a:solidFill>
              </a:rPr>
              <a:t>Schema ID</a:t>
            </a:r>
          </a:p>
        </p:txBody>
      </p:sp>
      <p:sp>
        <p:nvSpPr>
          <p:cNvPr id="70" name="Rectangle 69">
            <a:hlinkClick r:id="rId3"/>
            <a:extLst>
              <a:ext uri="{FF2B5EF4-FFF2-40B4-BE49-F238E27FC236}">
                <a16:creationId xmlns:a16="http://schemas.microsoft.com/office/drawing/2014/main" id="{4FC8BFFF-330E-764F-AD79-B4FE829AF66C}"/>
              </a:ext>
            </a:extLst>
          </p:cNvPr>
          <p:cNvSpPr/>
          <p:nvPr/>
        </p:nvSpPr>
        <p:spPr>
          <a:xfrm>
            <a:off x="753901" y="6379297"/>
            <a:ext cx="9259704" cy="369332"/>
          </a:xfrm>
          <a:prstGeom prst="rect">
            <a:avLst/>
          </a:prstGeom>
        </p:spPr>
        <p:txBody>
          <a:bodyPr wrap="square">
            <a:spAutoFit/>
          </a:bodyPr>
          <a:lstStyle/>
          <a:p>
            <a:r>
              <a:rPr lang="en-US">
                <a:hlinkClick r:id="rId3"/>
              </a:rPr>
              <a:t>https://ibm-cloud-architecture.github.io/refarch-kc/avro/avro/</a:t>
            </a:r>
            <a:endParaRPr lang="en-US"/>
          </a:p>
        </p:txBody>
      </p:sp>
    </p:spTree>
    <p:extLst>
      <p:ext uri="{BB962C8B-B14F-4D97-AF65-F5344CB8AC3E}">
        <p14:creationId xmlns:p14="http://schemas.microsoft.com/office/powerpoint/2010/main" val="363831053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369085A-1A13-C948-AB81-3C275560379D}"/>
              </a:ext>
            </a:extLst>
          </p:cNvPr>
          <p:cNvSpPr>
            <a:spLocks noGrp="1"/>
          </p:cNvSpPr>
          <p:nvPr>
            <p:ph type="title"/>
          </p:nvPr>
        </p:nvSpPr>
        <p:spPr/>
        <p:txBody>
          <a:bodyPr/>
          <a:lstStyle/>
          <a:p>
            <a:r>
              <a:rPr lang="en-US" dirty="0"/>
              <a:t>Inventory scenario</a:t>
            </a:r>
          </a:p>
        </p:txBody>
      </p:sp>
      <p:sp>
        <p:nvSpPr>
          <p:cNvPr id="4" name="Slide Number Placeholder 3">
            <a:extLst>
              <a:ext uri="{FF2B5EF4-FFF2-40B4-BE49-F238E27FC236}">
                <a16:creationId xmlns:a16="http://schemas.microsoft.com/office/drawing/2014/main" id="{900614D6-1E67-B245-B3D1-0D6289C1BBD6}"/>
              </a:ext>
            </a:extLst>
          </p:cNvPr>
          <p:cNvSpPr>
            <a:spLocks noGrp="1"/>
          </p:cNvSpPr>
          <p:nvPr>
            <p:ph type="sldNum" sz="quarter" idx="10"/>
          </p:nvPr>
        </p:nvSpPr>
        <p:spPr/>
        <p:txBody>
          <a:bodyPr/>
          <a:lstStyle/>
          <a:p>
            <a:fld id="{E9549862-13E2-C34D-815E-8545BD36FC59}" type="slidenum">
              <a:rPr lang="en-US" smtClean="0">
                <a:solidFill>
                  <a:srgbClr val="6D7777"/>
                </a:solidFill>
              </a:rPr>
              <a:pPr/>
              <a:t>69</a:t>
            </a:fld>
            <a:endParaRPr lang="en-US">
              <a:solidFill>
                <a:srgbClr val="6D7777"/>
              </a:solidFill>
            </a:endParaRPr>
          </a:p>
        </p:txBody>
      </p:sp>
      <p:sp>
        <p:nvSpPr>
          <p:cNvPr id="8" name="AutoShape 4">
            <a:extLst>
              <a:ext uri="{FF2B5EF4-FFF2-40B4-BE49-F238E27FC236}">
                <a16:creationId xmlns:a16="http://schemas.microsoft.com/office/drawing/2014/main" id="{2EDBA3B9-1682-164D-9B32-84C201D5120F}"/>
              </a:ext>
            </a:extLst>
          </p:cNvPr>
          <p:cNvSpPr>
            <a:spLocks noChangeArrowheads="1"/>
          </p:cNvSpPr>
          <p:nvPr/>
        </p:nvSpPr>
        <p:spPr bwMode="auto">
          <a:xfrm>
            <a:off x="1529048" y="3819045"/>
            <a:ext cx="7695976" cy="1128328"/>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a:solidFill>
                <a:srgbClr val="6D7777"/>
              </a:solidFill>
            </a:endParaRPr>
          </a:p>
        </p:txBody>
      </p:sp>
      <p:pic>
        <p:nvPicPr>
          <p:cNvPr id="9" name="Picture 8">
            <a:extLst>
              <a:ext uri="{FF2B5EF4-FFF2-40B4-BE49-F238E27FC236}">
                <a16:creationId xmlns:a16="http://schemas.microsoft.com/office/drawing/2014/main" id="{8DFFD8EB-2F5C-8E4D-ABD8-0E8E2CC8B477}"/>
              </a:ext>
            </a:extLst>
          </p:cNvPr>
          <p:cNvPicPr>
            <a:picLocks noChangeAspect="1"/>
          </p:cNvPicPr>
          <p:nvPr/>
        </p:nvPicPr>
        <p:blipFill>
          <a:blip r:embed="rId3">
            <a:biLevel thresh="75000"/>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tretch>
            <a:fillRect/>
          </a:stretch>
        </p:blipFill>
        <p:spPr>
          <a:xfrm>
            <a:off x="1577723" y="4233309"/>
            <a:ext cx="959343" cy="504271"/>
          </a:xfrm>
          <a:prstGeom prst="rect">
            <a:avLst/>
          </a:prstGeom>
        </p:spPr>
      </p:pic>
      <p:sp>
        <p:nvSpPr>
          <p:cNvPr id="10" name="Rectangle 9">
            <a:extLst>
              <a:ext uri="{FF2B5EF4-FFF2-40B4-BE49-F238E27FC236}">
                <a16:creationId xmlns:a16="http://schemas.microsoft.com/office/drawing/2014/main" id="{22EEFBAF-C01D-284D-9249-D6C5B65CA891}"/>
              </a:ext>
            </a:extLst>
          </p:cNvPr>
          <p:cNvSpPr/>
          <p:nvPr/>
        </p:nvSpPr>
        <p:spPr>
          <a:xfrm>
            <a:off x="206123" y="1325331"/>
            <a:ext cx="1219200" cy="607641"/>
          </a:xfrm>
          <a:prstGeom prst="rect">
            <a:avLst/>
          </a:prstGeom>
          <a:solidFill>
            <a:schemeClr val="accent1">
              <a:lumMod val="60000"/>
              <a:lumOff val="40000"/>
            </a:schemeClr>
          </a:solidFill>
          <a:ln w="12700">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4" eaLnBrk="1" fontAlgn="auto" hangingPunct="1">
              <a:spcBef>
                <a:spcPts val="0"/>
              </a:spcBef>
              <a:spcAft>
                <a:spcPts val="0"/>
              </a:spcAft>
            </a:pPr>
            <a:endParaRPr lang="en-US" sz="1333" dirty="0">
              <a:solidFill>
                <a:srgbClr val="0000FF"/>
              </a:solidFill>
              <a:latin typeface="Arial"/>
            </a:endParaRPr>
          </a:p>
          <a:p>
            <a:pPr algn="ctr" defTabSz="914354" eaLnBrk="1" fontAlgn="auto" hangingPunct="1">
              <a:spcBef>
                <a:spcPts val="0"/>
              </a:spcBef>
              <a:spcAft>
                <a:spcPts val="0"/>
              </a:spcAft>
            </a:pPr>
            <a:r>
              <a:rPr lang="en-US" sz="1333" dirty="0">
                <a:solidFill>
                  <a:srgbClr val="0000FF"/>
                </a:solidFill>
                <a:latin typeface="Arial"/>
              </a:rPr>
              <a:t>App</a:t>
            </a:r>
          </a:p>
        </p:txBody>
      </p:sp>
      <p:sp>
        <p:nvSpPr>
          <p:cNvPr id="11" name="Rectangle 10">
            <a:extLst>
              <a:ext uri="{FF2B5EF4-FFF2-40B4-BE49-F238E27FC236}">
                <a16:creationId xmlns:a16="http://schemas.microsoft.com/office/drawing/2014/main" id="{E5A4C06D-9146-7E4D-A567-E3E5DB34B137}"/>
              </a:ext>
            </a:extLst>
          </p:cNvPr>
          <p:cNvSpPr/>
          <p:nvPr/>
        </p:nvSpPr>
        <p:spPr>
          <a:xfrm>
            <a:off x="358523" y="1477731"/>
            <a:ext cx="1219200" cy="607641"/>
          </a:xfrm>
          <a:prstGeom prst="rect">
            <a:avLst/>
          </a:prstGeom>
          <a:solidFill>
            <a:schemeClr val="accent1">
              <a:lumMod val="60000"/>
              <a:lumOff val="40000"/>
            </a:schemeClr>
          </a:solidFill>
          <a:ln w="12700">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4" eaLnBrk="1" fontAlgn="auto" hangingPunct="1">
              <a:spcBef>
                <a:spcPts val="0"/>
              </a:spcBef>
              <a:spcAft>
                <a:spcPts val="0"/>
              </a:spcAft>
            </a:pPr>
            <a:endParaRPr lang="en-US" sz="1333" dirty="0">
              <a:solidFill>
                <a:srgbClr val="0000FF"/>
              </a:solidFill>
              <a:latin typeface="Arial"/>
            </a:endParaRPr>
          </a:p>
          <a:p>
            <a:pPr algn="ctr" defTabSz="914354" eaLnBrk="1" fontAlgn="auto" hangingPunct="1">
              <a:spcBef>
                <a:spcPts val="0"/>
              </a:spcBef>
              <a:spcAft>
                <a:spcPts val="0"/>
              </a:spcAft>
            </a:pPr>
            <a:r>
              <a:rPr lang="en-US" sz="1333" dirty="0">
                <a:solidFill>
                  <a:srgbClr val="0000FF"/>
                </a:solidFill>
                <a:latin typeface="Arial"/>
              </a:rPr>
              <a:t>App</a:t>
            </a:r>
          </a:p>
        </p:txBody>
      </p:sp>
      <p:sp>
        <p:nvSpPr>
          <p:cNvPr id="12" name="Rectangle 11">
            <a:extLst>
              <a:ext uri="{FF2B5EF4-FFF2-40B4-BE49-F238E27FC236}">
                <a16:creationId xmlns:a16="http://schemas.microsoft.com/office/drawing/2014/main" id="{35BA79A0-E2A0-414C-BD6B-2B9CA2F77272}"/>
              </a:ext>
            </a:extLst>
          </p:cNvPr>
          <p:cNvSpPr/>
          <p:nvPr/>
        </p:nvSpPr>
        <p:spPr>
          <a:xfrm>
            <a:off x="510923" y="1630131"/>
            <a:ext cx="1219200" cy="607641"/>
          </a:xfrm>
          <a:prstGeom prst="rect">
            <a:avLst/>
          </a:prstGeom>
          <a:solidFill>
            <a:schemeClr val="accent1">
              <a:lumMod val="60000"/>
              <a:lumOff val="40000"/>
            </a:schemeClr>
          </a:solidFill>
          <a:ln w="12700">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4" eaLnBrk="1" fontAlgn="auto" hangingPunct="1">
              <a:spcBef>
                <a:spcPts val="0"/>
              </a:spcBef>
              <a:spcAft>
                <a:spcPts val="0"/>
              </a:spcAft>
            </a:pPr>
            <a:r>
              <a:rPr lang="en-US" sz="1333" dirty="0">
                <a:solidFill>
                  <a:srgbClr val="0000FF"/>
                </a:solidFill>
                <a:latin typeface="Arial"/>
              </a:rPr>
              <a:t>Store</a:t>
            </a:r>
          </a:p>
          <a:p>
            <a:pPr algn="ctr" defTabSz="914354" eaLnBrk="1" fontAlgn="auto" hangingPunct="1">
              <a:spcBef>
                <a:spcPts val="0"/>
              </a:spcBef>
              <a:spcAft>
                <a:spcPts val="0"/>
              </a:spcAft>
            </a:pPr>
            <a:r>
              <a:rPr lang="en-US" sz="1333" dirty="0">
                <a:solidFill>
                  <a:srgbClr val="0000FF"/>
                </a:solidFill>
                <a:latin typeface="Arial"/>
              </a:rPr>
              <a:t>App</a:t>
            </a:r>
          </a:p>
        </p:txBody>
      </p:sp>
      <p:sp>
        <p:nvSpPr>
          <p:cNvPr id="13" name="Rectangle 12">
            <a:extLst>
              <a:ext uri="{FF2B5EF4-FFF2-40B4-BE49-F238E27FC236}">
                <a16:creationId xmlns:a16="http://schemas.microsoft.com/office/drawing/2014/main" id="{A3246CD8-AB9B-B843-A9E6-8141DFB80D37}"/>
              </a:ext>
            </a:extLst>
          </p:cNvPr>
          <p:cNvSpPr/>
          <p:nvPr/>
        </p:nvSpPr>
        <p:spPr>
          <a:xfrm>
            <a:off x="628598" y="1770956"/>
            <a:ext cx="1219200" cy="607641"/>
          </a:xfrm>
          <a:prstGeom prst="rect">
            <a:avLst/>
          </a:prstGeom>
          <a:solidFill>
            <a:schemeClr val="accent1">
              <a:lumMod val="60000"/>
              <a:lumOff val="40000"/>
            </a:schemeClr>
          </a:solidFill>
          <a:ln w="12700">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4" eaLnBrk="1" fontAlgn="auto" hangingPunct="1">
              <a:spcBef>
                <a:spcPts val="0"/>
              </a:spcBef>
              <a:spcAft>
                <a:spcPts val="0"/>
              </a:spcAft>
            </a:pPr>
            <a:r>
              <a:rPr lang="en-US" sz="1333" dirty="0">
                <a:solidFill>
                  <a:schemeClr val="bg1"/>
                </a:solidFill>
                <a:latin typeface="Arial"/>
              </a:rPr>
              <a:t>Store</a:t>
            </a:r>
          </a:p>
          <a:p>
            <a:pPr algn="ctr" defTabSz="914354" eaLnBrk="1" fontAlgn="auto" hangingPunct="1">
              <a:spcBef>
                <a:spcPts val="0"/>
              </a:spcBef>
              <a:spcAft>
                <a:spcPts val="0"/>
              </a:spcAft>
            </a:pPr>
            <a:r>
              <a:rPr lang="en-US" sz="1333" dirty="0">
                <a:solidFill>
                  <a:schemeClr val="bg1"/>
                </a:solidFill>
                <a:latin typeface="Arial"/>
              </a:rPr>
              <a:t>App</a:t>
            </a:r>
          </a:p>
        </p:txBody>
      </p:sp>
      <p:sp>
        <p:nvSpPr>
          <p:cNvPr id="14" name="Rounded Rectangle 13">
            <a:extLst>
              <a:ext uri="{FF2B5EF4-FFF2-40B4-BE49-F238E27FC236}">
                <a16:creationId xmlns:a16="http://schemas.microsoft.com/office/drawing/2014/main" id="{18DD3595-F2EC-5049-8943-7C6ACDF0A803}"/>
              </a:ext>
            </a:extLst>
          </p:cNvPr>
          <p:cNvSpPr/>
          <p:nvPr/>
        </p:nvSpPr>
        <p:spPr bwMode="auto">
          <a:xfrm>
            <a:off x="2897925" y="3849594"/>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0</a:t>
            </a:r>
            <a:endParaRPr lang="en-US" sz="667">
              <a:solidFill>
                <a:prstClr val="white"/>
              </a:solidFill>
              <a:latin typeface="Arial"/>
            </a:endParaRPr>
          </a:p>
        </p:txBody>
      </p:sp>
      <p:sp>
        <p:nvSpPr>
          <p:cNvPr id="15" name="Rounded Rectangle 14">
            <a:extLst>
              <a:ext uri="{FF2B5EF4-FFF2-40B4-BE49-F238E27FC236}">
                <a16:creationId xmlns:a16="http://schemas.microsoft.com/office/drawing/2014/main" id="{DE054770-74D6-6E44-B8D1-1FE6E8A6B3E3}"/>
              </a:ext>
            </a:extLst>
          </p:cNvPr>
          <p:cNvSpPr/>
          <p:nvPr/>
        </p:nvSpPr>
        <p:spPr bwMode="auto">
          <a:xfrm>
            <a:off x="3141761" y="3849594"/>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1</a:t>
            </a:r>
            <a:endParaRPr lang="en-US" sz="667">
              <a:solidFill>
                <a:prstClr val="white"/>
              </a:solidFill>
              <a:latin typeface="Arial"/>
            </a:endParaRPr>
          </a:p>
        </p:txBody>
      </p:sp>
      <p:sp>
        <p:nvSpPr>
          <p:cNvPr id="16" name="Rounded Rectangle 15">
            <a:extLst>
              <a:ext uri="{FF2B5EF4-FFF2-40B4-BE49-F238E27FC236}">
                <a16:creationId xmlns:a16="http://schemas.microsoft.com/office/drawing/2014/main" id="{5AE9A126-F92A-4348-9782-A22FE95B1957}"/>
              </a:ext>
            </a:extLst>
          </p:cNvPr>
          <p:cNvSpPr/>
          <p:nvPr/>
        </p:nvSpPr>
        <p:spPr bwMode="auto">
          <a:xfrm>
            <a:off x="3387324" y="3849594"/>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2</a:t>
            </a:r>
            <a:endParaRPr lang="en-US" sz="667">
              <a:solidFill>
                <a:prstClr val="white"/>
              </a:solidFill>
              <a:latin typeface="Arial"/>
            </a:endParaRPr>
          </a:p>
        </p:txBody>
      </p:sp>
      <p:sp>
        <p:nvSpPr>
          <p:cNvPr id="17" name="Rounded Rectangle 16">
            <a:extLst>
              <a:ext uri="{FF2B5EF4-FFF2-40B4-BE49-F238E27FC236}">
                <a16:creationId xmlns:a16="http://schemas.microsoft.com/office/drawing/2014/main" id="{D61196DE-B1D5-0A46-9473-E09528EB69CC}"/>
              </a:ext>
            </a:extLst>
          </p:cNvPr>
          <p:cNvSpPr/>
          <p:nvPr/>
        </p:nvSpPr>
        <p:spPr bwMode="auto">
          <a:xfrm>
            <a:off x="3631161" y="3849594"/>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3</a:t>
            </a:r>
            <a:endParaRPr lang="en-US" sz="667">
              <a:solidFill>
                <a:prstClr val="white"/>
              </a:solidFill>
              <a:latin typeface="Arial"/>
            </a:endParaRPr>
          </a:p>
        </p:txBody>
      </p:sp>
      <p:sp>
        <p:nvSpPr>
          <p:cNvPr id="18" name="Rounded Rectangle 17">
            <a:extLst>
              <a:ext uri="{FF2B5EF4-FFF2-40B4-BE49-F238E27FC236}">
                <a16:creationId xmlns:a16="http://schemas.microsoft.com/office/drawing/2014/main" id="{E5D5915E-1DB8-D341-9980-8822C386F420}"/>
              </a:ext>
            </a:extLst>
          </p:cNvPr>
          <p:cNvSpPr/>
          <p:nvPr/>
        </p:nvSpPr>
        <p:spPr bwMode="auto">
          <a:xfrm>
            <a:off x="3876721" y="3849594"/>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4</a:t>
            </a:r>
            <a:endParaRPr lang="en-US" sz="667">
              <a:solidFill>
                <a:prstClr val="white"/>
              </a:solidFill>
              <a:latin typeface="Arial"/>
            </a:endParaRPr>
          </a:p>
        </p:txBody>
      </p:sp>
      <p:sp>
        <p:nvSpPr>
          <p:cNvPr id="19" name="Rounded Rectangle 18">
            <a:extLst>
              <a:ext uri="{FF2B5EF4-FFF2-40B4-BE49-F238E27FC236}">
                <a16:creationId xmlns:a16="http://schemas.microsoft.com/office/drawing/2014/main" id="{08B0DC1F-77B0-0B4C-8F77-5B3F3FF52093}"/>
              </a:ext>
            </a:extLst>
          </p:cNvPr>
          <p:cNvSpPr/>
          <p:nvPr/>
        </p:nvSpPr>
        <p:spPr bwMode="auto">
          <a:xfrm>
            <a:off x="4107517" y="3849594"/>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5</a:t>
            </a:r>
            <a:endParaRPr lang="en-US" sz="667">
              <a:solidFill>
                <a:prstClr val="white"/>
              </a:solidFill>
              <a:latin typeface="Arial"/>
            </a:endParaRPr>
          </a:p>
        </p:txBody>
      </p:sp>
      <p:sp>
        <p:nvSpPr>
          <p:cNvPr id="20" name="TextBox 19">
            <a:extLst>
              <a:ext uri="{FF2B5EF4-FFF2-40B4-BE49-F238E27FC236}">
                <a16:creationId xmlns:a16="http://schemas.microsoft.com/office/drawing/2014/main" id="{1365BD49-85CB-A746-ABC7-4745A670EEF0}"/>
              </a:ext>
            </a:extLst>
          </p:cNvPr>
          <p:cNvSpPr txBox="1"/>
          <p:nvPr/>
        </p:nvSpPr>
        <p:spPr>
          <a:xfrm>
            <a:off x="2831328" y="4536446"/>
            <a:ext cx="527709" cy="261610"/>
          </a:xfrm>
          <a:prstGeom prst="rect">
            <a:avLst/>
          </a:prstGeom>
          <a:noFill/>
        </p:spPr>
        <p:txBody>
          <a:bodyPr wrap="none" rtlCol="0">
            <a:spAutoFit/>
          </a:bodyPr>
          <a:lstStyle/>
          <a:p>
            <a:pPr defTabSz="914377" eaLnBrk="1" fontAlgn="auto" hangingPunct="1">
              <a:spcBef>
                <a:spcPts val="0"/>
              </a:spcBef>
              <a:spcAft>
                <a:spcPts val="0"/>
              </a:spcAft>
            </a:pPr>
            <a:r>
              <a:rPr lang="en-US" sz="1100" dirty="0">
                <a:solidFill>
                  <a:srgbClr val="4178BE">
                    <a:lumMod val="25000"/>
                  </a:srgbClr>
                </a:solidFill>
                <a:latin typeface="Arial"/>
                <a:cs typeface="+mn-cs"/>
              </a:rPr>
              <a:t>Items</a:t>
            </a:r>
          </a:p>
        </p:txBody>
      </p:sp>
      <p:sp>
        <p:nvSpPr>
          <p:cNvPr id="22" name="Rounded Rectangle 21">
            <a:extLst>
              <a:ext uri="{FF2B5EF4-FFF2-40B4-BE49-F238E27FC236}">
                <a16:creationId xmlns:a16="http://schemas.microsoft.com/office/drawing/2014/main" id="{F1BEDDDC-2B0C-4641-A94B-E49B7EB9B5BA}"/>
              </a:ext>
            </a:extLst>
          </p:cNvPr>
          <p:cNvSpPr/>
          <p:nvPr/>
        </p:nvSpPr>
        <p:spPr bwMode="auto">
          <a:xfrm>
            <a:off x="5764875" y="3851858"/>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0</a:t>
            </a:r>
            <a:endParaRPr lang="en-US" sz="667">
              <a:solidFill>
                <a:prstClr val="white"/>
              </a:solidFill>
              <a:latin typeface="Arial"/>
            </a:endParaRPr>
          </a:p>
        </p:txBody>
      </p:sp>
      <p:sp>
        <p:nvSpPr>
          <p:cNvPr id="23" name="Rounded Rectangle 22">
            <a:extLst>
              <a:ext uri="{FF2B5EF4-FFF2-40B4-BE49-F238E27FC236}">
                <a16:creationId xmlns:a16="http://schemas.microsoft.com/office/drawing/2014/main" id="{363E5351-E87D-884E-9442-88E35401871B}"/>
              </a:ext>
            </a:extLst>
          </p:cNvPr>
          <p:cNvSpPr/>
          <p:nvPr/>
        </p:nvSpPr>
        <p:spPr bwMode="auto">
          <a:xfrm>
            <a:off x="6008711" y="3851858"/>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1</a:t>
            </a:r>
            <a:endParaRPr lang="en-US" sz="667">
              <a:solidFill>
                <a:prstClr val="white"/>
              </a:solidFill>
              <a:latin typeface="Arial"/>
            </a:endParaRPr>
          </a:p>
        </p:txBody>
      </p:sp>
      <p:sp>
        <p:nvSpPr>
          <p:cNvPr id="24" name="Rounded Rectangle 23">
            <a:extLst>
              <a:ext uri="{FF2B5EF4-FFF2-40B4-BE49-F238E27FC236}">
                <a16:creationId xmlns:a16="http://schemas.microsoft.com/office/drawing/2014/main" id="{75760666-1662-E440-8FCB-5150BC095F35}"/>
              </a:ext>
            </a:extLst>
          </p:cNvPr>
          <p:cNvSpPr/>
          <p:nvPr/>
        </p:nvSpPr>
        <p:spPr bwMode="auto">
          <a:xfrm>
            <a:off x="6254273" y="3851858"/>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2</a:t>
            </a:r>
            <a:endParaRPr lang="en-US" sz="667">
              <a:solidFill>
                <a:prstClr val="white"/>
              </a:solidFill>
              <a:latin typeface="Arial"/>
            </a:endParaRPr>
          </a:p>
        </p:txBody>
      </p:sp>
      <p:sp>
        <p:nvSpPr>
          <p:cNvPr id="25" name="Rounded Rectangle 24">
            <a:extLst>
              <a:ext uri="{FF2B5EF4-FFF2-40B4-BE49-F238E27FC236}">
                <a16:creationId xmlns:a16="http://schemas.microsoft.com/office/drawing/2014/main" id="{E7F0F68D-849D-7842-A02A-1E0EF18BF348}"/>
              </a:ext>
            </a:extLst>
          </p:cNvPr>
          <p:cNvSpPr/>
          <p:nvPr/>
        </p:nvSpPr>
        <p:spPr bwMode="auto">
          <a:xfrm>
            <a:off x="6498111" y="3851858"/>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3</a:t>
            </a:r>
            <a:endParaRPr lang="en-US" sz="667">
              <a:solidFill>
                <a:prstClr val="white"/>
              </a:solidFill>
              <a:latin typeface="Arial"/>
            </a:endParaRPr>
          </a:p>
        </p:txBody>
      </p:sp>
      <p:sp>
        <p:nvSpPr>
          <p:cNvPr id="26" name="Rounded Rectangle 25">
            <a:extLst>
              <a:ext uri="{FF2B5EF4-FFF2-40B4-BE49-F238E27FC236}">
                <a16:creationId xmlns:a16="http://schemas.microsoft.com/office/drawing/2014/main" id="{CB5DED6E-D3DA-3040-B396-0D7B8C81C966}"/>
              </a:ext>
            </a:extLst>
          </p:cNvPr>
          <p:cNvSpPr/>
          <p:nvPr/>
        </p:nvSpPr>
        <p:spPr bwMode="auto">
          <a:xfrm>
            <a:off x="6743671" y="3851858"/>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4</a:t>
            </a:r>
            <a:endParaRPr lang="en-US" sz="667">
              <a:solidFill>
                <a:prstClr val="white"/>
              </a:solidFill>
              <a:latin typeface="Arial"/>
            </a:endParaRPr>
          </a:p>
        </p:txBody>
      </p:sp>
      <p:sp>
        <p:nvSpPr>
          <p:cNvPr id="27" name="TextBox 26">
            <a:extLst>
              <a:ext uri="{FF2B5EF4-FFF2-40B4-BE49-F238E27FC236}">
                <a16:creationId xmlns:a16="http://schemas.microsoft.com/office/drawing/2014/main" id="{607F52F9-639C-B547-A4E1-DE8B2734CFF5}"/>
              </a:ext>
            </a:extLst>
          </p:cNvPr>
          <p:cNvSpPr txBox="1"/>
          <p:nvPr/>
        </p:nvSpPr>
        <p:spPr>
          <a:xfrm>
            <a:off x="5698276" y="4538710"/>
            <a:ext cx="1138453" cy="261610"/>
          </a:xfrm>
          <a:prstGeom prst="rect">
            <a:avLst/>
          </a:prstGeom>
          <a:noFill/>
        </p:spPr>
        <p:txBody>
          <a:bodyPr wrap="none" rtlCol="0">
            <a:spAutoFit/>
          </a:bodyPr>
          <a:lstStyle/>
          <a:p>
            <a:pPr defTabSz="914377" eaLnBrk="1" fontAlgn="auto" hangingPunct="1">
              <a:spcBef>
                <a:spcPts val="0"/>
              </a:spcBef>
              <a:spcAft>
                <a:spcPts val="0"/>
              </a:spcAft>
            </a:pPr>
            <a:r>
              <a:rPr lang="en-US" sz="1100" dirty="0">
                <a:solidFill>
                  <a:srgbClr val="4178BE">
                    <a:lumMod val="25000"/>
                  </a:srgbClr>
                </a:solidFill>
                <a:latin typeface="Arial"/>
                <a:cs typeface="+mn-cs"/>
              </a:rPr>
              <a:t>Inventory items</a:t>
            </a:r>
          </a:p>
        </p:txBody>
      </p:sp>
      <p:cxnSp>
        <p:nvCxnSpPr>
          <p:cNvPr id="28" name="Elbow Connector 27">
            <a:extLst>
              <a:ext uri="{FF2B5EF4-FFF2-40B4-BE49-F238E27FC236}">
                <a16:creationId xmlns:a16="http://schemas.microsoft.com/office/drawing/2014/main" id="{E8746D25-7EDD-1A49-BA14-E65306BDA771}"/>
              </a:ext>
            </a:extLst>
          </p:cNvPr>
          <p:cNvCxnSpPr>
            <a:cxnSpLocks/>
            <a:stCxn id="21" idx="3"/>
            <a:endCxn id="26" idx="0"/>
          </p:cNvCxnSpPr>
          <p:nvPr/>
        </p:nvCxnSpPr>
        <p:spPr>
          <a:xfrm>
            <a:off x="6008709" y="3148311"/>
            <a:ext cx="857743" cy="703547"/>
          </a:xfrm>
          <a:prstGeom prst="bentConnector2">
            <a:avLst/>
          </a:prstGeom>
          <a:ln w="12700">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9" name="Elbow Connector 28">
            <a:extLst>
              <a:ext uri="{FF2B5EF4-FFF2-40B4-BE49-F238E27FC236}">
                <a16:creationId xmlns:a16="http://schemas.microsoft.com/office/drawing/2014/main" id="{2225701C-1CC1-0B4A-BB24-3A53DDC1AC0B}"/>
              </a:ext>
            </a:extLst>
          </p:cNvPr>
          <p:cNvCxnSpPr>
            <a:cxnSpLocks/>
            <a:stCxn id="17" idx="0"/>
            <a:endCxn id="21" idx="1"/>
          </p:cNvCxnSpPr>
          <p:nvPr/>
        </p:nvCxnSpPr>
        <p:spPr>
          <a:xfrm rot="5400000" flipH="1" flipV="1">
            <a:off x="3806052" y="3096201"/>
            <a:ext cx="701283" cy="805504"/>
          </a:xfrm>
          <a:prstGeom prst="bentConnector2">
            <a:avLst/>
          </a:prstGeom>
          <a:ln w="12700">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0" name="Elbow Connector 29">
            <a:extLst>
              <a:ext uri="{FF2B5EF4-FFF2-40B4-BE49-F238E27FC236}">
                <a16:creationId xmlns:a16="http://schemas.microsoft.com/office/drawing/2014/main" id="{2DAE3A90-CCAB-CD4B-9A57-55026208AB9A}"/>
              </a:ext>
            </a:extLst>
          </p:cNvPr>
          <p:cNvCxnSpPr>
            <a:cxnSpLocks/>
            <a:stCxn id="13" idx="3"/>
            <a:endCxn id="19" idx="0"/>
          </p:cNvCxnSpPr>
          <p:nvPr/>
        </p:nvCxnSpPr>
        <p:spPr>
          <a:xfrm>
            <a:off x="1847798" y="2074777"/>
            <a:ext cx="2382500" cy="1774817"/>
          </a:xfrm>
          <a:prstGeom prst="bentConnector2">
            <a:avLst/>
          </a:prstGeom>
          <a:ln w="12700">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sp>
        <p:nvSpPr>
          <p:cNvPr id="35" name="Rounded Rectangle 34">
            <a:extLst>
              <a:ext uri="{FF2B5EF4-FFF2-40B4-BE49-F238E27FC236}">
                <a16:creationId xmlns:a16="http://schemas.microsoft.com/office/drawing/2014/main" id="{892113F6-ED9C-D549-9607-5D75E9317A60}"/>
              </a:ext>
            </a:extLst>
          </p:cNvPr>
          <p:cNvSpPr/>
          <p:nvPr/>
        </p:nvSpPr>
        <p:spPr>
          <a:xfrm>
            <a:off x="4690504" y="2617147"/>
            <a:ext cx="1449263" cy="561377"/>
          </a:xfrm>
          <a:prstGeom prst="roundRect">
            <a:avLst>
              <a:gd name="adj" fmla="val 6277"/>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kafka stream operation</a:t>
            </a:r>
            <a:endParaRPr sz="1333" dirty="0">
              <a:solidFill>
                <a:prstClr val="white"/>
              </a:solidFill>
              <a:latin typeface="Arial"/>
            </a:endParaRPr>
          </a:p>
        </p:txBody>
      </p:sp>
      <p:sp>
        <p:nvSpPr>
          <p:cNvPr id="36" name="Rounded Rectangle 35">
            <a:extLst>
              <a:ext uri="{FF2B5EF4-FFF2-40B4-BE49-F238E27FC236}">
                <a16:creationId xmlns:a16="http://schemas.microsoft.com/office/drawing/2014/main" id="{5FA22DB3-D7AC-2D48-A367-1999F52F8619}"/>
              </a:ext>
            </a:extLst>
          </p:cNvPr>
          <p:cNvSpPr/>
          <p:nvPr/>
        </p:nvSpPr>
        <p:spPr>
          <a:xfrm>
            <a:off x="4635646" y="2745227"/>
            <a:ext cx="1449263" cy="561377"/>
          </a:xfrm>
          <a:prstGeom prst="roundRect">
            <a:avLst>
              <a:gd name="adj" fmla="val 6277"/>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stream operation</a:t>
            </a:r>
            <a:endParaRPr sz="1333" dirty="0">
              <a:solidFill>
                <a:prstClr val="white"/>
              </a:solidFill>
              <a:latin typeface="Arial"/>
            </a:endParaRPr>
          </a:p>
        </p:txBody>
      </p:sp>
      <p:sp>
        <p:nvSpPr>
          <p:cNvPr id="21" name="Rounded Rectangle 20">
            <a:extLst>
              <a:ext uri="{FF2B5EF4-FFF2-40B4-BE49-F238E27FC236}">
                <a16:creationId xmlns:a16="http://schemas.microsoft.com/office/drawing/2014/main" id="{D7270893-2B07-E84F-83C3-23CAAA3DAB34}"/>
              </a:ext>
            </a:extLst>
          </p:cNvPr>
          <p:cNvSpPr/>
          <p:nvPr/>
        </p:nvSpPr>
        <p:spPr>
          <a:xfrm>
            <a:off x="4559446" y="2867623"/>
            <a:ext cx="1449263" cy="561377"/>
          </a:xfrm>
          <a:prstGeom prst="roundRect">
            <a:avLst>
              <a:gd name="adj" fmla="val 6277"/>
            </a:avLst>
          </a:prstGeom>
          <a:solidFill>
            <a:srgbClr val="92D05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Data streaming</a:t>
            </a:r>
            <a:endParaRPr sz="1333" dirty="0">
              <a:solidFill>
                <a:prstClr val="white"/>
              </a:solidFill>
              <a:latin typeface="Arial"/>
            </a:endParaRPr>
          </a:p>
        </p:txBody>
      </p:sp>
      <p:sp>
        <p:nvSpPr>
          <p:cNvPr id="37" name="Rounded Rectangle 36">
            <a:extLst>
              <a:ext uri="{FF2B5EF4-FFF2-40B4-BE49-F238E27FC236}">
                <a16:creationId xmlns:a16="http://schemas.microsoft.com/office/drawing/2014/main" id="{6CB79CD3-0FEE-EA47-9CCB-A75B97F45933}"/>
              </a:ext>
            </a:extLst>
          </p:cNvPr>
          <p:cNvSpPr/>
          <p:nvPr/>
        </p:nvSpPr>
        <p:spPr>
          <a:xfrm>
            <a:off x="8302219" y="2656226"/>
            <a:ext cx="1236363" cy="561377"/>
          </a:xfrm>
          <a:prstGeom prst="roundRect">
            <a:avLst>
              <a:gd name="adj" fmla="val 627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sz="1333" dirty="0">
              <a:solidFill>
                <a:prstClr val="white"/>
              </a:solidFill>
              <a:latin typeface="Arial"/>
            </a:endParaRPr>
          </a:p>
        </p:txBody>
      </p:sp>
      <p:sp>
        <p:nvSpPr>
          <p:cNvPr id="38" name="Rounded Rectangle 37">
            <a:extLst>
              <a:ext uri="{FF2B5EF4-FFF2-40B4-BE49-F238E27FC236}">
                <a16:creationId xmlns:a16="http://schemas.microsoft.com/office/drawing/2014/main" id="{BF752173-2696-DA4B-8D54-A8ADAFF76E7C}"/>
              </a:ext>
            </a:extLst>
          </p:cNvPr>
          <p:cNvSpPr/>
          <p:nvPr/>
        </p:nvSpPr>
        <p:spPr>
          <a:xfrm>
            <a:off x="8454619" y="2808626"/>
            <a:ext cx="1236363" cy="561377"/>
          </a:xfrm>
          <a:prstGeom prst="roundRect">
            <a:avLst>
              <a:gd name="adj" fmla="val 6277"/>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Sink Connector</a:t>
            </a:r>
            <a:endParaRPr sz="1333" dirty="0">
              <a:solidFill>
                <a:prstClr val="white"/>
              </a:solidFill>
              <a:latin typeface="Arial"/>
            </a:endParaRPr>
          </a:p>
        </p:txBody>
      </p:sp>
      <p:sp>
        <p:nvSpPr>
          <p:cNvPr id="39" name="Rectangle 38">
            <a:extLst>
              <a:ext uri="{FF2B5EF4-FFF2-40B4-BE49-F238E27FC236}">
                <a16:creationId xmlns:a16="http://schemas.microsoft.com/office/drawing/2014/main" id="{1B2FB3CA-CFD2-FC46-B7B2-3EE239CBFBA6}"/>
              </a:ext>
            </a:extLst>
          </p:cNvPr>
          <p:cNvSpPr/>
          <p:nvPr/>
        </p:nvSpPr>
        <p:spPr>
          <a:xfrm>
            <a:off x="10194531" y="1294112"/>
            <a:ext cx="1219200" cy="1219200"/>
          </a:xfrm>
          <a:prstGeom prst="rect">
            <a:avLst/>
          </a:prstGeom>
          <a:noFill/>
          <a:ln w="127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4" eaLnBrk="1" fontAlgn="auto" hangingPunct="1">
              <a:spcBef>
                <a:spcPts val="0"/>
              </a:spcBef>
              <a:spcAft>
                <a:spcPts val="0"/>
              </a:spcAft>
            </a:pPr>
            <a:r>
              <a:rPr lang="en-US" sz="1333" dirty="0">
                <a:solidFill>
                  <a:srgbClr val="0000FF"/>
                </a:solidFill>
                <a:latin typeface="Arial"/>
              </a:rPr>
              <a:t>Inventory</a:t>
            </a:r>
          </a:p>
          <a:p>
            <a:pPr algn="ctr" defTabSz="914354" eaLnBrk="1" fontAlgn="auto" hangingPunct="1">
              <a:spcBef>
                <a:spcPts val="0"/>
              </a:spcBef>
              <a:spcAft>
                <a:spcPts val="0"/>
              </a:spcAft>
            </a:pPr>
            <a:r>
              <a:rPr lang="en-US" sz="1333" dirty="0">
                <a:solidFill>
                  <a:srgbClr val="0000FF"/>
                </a:solidFill>
                <a:latin typeface="Arial"/>
              </a:rPr>
              <a:t>Legacy App</a:t>
            </a:r>
          </a:p>
        </p:txBody>
      </p:sp>
      <p:sp>
        <p:nvSpPr>
          <p:cNvPr id="40" name="Can 39">
            <a:extLst>
              <a:ext uri="{FF2B5EF4-FFF2-40B4-BE49-F238E27FC236}">
                <a16:creationId xmlns:a16="http://schemas.microsoft.com/office/drawing/2014/main" id="{8C2BE2EF-9AC5-464B-8FB8-6FB1C0F630E6}"/>
              </a:ext>
            </a:extLst>
          </p:cNvPr>
          <p:cNvSpPr/>
          <p:nvPr/>
        </p:nvSpPr>
        <p:spPr>
          <a:xfrm>
            <a:off x="10213529" y="2867623"/>
            <a:ext cx="1152781" cy="737484"/>
          </a:xfrm>
          <a:prstGeom prst="can">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333" dirty="0">
                <a:solidFill>
                  <a:prstClr val="white"/>
                </a:solidFill>
                <a:latin typeface="Arial"/>
              </a:rPr>
              <a:t>DB2</a:t>
            </a:r>
            <a:endParaRPr sz="1333" dirty="0">
              <a:solidFill>
                <a:prstClr val="white"/>
              </a:solidFill>
              <a:latin typeface="Arial"/>
            </a:endParaRPr>
          </a:p>
        </p:txBody>
      </p:sp>
      <p:pic>
        <p:nvPicPr>
          <p:cNvPr id="41" name="Picture 40">
            <a:extLst>
              <a:ext uri="{FF2B5EF4-FFF2-40B4-BE49-F238E27FC236}">
                <a16:creationId xmlns:a16="http://schemas.microsoft.com/office/drawing/2014/main" id="{F5D836EB-C106-8E44-95C9-FFA188F343A2}"/>
              </a:ext>
            </a:extLst>
          </p:cNvPr>
          <p:cNvPicPr>
            <a:picLocks noChangeAspect="1"/>
          </p:cNvPicPr>
          <p:nvPr/>
        </p:nvPicPr>
        <p:blipFill>
          <a:blip r:embed="rId5"/>
          <a:stretch>
            <a:fillRect/>
          </a:stretch>
        </p:blipFill>
        <p:spPr>
          <a:xfrm>
            <a:off x="10275150" y="3845525"/>
            <a:ext cx="1129471" cy="387784"/>
          </a:xfrm>
          <a:prstGeom prst="rect">
            <a:avLst/>
          </a:prstGeom>
        </p:spPr>
      </p:pic>
      <p:cxnSp>
        <p:nvCxnSpPr>
          <p:cNvPr id="42" name="Elbow Connector 41">
            <a:extLst>
              <a:ext uri="{FF2B5EF4-FFF2-40B4-BE49-F238E27FC236}">
                <a16:creationId xmlns:a16="http://schemas.microsoft.com/office/drawing/2014/main" id="{043A327F-2047-424F-AA19-453889693E73}"/>
              </a:ext>
            </a:extLst>
          </p:cNvPr>
          <p:cNvCxnSpPr>
            <a:cxnSpLocks/>
            <a:stCxn id="24" idx="0"/>
            <a:endCxn id="37" idx="1"/>
          </p:cNvCxnSpPr>
          <p:nvPr/>
        </p:nvCxnSpPr>
        <p:spPr>
          <a:xfrm rot="5400000" flipH="1" flipV="1">
            <a:off x="6882165" y="2431805"/>
            <a:ext cx="914943" cy="1925165"/>
          </a:xfrm>
          <a:prstGeom prst="bentConnector2">
            <a:avLst/>
          </a:prstGeom>
          <a:ln w="12700">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pic>
        <p:nvPicPr>
          <p:cNvPr id="45" name="Picture 44">
            <a:extLst>
              <a:ext uri="{FF2B5EF4-FFF2-40B4-BE49-F238E27FC236}">
                <a16:creationId xmlns:a16="http://schemas.microsoft.com/office/drawing/2014/main" id="{A49C8FAA-92B8-B347-B64F-DD2AE5B4EFCF}"/>
              </a:ext>
            </a:extLst>
          </p:cNvPr>
          <p:cNvPicPr>
            <a:picLocks noChangeAspect="1"/>
          </p:cNvPicPr>
          <p:nvPr/>
        </p:nvPicPr>
        <p:blipFill>
          <a:blip r:embed="rId6"/>
          <a:stretch>
            <a:fillRect/>
          </a:stretch>
        </p:blipFill>
        <p:spPr>
          <a:xfrm>
            <a:off x="10049933" y="4455156"/>
            <a:ext cx="1600200" cy="685800"/>
          </a:xfrm>
          <a:prstGeom prst="rect">
            <a:avLst/>
          </a:prstGeom>
        </p:spPr>
      </p:pic>
      <p:sp>
        <p:nvSpPr>
          <p:cNvPr id="47" name="Left Brace 46">
            <a:extLst>
              <a:ext uri="{FF2B5EF4-FFF2-40B4-BE49-F238E27FC236}">
                <a16:creationId xmlns:a16="http://schemas.microsoft.com/office/drawing/2014/main" id="{D81F061F-982E-624D-A017-828D573CE6A3}"/>
              </a:ext>
            </a:extLst>
          </p:cNvPr>
          <p:cNvSpPr/>
          <p:nvPr/>
        </p:nvSpPr>
        <p:spPr>
          <a:xfrm>
            <a:off x="9745965" y="1325330"/>
            <a:ext cx="178492" cy="3412249"/>
          </a:xfrm>
          <a:prstGeom prst="leftBrace">
            <a:avLst/>
          </a:prstGeom>
          <a:ln>
            <a:solidFill>
              <a:schemeClr val="accent2">
                <a:lumMod val="5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61" name="Group 60">
            <a:extLst>
              <a:ext uri="{FF2B5EF4-FFF2-40B4-BE49-F238E27FC236}">
                <a16:creationId xmlns:a16="http://schemas.microsoft.com/office/drawing/2014/main" id="{3F940196-11BE-384A-8630-4B71D540B291}"/>
              </a:ext>
            </a:extLst>
          </p:cNvPr>
          <p:cNvGrpSpPr/>
          <p:nvPr/>
        </p:nvGrpSpPr>
        <p:grpSpPr>
          <a:xfrm>
            <a:off x="4998720" y="2372508"/>
            <a:ext cx="625393" cy="356870"/>
            <a:chOff x="4913376" y="2299356"/>
            <a:chExt cx="625393" cy="356870"/>
          </a:xfrm>
        </p:grpSpPr>
        <p:sp>
          <p:nvSpPr>
            <p:cNvPr id="49" name="Oval 48">
              <a:extLst>
                <a:ext uri="{FF2B5EF4-FFF2-40B4-BE49-F238E27FC236}">
                  <a16:creationId xmlns:a16="http://schemas.microsoft.com/office/drawing/2014/main" id="{0F9C16C4-129E-F048-9744-1262EAA55FF9}"/>
                </a:ext>
              </a:extLst>
            </p:cNvPr>
            <p:cNvSpPr/>
            <p:nvPr/>
          </p:nvSpPr>
          <p:spPr>
            <a:xfrm>
              <a:off x="4913376" y="2299356"/>
              <a:ext cx="178492" cy="191799"/>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l" defTabSz="685800" rtl="0" eaLnBrk="1" fontAlgn="auto" latinLnBrk="0" hangingPunct="1">
                <a:lnSpc>
                  <a:spcPct val="100000"/>
                </a:lnSpc>
                <a:spcBef>
                  <a:spcPts val="0"/>
                </a:spcBef>
                <a:spcAft>
                  <a:spcPts val="0"/>
                </a:spcAft>
                <a:buClrTx/>
                <a:buSzTx/>
                <a:buFontTx/>
                <a:buNone/>
                <a:tabLst/>
              </a:pPr>
              <a:endParaRPr kumimoji="0" lang="en-US" sz="1000" b="0" i="0" u="none" strike="noStrike" kern="1200" cap="none" spc="0" normalizeH="0" baseline="0" noProof="0" dirty="0">
                <a:ln>
                  <a:noFill/>
                </a:ln>
                <a:solidFill>
                  <a:prstClr val="white"/>
                </a:solidFill>
                <a:effectLst/>
                <a:uLnTx/>
                <a:uFillTx/>
                <a:latin typeface="Arial"/>
                <a:ea typeface="+mn-ea"/>
                <a:cs typeface="+mn-cs"/>
              </a:endParaRPr>
            </a:p>
          </p:txBody>
        </p:sp>
        <p:sp>
          <p:nvSpPr>
            <p:cNvPr id="50" name="Oval 49">
              <a:extLst>
                <a:ext uri="{FF2B5EF4-FFF2-40B4-BE49-F238E27FC236}">
                  <a16:creationId xmlns:a16="http://schemas.microsoft.com/office/drawing/2014/main" id="{48D1D00B-5A0C-2D4F-BF98-A3C2CFE10CE8}"/>
                </a:ext>
              </a:extLst>
            </p:cNvPr>
            <p:cNvSpPr/>
            <p:nvPr/>
          </p:nvSpPr>
          <p:spPr>
            <a:xfrm>
              <a:off x="5136827" y="2299356"/>
              <a:ext cx="178492" cy="191799"/>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l" defTabSz="685800" rtl="0" eaLnBrk="1" fontAlgn="auto" latinLnBrk="0" hangingPunct="1">
                <a:lnSpc>
                  <a:spcPct val="100000"/>
                </a:lnSpc>
                <a:spcBef>
                  <a:spcPts val="0"/>
                </a:spcBef>
                <a:spcAft>
                  <a:spcPts val="0"/>
                </a:spcAft>
                <a:buClrTx/>
                <a:buSzTx/>
                <a:buFontTx/>
                <a:buNone/>
                <a:tabLst/>
              </a:pPr>
              <a:endParaRPr kumimoji="0" lang="en-US" sz="1000" b="0" i="0" u="none" strike="noStrike" kern="1200" cap="none" spc="0" normalizeH="0" baseline="0" noProof="0" dirty="0">
                <a:ln>
                  <a:noFill/>
                </a:ln>
                <a:solidFill>
                  <a:prstClr val="white"/>
                </a:solidFill>
                <a:effectLst/>
                <a:uLnTx/>
                <a:uFillTx/>
                <a:latin typeface="Arial"/>
                <a:ea typeface="+mn-ea"/>
                <a:cs typeface="+mn-cs"/>
              </a:endParaRPr>
            </a:p>
          </p:txBody>
        </p:sp>
        <p:sp>
          <p:nvSpPr>
            <p:cNvPr id="51" name="Oval 50">
              <a:extLst>
                <a:ext uri="{FF2B5EF4-FFF2-40B4-BE49-F238E27FC236}">
                  <a16:creationId xmlns:a16="http://schemas.microsoft.com/office/drawing/2014/main" id="{AAAD017F-090C-5146-8DCC-56DA9E327DA2}"/>
                </a:ext>
              </a:extLst>
            </p:cNvPr>
            <p:cNvSpPr/>
            <p:nvPr/>
          </p:nvSpPr>
          <p:spPr>
            <a:xfrm>
              <a:off x="5360277" y="2300202"/>
              <a:ext cx="178492" cy="191799"/>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l" defTabSz="685800" rtl="0" eaLnBrk="1" fontAlgn="auto" latinLnBrk="0" hangingPunct="1">
                <a:lnSpc>
                  <a:spcPct val="100000"/>
                </a:lnSpc>
                <a:spcBef>
                  <a:spcPts val="0"/>
                </a:spcBef>
                <a:spcAft>
                  <a:spcPts val="0"/>
                </a:spcAft>
                <a:buClrTx/>
                <a:buSzTx/>
                <a:buFontTx/>
                <a:buNone/>
                <a:tabLst/>
              </a:pPr>
              <a:endParaRPr kumimoji="0" lang="en-US" sz="1000" b="0" i="0" u="none" strike="noStrike" kern="1200" cap="none" spc="0" normalizeH="0" baseline="0" noProof="0" dirty="0">
                <a:ln>
                  <a:noFill/>
                </a:ln>
                <a:solidFill>
                  <a:prstClr val="white"/>
                </a:solidFill>
                <a:effectLst/>
                <a:uLnTx/>
                <a:uFillTx/>
                <a:latin typeface="Arial"/>
                <a:ea typeface="+mn-ea"/>
                <a:cs typeface="+mn-cs"/>
              </a:endParaRPr>
            </a:p>
          </p:txBody>
        </p:sp>
        <p:cxnSp>
          <p:nvCxnSpPr>
            <p:cNvPr id="53" name="Straight Connector 52">
              <a:extLst>
                <a:ext uri="{FF2B5EF4-FFF2-40B4-BE49-F238E27FC236}">
                  <a16:creationId xmlns:a16="http://schemas.microsoft.com/office/drawing/2014/main" id="{970E4F20-3CDD-314F-8898-562C64E62B07}"/>
                </a:ext>
              </a:extLst>
            </p:cNvPr>
            <p:cNvCxnSpPr>
              <a:cxnSpLocks/>
            </p:cNvCxnSpPr>
            <p:nvPr/>
          </p:nvCxnSpPr>
          <p:spPr>
            <a:xfrm>
              <a:off x="5002622" y="2406083"/>
              <a:ext cx="0" cy="235381"/>
            </a:xfrm>
            <a:prstGeom prst="line">
              <a:avLst/>
            </a:prstGeom>
            <a:ln w="41275">
              <a:solidFill>
                <a:srgbClr val="92D050"/>
              </a:solidFill>
            </a:ln>
            <a:effectLst/>
          </p:spPr>
          <p:style>
            <a:lnRef idx="2">
              <a:schemeClr val="accent1"/>
            </a:lnRef>
            <a:fillRef idx="0">
              <a:schemeClr val="accent1"/>
            </a:fillRef>
            <a:effectRef idx="1">
              <a:schemeClr val="accent1"/>
            </a:effectRef>
            <a:fontRef idx="minor">
              <a:schemeClr val="tx1"/>
            </a:fontRef>
          </p:style>
        </p:cxnSp>
        <p:cxnSp>
          <p:nvCxnSpPr>
            <p:cNvPr id="55" name="Straight Connector 54">
              <a:extLst>
                <a:ext uri="{FF2B5EF4-FFF2-40B4-BE49-F238E27FC236}">
                  <a16:creationId xmlns:a16="http://schemas.microsoft.com/office/drawing/2014/main" id="{D1C82FC4-9175-294A-A95C-ADEFA9F5F025}"/>
                </a:ext>
              </a:extLst>
            </p:cNvPr>
            <p:cNvCxnSpPr>
              <a:cxnSpLocks/>
              <a:stCxn id="50" idx="4"/>
            </p:cNvCxnSpPr>
            <p:nvPr/>
          </p:nvCxnSpPr>
          <p:spPr>
            <a:xfrm flipH="1">
              <a:off x="5219161" y="2491155"/>
              <a:ext cx="6912" cy="165071"/>
            </a:xfrm>
            <a:prstGeom prst="line">
              <a:avLst/>
            </a:prstGeom>
            <a:ln w="41275">
              <a:solidFill>
                <a:srgbClr val="92D050"/>
              </a:solidFill>
            </a:ln>
            <a:effectLst/>
          </p:spPr>
          <p:style>
            <a:lnRef idx="2">
              <a:schemeClr val="accent1"/>
            </a:lnRef>
            <a:fillRef idx="0">
              <a:schemeClr val="accent1"/>
            </a:fillRef>
            <a:effectRef idx="1">
              <a:schemeClr val="accent1"/>
            </a:effectRef>
            <a:fontRef idx="minor">
              <a:schemeClr val="tx1"/>
            </a:fontRef>
          </p:style>
        </p:cxnSp>
        <p:cxnSp>
          <p:nvCxnSpPr>
            <p:cNvPr id="60" name="Straight Connector 59">
              <a:extLst>
                <a:ext uri="{FF2B5EF4-FFF2-40B4-BE49-F238E27FC236}">
                  <a16:creationId xmlns:a16="http://schemas.microsoft.com/office/drawing/2014/main" id="{D24F4179-3A80-FD4F-A2EF-8B3896FD8251}"/>
                </a:ext>
              </a:extLst>
            </p:cNvPr>
            <p:cNvCxnSpPr>
              <a:cxnSpLocks/>
            </p:cNvCxnSpPr>
            <p:nvPr/>
          </p:nvCxnSpPr>
          <p:spPr>
            <a:xfrm>
              <a:off x="5447630" y="2399987"/>
              <a:ext cx="0" cy="235381"/>
            </a:xfrm>
            <a:prstGeom prst="line">
              <a:avLst/>
            </a:prstGeom>
            <a:ln w="41275">
              <a:solidFill>
                <a:srgbClr val="92D050"/>
              </a:solidFill>
            </a:ln>
            <a:effectLst/>
          </p:spPr>
          <p:style>
            <a:lnRef idx="2">
              <a:schemeClr val="accent1"/>
            </a:lnRef>
            <a:fillRef idx="0">
              <a:schemeClr val="accent1"/>
            </a:fillRef>
            <a:effectRef idx="1">
              <a:schemeClr val="accent1"/>
            </a:effectRef>
            <a:fontRef idx="minor">
              <a:schemeClr val="tx1"/>
            </a:fontRef>
          </p:style>
        </p:cxnSp>
      </p:grpSp>
      <p:sp>
        <p:nvSpPr>
          <p:cNvPr id="62" name="TextBox 61">
            <a:extLst>
              <a:ext uri="{FF2B5EF4-FFF2-40B4-BE49-F238E27FC236}">
                <a16:creationId xmlns:a16="http://schemas.microsoft.com/office/drawing/2014/main" id="{2C70000F-33EB-B14D-AD7B-D6CD9A413BBA}"/>
              </a:ext>
            </a:extLst>
          </p:cNvPr>
          <p:cNvSpPr txBox="1"/>
          <p:nvPr/>
        </p:nvSpPr>
        <p:spPr>
          <a:xfrm>
            <a:off x="4853575" y="2137157"/>
            <a:ext cx="808235" cy="246221"/>
          </a:xfrm>
          <a:prstGeom prst="rect">
            <a:avLst/>
          </a:prstGeom>
          <a:noFill/>
        </p:spPr>
        <p:txBody>
          <a:bodyPr wrap="none" rtlCol="0">
            <a:spAutoFit/>
          </a:bodyPr>
          <a:lstStyle/>
          <a:p>
            <a:r>
              <a:rPr lang="en-US" sz="1000" dirty="0"/>
              <a:t>query APIs</a:t>
            </a:r>
          </a:p>
        </p:txBody>
      </p:sp>
    </p:spTree>
    <p:extLst>
      <p:ext uri="{BB962C8B-B14F-4D97-AF65-F5344CB8AC3E}">
        <p14:creationId xmlns:p14="http://schemas.microsoft.com/office/powerpoint/2010/main" val="15193308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Rectangle 60"/>
          <p:cNvSpPr/>
          <p:nvPr/>
        </p:nvSpPr>
        <p:spPr>
          <a:xfrm>
            <a:off x="610751" y="4655495"/>
            <a:ext cx="8092039"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Messaging</a:t>
            </a:r>
          </a:p>
        </p:txBody>
      </p:sp>
      <p:sp>
        <p:nvSpPr>
          <p:cNvPr id="2" name="Title 1"/>
          <p:cNvSpPr>
            <a:spLocks noGrp="1"/>
          </p:cNvSpPr>
          <p:nvPr>
            <p:ph type="title"/>
          </p:nvPr>
        </p:nvSpPr>
        <p:spPr>
          <a:xfrm>
            <a:off x="390788" y="60120"/>
            <a:ext cx="10869879" cy="533590"/>
          </a:xfrm>
        </p:spPr>
        <p:txBody>
          <a:bodyPr/>
          <a:lstStyle/>
          <a:p>
            <a:pPr algn="l"/>
            <a:r>
              <a:rPr lang="en-US" dirty="0"/>
              <a:t>Why Event Driven Architecture: Eventual Data Consistency</a:t>
            </a:r>
          </a:p>
        </p:txBody>
      </p:sp>
      <p:sp>
        <p:nvSpPr>
          <p:cNvPr id="4" name="Slide Number Placeholder 3"/>
          <p:cNvSpPr>
            <a:spLocks noGrp="1"/>
          </p:cNvSpPr>
          <p:nvPr>
            <p:ph type="sldNum" sz="quarter" idx="4294967295"/>
          </p:nvPr>
        </p:nvSpPr>
        <p:spPr/>
        <p:txBody>
          <a:bodyPr/>
          <a:lstStyle/>
          <a:p>
            <a:pPr defTabSz="911231" eaLnBrk="1" fontAlgn="auto" hangingPunct="1">
              <a:spcBef>
                <a:spcPts val="0"/>
              </a:spcBef>
              <a:spcAft>
                <a:spcPts val="0"/>
              </a:spcAft>
              <a:defRPr/>
            </a:pPr>
            <a:r>
              <a:rPr lang="en-US" altLang="en-US" dirty="0">
                <a:solidFill>
                  <a:srgbClr val="FFFFFF"/>
                </a:solidFill>
                <a:latin typeface="Arial"/>
                <a:ea typeface="ＭＳ Ｐゴシック" charset="0"/>
                <a:cs typeface="Arial"/>
                <a:sym typeface="Helvetica" charset="0"/>
              </a:rPr>
              <a:t>IBM Confidential – Page </a:t>
            </a:r>
            <a:fld id="{3AD35F64-7BFE-4AA6-B41F-771B1133FB22}"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7</a:t>
            </a:fld>
            <a:endParaRPr lang="en-US" altLang="en-US" dirty="0">
              <a:solidFill>
                <a:srgbClr val="FFFFFF"/>
              </a:solidFill>
              <a:latin typeface="Arial"/>
              <a:ea typeface="ＭＳ Ｐゴシック" charset="0"/>
              <a:cs typeface="Arial"/>
              <a:sym typeface="Helvetica" charset="0"/>
            </a:endParaRPr>
          </a:p>
        </p:txBody>
      </p:sp>
      <p:sp>
        <p:nvSpPr>
          <p:cNvPr id="7" name="Rectangle 6"/>
          <p:cNvSpPr/>
          <p:nvPr/>
        </p:nvSpPr>
        <p:spPr>
          <a:xfrm>
            <a:off x="3677070" y="2608926"/>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Authentication MS</a:t>
            </a:r>
          </a:p>
        </p:txBody>
      </p:sp>
      <p:cxnSp>
        <p:nvCxnSpPr>
          <p:cNvPr id="35" name="Elbow Connector 34"/>
          <p:cNvCxnSpPr>
            <a:stCxn id="32" idx="2"/>
            <a:endCxn id="66" idx="0"/>
          </p:cNvCxnSpPr>
          <p:nvPr/>
        </p:nvCxnSpPr>
        <p:spPr>
          <a:xfrm rot="16200000" flipH="1">
            <a:off x="3460228" y="1671835"/>
            <a:ext cx="1078501" cy="485960"/>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52" name="Elbow Connector 51"/>
          <p:cNvCxnSpPr>
            <a:stCxn id="31" idx="2"/>
            <a:endCxn id="62" idx="0"/>
          </p:cNvCxnSpPr>
          <p:nvPr/>
        </p:nvCxnSpPr>
        <p:spPr>
          <a:xfrm rot="5400000">
            <a:off x="838600" y="1675429"/>
            <a:ext cx="1098629" cy="473229"/>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23" name="Can 22"/>
          <p:cNvSpPr/>
          <p:nvPr/>
        </p:nvSpPr>
        <p:spPr>
          <a:xfrm>
            <a:off x="4378339" y="5708984"/>
            <a:ext cx="347218" cy="395204"/>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Rectangle 44"/>
          <p:cNvSpPr/>
          <p:nvPr/>
        </p:nvSpPr>
        <p:spPr>
          <a:xfrm>
            <a:off x="7162690" y="2674089"/>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Asset management MS</a:t>
            </a:r>
          </a:p>
        </p:txBody>
      </p:sp>
      <p:sp>
        <p:nvSpPr>
          <p:cNvPr id="46" name="Can 45"/>
          <p:cNvSpPr/>
          <p:nvPr/>
        </p:nvSpPr>
        <p:spPr>
          <a:xfrm>
            <a:off x="7810861" y="3051258"/>
            <a:ext cx="269960" cy="35897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46"/>
          <p:cNvSpPr/>
          <p:nvPr/>
        </p:nvSpPr>
        <p:spPr>
          <a:xfrm>
            <a:off x="5219564" y="2621113"/>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User management MS</a:t>
            </a:r>
          </a:p>
        </p:txBody>
      </p:sp>
      <p:sp>
        <p:nvSpPr>
          <p:cNvPr id="50" name="Rectangle 49"/>
          <p:cNvSpPr/>
          <p:nvPr/>
        </p:nvSpPr>
        <p:spPr>
          <a:xfrm>
            <a:off x="2481778" y="2608926"/>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App Authorization MS</a:t>
            </a:r>
          </a:p>
        </p:txBody>
      </p:sp>
      <p:sp>
        <p:nvSpPr>
          <p:cNvPr id="51" name="Can 50"/>
          <p:cNvSpPr/>
          <p:nvPr/>
        </p:nvSpPr>
        <p:spPr>
          <a:xfrm>
            <a:off x="2765300" y="5574469"/>
            <a:ext cx="405411" cy="429400"/>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Rectangle 52"/>
          <p:cNvSpPr/>
          <p:nvPr/>
        </p:nvSpPr>
        <p:spPr>
          <a:xfrm>
            <a:off x="606697" y="2621113"/>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Config management MS</a:t>
            </a:r>
          </a:p>
        </p:txBody>
      </p:sp>
      <p:cxnSp>
        <p:nvCxnSpPr>
          <p:cNvPr id="57" name="Elbow Connector 56"/>
          <p:cNvCxnSpPr>
            <a:stCxn id="33" idx="2"/>
            <a:endCxn id="67" idx="0"/>
          </p:cNvCxnSpPr>
          <p:nvPr/>
        </p:nvCxnSpPr>
        <p:spPr>
          <a:xfrm rot="16200000" flipH="1">
            <a:off x="5224775" y="1889607"/>
            <a:ext cx="1061828" cy="46871"/>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60" name="Elbow Connector 59"/>
          <p:cNvCxnSpPr>
            <a:stCxn id="34" idx="2"/>
            <a:endCxn id="68" idx="0"/>
          </p:cNvCxnSpPr>
          <p:nvPr/>
        </p:nvCxnSpPr>
        <p:spPr>
          <a:xfrm rot="16200000" flipH="1">
            <a:off x="7102378" y="1895169"/>
            <a:ext cx="1117788" cy="91707"/>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31" name="Rectangle 30"/>
          <p:cNvSpPr/>
          <p:nvPr/>
        </p:nvSpPr>
        <p:spPr>
          <a:xfrm>
            <a:off x="767278" y="810453"/>
            <a:ext cx="171450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App Config Web</a:t>
            </a:r>
          </a:p>
        </p:txBody>
      </p:sp>
      <p:sp>
        <p:nvSpPr>
          <p:cNvPr id="32" name="Rectangle 31"/>
          <p:cNvSpPr/>
          <p:nvPr/>
        </p:nvSpPr>
        <p:spPr>
          <a:xfrm>
            <a:off x="2899248" y="823289"/>
            <a:ext cx="171450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User Identity Web</a:t>
            </a:r>
          </a:p>
        </p:txBody>
      </p:sp>
      <p:sp>
        <p:nvSpPr>
          <p:cNvPr id="33" name="Rectangle 32"/>
          <p:cNvSpPr/>
          <p:nvPr/>
        </p:nvSpPr>
        <p:spPr>
          <a:xfrm>
            <a:off x="4875004" y="829853"/>
            <a:ext cx="171450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User Management Web</a:t>
            </a:r>
          </a:p>
        </p:txBody>
      </p:sp>
      <p:sp>
        <p:nvSpPr>
          <p:cNvPr id="34" name="Rectangle 33"/>
          <p:cNvSpPr/>
          <p:nvPr/>
        </p:nvSpPr>
        <p:spPr>
          <a:xfrm>
            <a:off x="6758169" y="829853"/>
            <a:ext cx="171450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Asset Dashboard Web</a:t>
            </a:r>
          </a:p>
        </p:txBody>
      </p:sp>
      <p:sp>
        <p:nvSpPr>
          <p:cNvPr id="10" name="TextBox 9"/>
          <p:cNvSpPr txBox="1"/>
          <p:nvPr/>
        </p:nvSpPr>
        <p:spPr>
          <a:xfrm>
            <a:off x="7663724" y="1821106"/>
            <a:ext cx="1039067" cy="415498"/>
          </a:xfrm>
          <a:prstGeom prst="rect">
            <a:avLst/>
          </a:prstGeom>
          <a:noFill/>
        </p:spPr>
        <p:txBody>
          <a:bodyPr wrap="none" rtlCol="0">
            <a:spAutoFit/>
          </a:bodyPr>
          <a:lstStyle/>
          <a:p>
            <a:r>
              <a:rPr lang="en-US" sz="1050" dirty="0"/>
              <a:t>Add, delete, </a:t>
            </a:r>
          </a:p>
          <a:p>
            <a:r>
              <a:rPr lang="en-US" sz="1050" dirty="0"/>
              <a:t>update Assets</a:t>
            </a:r>
          </a:p>
        </p:txBody>
      </p:sp>
      <p:cxnSp>
        <p:nvCxnSpPr>
          <p:cNvPr id="42" name="Elbow Connector 41"/>
          <p:cNvCxnSpPr>
            <a:stCxn id="32" idx="2"/>
            <a:endCxn id="64" idx="0"/>
          </p:cNvCxnSpPr>
          <p:nvPr/>
        </p:nvCxnSpPr>
        <p:spPr>
          <a:xfrm rot="5400000">
            <a:off x="2861042" y="1550379"/>
            <a:ext cx="1070271" cy="720643"/>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5762060" y="1760692"/>
            <a:ext cx="987771" cy="415498"/>
          </a:xfrm>
          <a:prstGeom prst="rect">
            <a:avLst/>
          </a:prstGeom>
          <a:noFill/>
        </p:spPr>
        <p:txBody>
          <a:bodyPr wrap="none" rtlCol="0">
            <a:spAutoFit/>
          </a:bodyPr>
          <a:lstStyle/>
          <a:p>
            <a:r>
              <a:rPr lang="en-US" sz="1050" dirty="0"/>
              <a:t>Add, delete, </a:t>
            </a:r>
          </a:p>
          <a:p>
            <a:r>
              <a:rPr lang="en-US" sz="1050" dirty="0"/>
              <a:t>update Users</a:t>
            </a:r>
          </a:p>
        </p:txBody>
      </p:sp>
      <p:sp>
        <p:nvSpPr>
          <p:cNvPr id="55" name="TextBox 54"/>
          <p:cNvSpPr txBox="1"/>
          <p:nvPr/>
        </p:nvSpPr>
        <p:spPr>
          <a:xfrm>
            <a:off x="417541" y="1552943"/>
            <a:ext cx="1303562" cy="415498"/>
          </a:xfrm>
          <a:prstGeom prst="rect">
            <a:avLst/>
          </a:prstGeom>
          <a:noFill/>
        </p:spPr>
        <p:txBody>
          <a:bodyPr wrap="none" rtlCol="0">
            <a:spAutoFit/>
          </a:bodyPr>
          <a:lstStyle/>
          <a:p>
            <a:r>
              <a:rPr lang="en-US" sz="1050" dirty="0"/>
              <a:t>Add, delete, </a:t>
            </a:r>
          </a:p>
          <a:p>
            <a:r>
              <a:rPr lang="en-US" sz="1050" dirty="0"/>
              <a:t>update App Config</a:t>
            </a:r>
          </a:p>
        </p:txBody>
      </p:sp>
      <p:cxnSp>
        <p:nvCxnSpPr>
          <p:cNvPr id="56" name="Elbow Connector 55"/>
          <p:cNvCxnSpPr>
            <a:stCxn id="53" idx="2"/>
            <a:endCxn id="3" idx="0"/>
          </p:cNvCxnSpPr>
          <p:nvPr/>
        </p:nvCxnSpPr>
        <p:spPr>
          <a:xfrm rot="16200000" flipH="1">
            <a:off x="1103322" y="3589465"/>
            <a:ext cx="377169" cy="271739"/>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62" name="Rectangle 61"/>
          <p:cNvSpPr/>
          <p:nvPr/>
        </p:nvSpPr>
        <p:spPr>
          <a:xfrm>
            <a:off x="597221" y="2461358"/>
            <a:ext cx="1108156" cy="159754"/>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APIS</a:t>
            </a:r>
          </a:p>
        </p:txBody>
      </p:sp>
      <p:sp>
        <p:nvSpPr>
          <p:cNvPr id="64" name="Rectangle 63"/>
          <p:cNvSpPr/>
          <p:nvPr/>
        </p:nvSpPr>
        <p:spPr>
          <a:xfrm>
            <a:off x="2481777" y="2445836"/>
            <a:ext cx="1108156" cy="159754"/>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APIS</a:t>
            </a:r>
          </a:p>
        </p:txBody>
      </p:sp>
      <p:sp>
        <p:nvSpPr>
          <p:cNvPr id="66" name="Rectangle 65"/>
          <p:cNvSpPr/>
          <p:nvPr/>
        </p:nvSpPr>
        <p:spPr>
          <a:xfrm>
            <a:off x="3688380" y="2454066"/>
            <a:ext cx="1108156" cy="159754"/>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APIS</a:t>
            </a:r>
          </a:p>
        </p:txBody>
      </p:sp>
      <p:sp>
        <p:nvSpPr>
          <p:cNvPr id="67" name="Rectangle 66"/>
          <p:cNvSpPr/>
          <p:nvPr/>
        </p:nvSpPr>
        <p:spPr>
          <a:xfrm>
            <a:off x="5225047" y="2443957"/>
            <a:ext cx="1108156" cy="159754"/>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APIS</a:t>
            </a:r>
          </a:p>
        </p:txBody>
      </p:sp>
      <p:sp>
        <p:nvSpPr>
          <p:cNvPr id="68" name="Rectangle 67"/>
          <p:cNvSpPr/>
          <p:nvPr/>
        </p:nvSpPr>
        <p:spPr>
          <a:xfrm>
            <a:off x="7153048" y="2499917"/>
            <a:ext cx="1108156" cy="159754"/>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APIS</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1300" y="3913920"/>
            <a:ext cx="552951" cy="386793"/>
          </a:xfrm>
          <a:prstGeom prst="rect">
            <a:avLst/>
          </a:prstGeom>
        </p:spPr>
      </p:pic>
      <p:cxnSp>
        <p:nvCxnSpPr>
          <p:cNvPr id="38" name="Elbow Connector 37"/>
          <p:cNvCxnSpPr>
            <a:endCxn id="39" idx="0"/>
          </p:cNvCxnSpPr>
          <p:nvPr/>
        </p:nvCxnSpPr>
        <p:spPr>
          <a:xfrm rot="16200000" flipH="1">
            <a:off x="7709091" y="3615953"/>
            <a:ext cx="324194" cy="271739"/>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39" name="Picture 3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30582" y="3913920"/>
            <a:ext cx="552951" cy="386793"/>
          </a:xfrm>
          <a:prstGeom prst="rect">
            <a:avLst/>
          </a:prstGeom>
        </p:spPr>
      </p:pic>
      <p:cxnSp>
        <p:nvCxnSpPr>
          <p:cNvPr id="40" name="Elbow Connector 39"/>
          <p:cNvCxnSpPr>
            <a:endCxn id="41" idx="0"/>
          </p:cNvCxnSpPr>
          <p:nvPr/>
        </p:nvCxnSpPr>
        <p:spPr>
          <a:xfrm rot="16200000" flipH="1">
            <a:off x="5853023" y="3597336"/>
            <a:ext cx="361427" cy="271739"/>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41" name="Picture 4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93130" y="3913920"/>
            <a:ext cx="552951" cy="386793"/>
          </a:xfrm>
          <a:prstGeom prst="rect">
            <a:avLst/>
          </a:prstGeom>
        </p:spPr>
      </p:pic>
      <p:sp>
        <p:nvSpPr>
          <p:cNvPr id="9" name="Direct Access Storage 8"/>
          <p:cNvSpPr/>
          <p:nvPr/>
        </p:nvSpPr>
        <p:spPr>
          <a:xfrm>
            <a:off x="1067628" y="4773880"/>
            <a:ext cx="1081806" cy="391886"/>
          </a:xfrm>
          <a:prstGeom prst="flowChartMagneticDru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7030A0"/>
                </a:solidFill>
              </a:rPr>
              <a:t>Topic</a:t>
            </a:r>
          </a:p>
        </p:txBody>
      </p:sp>
      <p:sp>
        <p:nvSpPr>
          <p:cNvPr id="65" name="Direct Access Storage 64"/>
          <p:cNvSpPr/>
          <p:nvPr/>
        </p:nvSpPr>
        <p:spPr>
          <a:xfrm>
            <a:off x="5665636" y="4739125"/>
            <a:ext cx="1081806" cy="391886"/>
          </a:xfrm>
          <a:prstGeom prst="flowChartMagneticDru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7030A0"/>
                </a:solidFill>
              </a:rPr>
              <a:t>Topic</a:t>
            </a:r>
          </a:p>
        </p:txBody>
      </p:sp>
      <p:sp>
        <p:nvSpPr>
          <p:cNvPr id="69" name="Direct Access Storage 68"/>
          <p:cNvSpPr/>
          <p:nvPr/>
        </p:nvSpPr>
        <p:spPr>
          <a:xfrm>
            <a:off x="7466154" y="4735690"/>
            <a:ext cx="1081806" cy="391886"/>
          </a:xfrm>
          <a:prstGeom prst="flowChartMagneticDru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7030A0"/>
                </a:solidFill>
              </a:rPr>
              <a:t>Topic</a:t>
            </a:r>
          </a:p>
        </p:txBody>
      </p:sp>
      <p:cxnSp>
        <p:nvCxnSpPr>
          <p:cNvPr id="70" name="Elbow Connector 69"/>
          <p:cNvCxnSpPr>
            <a:stCxn id="39" idx="2"/>
            <a:endCxn id="69" idx="0"/>
          </p:cNvCxnSpPr>
          <p:nvPr/>
        </p:nvCxnSpPr>
        <p:spPr>
          <a:xfrm rot="5400000">
            <a:off x="7789570" y="4518201"/>
            <a:ext cx="434977" cy="1"/>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71" name="Elbow Connector 70"/>
          <p:cNvCxnSpPr>
            <a:stCxn id="41" idx="2"/>
            <a:endCxn id="65" idx="0"/>
          </p:cNvCxnSpPr>
          <p:nvPr/>
        </p:nvCxnSpPr>
        <p:spPr>
          <a:xfrm rot="16200000" flipH="1">
            <a:off x="5968866" y="4501452"/>
            <a:ext cx="438412" cy="36933"/>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72" name="Elbow Connector 71"/>
          <p:cNvCxnSpPr>
            <a:stCxn id="3" idx="2"/>
            <a:endCxn id="9" idx="0"/>
          </p:cNvCxnSpPr>
          <p:nvPr/>
        </p:nvCxnSpPr>
        <p:spPr>
          <a:xfrm rot="16200000" flipH="1">
            <a:off x="1281570" y="4446918"/>
            <a:ext cx="473167" cy="180755"/>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74" name="Elbow Connector 73"/>
          <p:cNvCxnSpPr>
            <a:stCxn id="65" idx="4"/>
            <a:endCxn id="82" idx="0"/>
          </p:cNvCxnSpPr>
          <p:nvPr/>
        </p:nvCxnSpPr>
        <p:spPr>
          <a:xfrm flipH="1">
            <a:off x="5448576" y="4935068"/>
            <a:ext cx="1298866" cy="613740"/>
          </a:xfrm>
          <a:prstGeom prst="bentConnector4">
            <a:avLst>
              <a:gd name="adj1" fmla="val -17600"/>
              <a:gd name="adj2" fmla="val 65963"/>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75" name="Elbow Connector 74"/>
          <p:cNvCxnSpPr>
            <a:stCxn id="65" idx="4"/>
          </p:cNvCxnSpPr>
          <p:nvPr/>
        </p:nvCxnSpPr>
        <p:spPr>
          <a:xfrm flipV="1">
            <a:off x="6747442" y="3624269"/>
            <a:ext cx="563882" cy="1310799"/>
          </a:xfrm>
          <a:prstGeom prst="bentConnector2">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5" name="Rounded Rectangle 24"/>
          <p:cNvSpPr/>
          <p:nvPr/>
        </p:nvSpPr>
        <p:spPr>
          <a:xfrm>
            <a:off x="1704251" y="5575348"/>
            <a:ext cx="914400" cy="407254"/>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Config Consumer</a:t>
            </a:r>
          </a:p>
        </p:txBody>
      </p:sp>
      <p:sp>
        <p:nvSpPr>
          <p:cNvPr id="29" name="TextBox 28"/>
          <p:cNvSpPr txBox="1"/>
          <p:nvPr/>
        </p:nvSpPr>
        <p:spPr>
          <a:xfrm>
            <a:off x="2668804" y="5996190"/>
            <a:ext cx="593432" cy="261610"/>
          </a:xfrm>
          <a:prstGeom prst="rect">
            <a:avLst/>
          </a:prstGeom>
          <a:noFill/>
        </p:spPr>
        <p:txBody>
          <a:bodyPr wrap="none" rtlCol="0">
            <a:spAutoFit/>
          </a:bodyPr>
          <a:lstStyle/>
          <a:p>
            <a:r>
              <a:rPr lang="en-US" sz="1100" dirty="0"/>
              <a:t>Config</a:t>
            </a:r>
          </a:p>
        </p:txBody>
      </p:sp>
      <p:cxnSp>
        <p:nvCxnSpPr>
          <p:cNvPr id="76" name="Elbow Connector 75"/>
          <p:cNvCxnSpPr>
            <a:stCxn id="9" idx="4"/>
            <a:endCxn id="25" idx="0"/>
          </p:cNvCxnSpPr>
          <p:nvPr/>
        </p:nvCxnSpPr>
        <p:spPr>
          <a:xfrm>
            <a:off x="2149434" y="4969823"/>
            <a:ext cx="12017" cy="605525"/>
          </a:xfrm>
          <a:prstGeom prst="bentConnector2">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77" name="Elbow Connector 76"/>
          <p:cNvCxnSpPr>
            <a:stCxn id="25" idx="3"/>
            <a:endCxn id="51" idx="2"/>
          </p:cNvCxnSpPr>
          <p:nvPr/>
        </p:nvCxnSpPr>
        <p:spPr>
          <a:xfrm>
            <a:off x="2618651" y="5778975"/>
            <a:ext cx="146649" cy="10194"/>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79" name="Elbow Connector 78"/>
          <p:cNvCxnSpPr>
            <a:stCxn id="51" idx="1"/>
            <a:endCxn id="50" idx="2"/>
          </p:cNvCxnSpPr>
          <p:nvPr/>
        </p:nvCxnSpPr>
        <p:spPr>
          <a:xfrm rot="5400000" flipH="1" flipV="1">
            <a:off x="1974610" y="4517961"/>
            <a:ext cx="2049905" cy="63112"/>
          </a:xfrm>
          <a:prstGeom prst="bentConnector3">
            <a:avLst>
              <a:gd name="adj1" fmla="val 7549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82" name="Rounded Rectangle 81"/>
          <p:cNvSpPr/>
          <p:nvPr/>
        </p:nvSpPr>
        <p:spPr>
          <a:xfrm>
            <a:off x="4991376" y="5548808"/>
            <a:ext cx="914400" cy="407254"/>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User Consumer</a:t>
            </a:r>
          </a:p>
        </p:txBody>
      </p:sp>
      <p:cxnSp>
        <p:nvCxnSpPr>
          <p:cNvPr id="83" name="Elbow Connector 82"/>
          <p:cNvCxnSpPr>
            <a:stCxn id="82" idx="1"/>
            <a:endCxn id="23" idx="4"/>
          </p:cNvCxnSpPr>
          <p:nvPr/>
        </p:nvCxnSpPr>
        <p:spPr>
          <a:xfrm rot="10800000" flipV="1">
            <a:off x="4725558" y="5752434"/>
            <a:ext cx="265819" cy="154151"/>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93" name="Elbow Connector 92"/>
          <p:cNvCxnSpPr>
            <a:stCxn id="23" idx="1"/>
            <a:endCxn id="7" idx="2"/>
          </p:cNvCxnSpPr>
          <p:nvPr/>
        </p:nvCxnSpPr>
        <p:spPr>
          <a:xfrm rot="16200000" flipV="1">
            <a:off x="3296969" y="4454005"/>
            <a:ext cx="2184420" cy="325538"/>
          </a:xfrm>
          <a:prstGeom prst="bentConnector3">
            <a:avLst>
              <a:gd name="adj1" fmla="val 79356"/>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9068282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369085A-1A13-C948-AB81-3C275560379D}"/>
              </a:ext>
            </a:extLst>
          </p:cNvPr>
          <p:cNvSpPr>
            <a:spLocks noGrp="1"/>
          </p:cNvSpPr>
          <p:nvPr>
            <p:ph type="title"/>
          </p:nvPr>
        </p:nvSpPr>
        <p:spPr/>
        <p:txBody>
          <a:bodyPr/>
          <a:lstStyle/>
          <a:p>
            <a:r>
              <a:rPr lang="en-US" dirty="0"/>
              <a:t>Inventory scenario – Lab 1</a:t>
            </a:r>
          </a:p>
        </p:txBody>
      </p:sp>
      <p:sp>
        <p:nvSpPr>
          <p:cNvPr id="4" name="Slide Number Placeholder 3">
            <a:extLst>
              <a:ext uri="{FF2B5EF4-FFF2-40B4-BE49-F238E27FC236}">
                <a16:creationId xmlns:a16="http://schemas.microsoft.com/office/drawing/2014/main" id="{900614D6-1E67-B245-B3D1-0D6289C1BBD6}"/>
              </a:ext>
            </a:extLst>
          </p:cNvPr>
          <p:cNvSpPr>
            <a:spLocks noGrp="1"/>
          </p:cNvSpPr>
          <p:nvPr>
            <p:ph type="sldNum" sz="quarter" idx="10"/>
          </p:nvPr>
        </p:nvSpPr>
        <p:spPr/>
        <p:txBody>
          <a:bodyPr/>
          <a:lstStyle/>
          <a:p>
            <a:fld id="{E9549862-13E2-C34D-815E-8545BD36FC59}" type="slidenum">
              <a:rPr lang="en-US" smtClean="0">
                <a:solidFill>
                  <a:srgbClr val="6D7777"/>
                </a:solidFill>
              </a:rPr>
              <a:pPr/>
              <a:t>70</a:t>
            </a:fld>
            <a:endParaRPr lang="en-US">
              <a:solidFill>
                <a:srgbClr val="6D7777"/>
              </a:solidFill>
            </a:endParaRPr>
          </a:p>
        </p:txBody>
      </p:sp>
      <p:sp>
        <p:nvSpPr>
          <p:cNvPr id="8" name="AutoShape 4">
            <a:extLst>
              <a:ext uri="{FF2B5EF4-FFF2-40B4-BE49-F238E27FC236}">
                <a16:creationId xmlns:a16="http://schemas.microsoft.com/office/drawing/2014/main" id="{2EDBA3B9-1682-164D-9B32-84C201D5120F}"/>
              </a:ext>
            </a:extLst>
          </p:cNvPr>
          <p:cNvSpPr>
            <a:spLocks noChangeArrowheads="1"/>
          </p:cNvSpPr>
          <p:nvPr/>
        </p:nvSpPr>
        <p:spPr bwMode="auto">
          <a:xfrm>
            <a:off x="1529048" y="3819045"/>
            <a:ext cx="5981224" cy="1128328"/>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a:solidFill>
                <a:srgbClr val="6D7777"/>
              </a:solidFill>
            </a:endParaRPr>
          </a:p>
        </p:txBody>
      </p:sp>
      <p:pic>
        <p:nvPicPr>
          <p:cNvPr id="9" name="Picture 8">
            <a:extLst>
              <a:ext uri="{FF2B5EF4-FFF2-40B4-BE49-F238E27FC236}">
                <a16:creationId xmlns:a16="http://schemas.microsoft.com/office/drawing/2014/main" id="{8DFFD8EB-2F5C-8E4D-ABD8-0E8E2CC8B477}"/>
              </a:ext>
            </a:extLst>
          </p:cNvPr>
          <p:cNvPicPr>
            <a:picLocks noChangeAspect="1"/>
          </p:cNvPicPr>
          <p:nvPr/>
        </p:nvPicPr>
        <p:blipFill>
          <a:blip r:embed="rId3">
            <a:biLevel thresh="75000"/>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tretch>
            <a:fillRect/>
          </a:stretch>
        </p:blipFill>
        <p:spPr>
          <a:xfrm>
            <a:off x="1577723" y="4233309"/>
            <a:ext cx="959343" cy="504271"/>
          </a:xfrm>
          <a:prstGeom prst="rect">
            <a:avLst/>
          </a:prstGeom>
        </p:spPr>
      </p:pic>
      <p:sp>
        <p:nvSpPr>
          <p:cNvPr id="10" name="Rectangle 9">
            <a:extLst>
              <a:ext uri="{FF2B5EF4-FFF2-40B4-BE49-F238E27FC236}">
                <a16:creationId xmlns:a16="http://schemas.microsoft.com/office/drawing/2014/main" id="{22EEFBAF-C01D-284D-9249-D6C5B65CA891}"/>
              </a:ext>
            </a:extLst>
          </p:cNvPr>
          <p:cNvSpPr/>
          <p:nvPr/>
        </p:nvSpPr>
        <p:spPr>
          <a:xfrm>
            <a:off x="705995" y="1325331"/>
            <a:ext cx="1219200" cy="607641"/>
          </a:xfrm>
          <a:prstGeom prst="rect">
            <a:avLst/>
          </a:prstGeom>
          <a:solidFill>
            <a:schemeClr val="accent1">
              <a:lumMod val="60000"/>
              <a:lumOff val="40000"/>
            </a:schemeClr>
          </a:solidFill>
          <a:ln w="12700">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4" eaLnBrk="1" fontAlgn="auto" hangingPunct="1">
              <a:spcBef>
                <a:spcPts val="0"/>
              </a:spcBef>
              <a:spcAft>
                <a:spcPts val="0"/>
              </a:spcAft>
            </a:pPr>
            <a:endParaRPr lang="en-US" sz="1333" dirty="0">
              <a:solidFill>
                <a:srgbClr val="0000FF"/>
              </a:solidFill>
              <a:latin typeface="Arial"/>
            </a:endParaRPr>
          </a:p>
          <a:p>
            <a:pPr algn="ctr" defTabSz="914354" eaLnBrk="1" fontAlgn="auto" hangingPunct="1">
              <a:spcBef>
                <a:spcPts val="0"/>
              </a:spcBef>
              <a:spcAft>
                <a:spcPts val="0"/>
              </a:spcAft>
            </a:pPr>
            <a:r>
              <a:rPr lang="en-US" sz="1333" dirty="0">
                <a:solidFill>
                  <a:srgbClr val="0000FF"/>
                </a:solidFill>
                <a:latin typeface="Arial"/>
              </a:rPr>
              <a:t>App</a:t>
            </a:r>
          </a:p>
        </p:txBody>
      </p:sp>
      <p:sp>
        <p:nvSpPr>
          <p:cNvPr id="11" name="Rectangle 10">
            <a:extLst>
              <a:ext uri="{FF2B5EF4-FFF2-40B4-BE49-F238E27FC236}">
                <a16:creationId xmlns:a16="http://schemas.microsoft.com/office/drawing/2014/main" id="{E5A4C06D-9146-7E4D-A567-E3E5DB34B137}"/>
              </a:ext>
            </a:extLst>
          </p:cNvPr>
          <p:cNvSpPr/>
          <p:nvPr/>
        </p:nvSpPr>
        <p:spPr>
          <a:xfrm>
            <a:off x="858395" y="1477731"/>
            <a:ext cx="1219200" cy="607641"/>
          </a:xfrm>
          <a:prstGeom prst="rect">
            <a:avLst/>
          </a:prstGeom>
          <a:solidFill>
            <a:schemeClr val="accent1">
              <a:lumMod val="60000"/>
              <a:lumOff val="40000"/>
            </a:schemeClr>
          </a:solidFill>
          <a:ln w="12700">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4" eaLnBrk="1" fontAlgn="auto" hangingPunct="1">
              <a:spcBef>
                <a:spcPts val="0"/>
              </a:spcBef>
              <a:spcAft>
                <a:spcPts val="0"/>
              </a:spcAft>
            </a:pPr>
            <a:endParaRPr lang="en-US" sz="1333" dirty="0">
              <a:solidFill>
                <a:srgbClr val="0000FF"/>
              </a:solidFill>
              <a:latin typeface="Arial"/>
            </a:endParaRPr>
          </a:p>
          <a:p>
            <a:pPr algn="ctr" defTabSz="914354" eaLnBrk="1" fontAlgn="auto" hangingPunct="1">
              <a:spcBef>
                <a:spcPts val="0"/>
              </a:spcBef>
              <a:spcAft>
                <a:spcPts val="0"/>
              </a:spcAft>
            </a:pPr>
            <a:r>
              <a:rPr lang="en-US" sz="1333" dirty="0">
                <a:solidFill>
                  <a:srgbClr val="0000FF"/>
                </a:solidFill>
                <a:latin typeface="Arial"/>
              </a:rPr>
              <a:t>App</a:t>
            </a:r>
          </a:p>
        </p:txBody>
      </p:sp>
      <p:sp>
        <p:nvSpPr>
          <p:cNvPr id="12" name="Rectangle 11">
            <a:extLst>
              <a:ext uri="{FF2B5EF4-FFF2-40B4-BE49-F238E27FC236}">
                <a16:creationId xmlns:a16="http://schemas.microsoft.com/office/drawing/2014/main" id="{35BA79A0-E2A0-414C-BD6B-2B9CA2F77272}"/>
              </a:ext>
            </a:extLst>
          </p:cNvPr>
          <p:cNvSpPr/>
          <p:nvPr/>
        </p:nvSpPr>
        <p:spPr>
          <a:xfrm>
            <a:off x="1010795" y="1630131"/>
            <a:ext cx="1219200" cy="607641"/>
          </a:xfrm>
          <a:prstGeom prst="rect">
            <a:avLst/>
          </a:prstGeom>
          <a:solidFill>
            <a:schemeClr val="accent1">
              <a:lumMod val="60000"/>
              <a:lumOff val="40000"/>
            </a:schemeClr>
          </a:solidFill>
          <a:ln w="12700">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4" eaLnBrk="1" fontAlgn="auto" hangingPunct="1">
              <a:spcBef>
                <a:spcPts val="0"/>
              </a:spcBef>
              <a:spcAft>
                <a:spcPts val="0"/>
              </a:spcAft>
            </a:pPr>
            <a:r>
              <a:rPr lang="en-US" sz="1333" dirty="0">
                <a:solidFill>
                  <a:srgbClr val="0000FF"/>
                </a:solidFill>
                <a:latin typeface="Arial"/>
              </a:rPr>
              <a:t>Store</a:t>
            </a:r>
          </a:p>
          <a:p>
            <a:pPr algn="ctr" defTabSz="914354" eaLnBrk="1" fontAlgn="auto" hangingPunct="1">
              <a:spcBef>
                <a:spcPts val="0"/>
              </a:spcBef>
              <a:spcAft>
                <a:spcPts val="0"/>
              </a:spcAft>
            </a:pPr>
            <a:r>
              <a:rPr lang="en-US" sz="1333" dirty="0">
                <a:solidFill>
                  <a:srgbClr val="0000FF"/>
                </a:solidFill>
                <a:latin typeface="Arial"/>
              </a:rPr>
              <a:t>App</a:t>
            </a:r>
          </a:p>
        </p:txBody>
      </p:sp>
      <p:sp>
        <p:nvSpPr>
          <p:cNvPr id="13" name="Rectangle 12">
            <a:extLst>
              <a:ext uri="{FF2B5EF4-FFF2-40B4-BE49-F238E27FC236}">
                <a16:creationId xmlns:a16="http://schemas.microsoft.com/office/drawing/2014/main" id="{A3246CD8-AB9B-B843-A9E6-8141DFB80D37}"/>
              </a:ext>
            </a:extLst>
          </p:cNvPr>
          <p:cNvSpPr/>
          <p:nvPr/>
        </p:nvSpPr>
        <p:spPr>
          <a:xfrm>
            <a:off x="1128470" y="1770956"/>
            <a:ext cx="1219200" cy="607641"/>
          </a:xfrm>
          <a:prstGeom prst="rect">
            <a:avLst/>
          </a:prstGeom>
          <a:solidFill>
            <a:schemeClr val="accent1">
              <a:lumMod val="60000"/>
              <a:lumOff val="40000"/>
            </a:schemeClr>
          </a:solidFill>
          <a:ln w="12700">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4" eaLnBrk="1" fontAlgn="auto" hangingPunct="1">
              <a:spcBef>
                <a:spcPts val="0"/>
              </a:spcBef>
              <a:spcAft>
                <a:spcPts val="0"/>
              </a:spcAft>
            </a:pPr>
            <a:r>
              <a:rPr lang="en-US" sz="1333" dirty="0">
                <a:solidFill>
                  <a:schemeClr val="bg1"/>
                </a:solidFill>
                <a:latin typeface="Arial"/>
              </a:rPr>
              <a:t>Store</a:t>
            </a:r>
          </a:p>
          <a:p>
            <a:pPr algn="ctr" defTabSz="914354" eaLnBrk="1" fontAlgn="auto" hangingPunct="1">
              <a:spcBef>
                <a:spcPts val="0"/>
              </a:spcBef>
              <a:spcAft>
                <a:spcPts val="0"/>
              </a:spcAft>
            </a:pPr>
            <a:r>
              <a:rPr lang="en-US" sz="1333" dirty="0">
                <a:solidFill>
                  <a:schemeClr val="bg1"/>
                </a:solidFill>
                <a:latin typeface="Arial"/>
              </a:rPr>
              <a:t>App</a:t>
            </a:r>
          </a:p>
        </p:txBody>
      </p:sp>
      <p:sp>
        <p:nvSpPr>
          <p:cNvPr id="14" name="Rounded Rectangle 13">
            <a:extLst>
              <a:ext uri="{FF2B5EF4-FFF2-40B4-BE49-F238E27FC236}">
                <a16:creationId xmlns:a16="http://schemas.microsoft.com/office/drawing/2014/main" id="{18DD3595-F2EC-5049-8943-7C6ACDF0A803}"/>
              </a:ext>
            </a:extLst>
          </p:cNvPr>
          <p:cNvSpPr/>
          <p:nvPr/>
        </p:nvSpPr>
        <p:spPr bwMode="auto">
          <a:xfrm>
            <a:off x="2897925" y="3849594"/>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0</a:t>
            </a:r>
            <a:endParaRPr lang="en-US" sz="667">
              <a:solidFill>
                <a:prstClr val="white"/>
              </a:solidFill>
              <a:latin typeface="Arial"/>
            </a:endParaRPr>
          </a:p>
        </p:txBody>
      </p:sp>
      <p:sp>
        <p:nvSpPr>
          <p:cNvPr id="15" name="Rounded Rectangle 14">
            <a:extLst>
              <a:ext uri="{FF2B5EF4-FFF2-40B4-BE49-F238E27FC236}">
                <a16:creationId xmlns:a16="http://schemas.microsoft.com/office/drawing/2014/main" id="{DE054770-74D6-6E44-B8D1-1FE6E8A6B3E3}"/>
              </a:ext>
            </a:extLst>
          </p:cNvPr>
          <p:cNvSpPr/>
          <p:nvPr/>
        </p:nvSpPr>
        <p:spPr bwMode="auto">
          <a:xfrm>
            <a:off x="3141761" y="3849594"/>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1</a:t>
            </a:r>
            <a:endParaRPr lang="en-US" sz="667">
              <a:solidFill>
                <a:prstClr val="white"/>
              </a:solidFill>
              <a:latin typeface="Arial"/>
            </a:endParaRPr>
          </a:p>
        </p:txBody>
      </p:sp>
      <p:sp>
        <p:nvSpPr>
          <p:cNvPr id="16" name="Rounded Rectangle 15">
            <a:extLst>
              <a:ext uri="{FF2B5EF4-FFF2-40B4-BE49-F238E27FC236}">
                <a16:creationId xmlns:a16="http://schemas.microsoft.com/office/drawing/2014/main" id="{5AE9A126-F92A-4348-9782-A22FE95B1957}"/>
              </a:ext>
            </a:extLst>
          </p:cNvPr>
          <p:cNvSpPr/>
          <p:nvPr/>
        </p:nvSpPr>
        <p:spPr bwMode="auto">
          <a:xfrm>
            <a:off x="3387324" y="3849594"/>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2</a:t>
            </a:r>
            <a:endParaRPr lang="en-US" sz="667">
              <a:solidFill>
                <a:prstClr val="white"/>
              </a:solidFill>
              <a:latin typeface="Arial"/>
            </a:endParaRPr>
          </a:p>
        </p:txBody>
      </p:sp>
      <p:sp>
        <p:nvSpPr>
          <p:cNvPr id="17" name="Rounded Rectangle 16">
            <a:extLst>
              <a:ext uri="{FF2B5EF4-FFF2-40B4-BE49-F238E27FC236}">
                <a16:creationId xmlns:a16="http://schemas.microsoft.com/office/drawing/2014/main" id="{D61196DE-B1D5-0A46-9473-E09528EB69CC}"/>
              </a:ext>
            </a:extLst>
          </p:cNvPr>
          <p:cNvSpPr/>
          <p:nvPr/>
        </p:nvSpPr>
        <p:spPr bwMode="auto">
          <a:xfrm>
            <a:off x="3631161" y="3849594"/>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3</a:t>
            </a:r>
            <a:endParaRPr lang="en-US" sz="667">
              <a:solidFill>
                <a:prstClr val="white"/>
              </a:solidFill>
              <a:latin typeface="Arial"/>
            </a:endParaRPr>
          </a:p>
        </p:txBody>
      </p:sp>
      <p:sp>
        <p:nvSpPr>
          <p:cNvPr id="18" name="Rounded Rectangle 17">
            <a:extLst>
              <a:ext uri="{FF2B5EF4-FFF2-40B4-BE49-F238E27FC236}">
                <a16:creationId xmlns:a16="http://schemas.microsoft.com/office/drawing/2014/main" id="{E5D5915E-1DB8-D341-9980-8822C386F420}"/>
              </a:ext>
            </a:extLst>
          </p:cNvPr>
          <p:cNvSpPr/>
          <p:nvPr/>
        </p:nvSpPr>
        <p:spPr bwMode="auto">
          <a:xfrm>
            <a:off x="3876721" y="3849594"/>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4</a:t>
            </a:r>
            <a:endParaRPr lang="en-US" sz="667">
              <a:solidFill>
                <a:prstClr val="white"/>
              </a:solidFill>
              <a:latin typeface="Arial"/>
            </a:endParaRPr>
          </a:p>
        </p:txBody>
      </p:sp>
      <p:sp>
        <p:nvSpPr>
          <p:cNvPr id="19" name="Rounded Rectangle 18">
            <a:extLst>
              <a:ext uri="{FF2B5EF4-FFF2-40B4-BE49-F238E27FC236}">
                <a16:creationId xmlns:a16="http://schemas.microsoft.com/office/drawing/2014/main" id="{08B0DC1F-77B0-0B4C-8F77-5B3F3FF52093}"/>
              </a:ext>
            </a:extLst>
          </p:cNvPr>
          <p:cNvSpPr/>
          <p:nvPr/>
        </p:nvSpPr>
        <p:spPr bwMode="auto">
          <a:xfrm>
            <a:off x="4107517" y="3849594"/>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5</a:t>
            </a:r>
            <a:endParaRPr lang="en-US" sz="667">
              <a:solidFill>
                <a:prstClr val="white"/>
              </a:solidFill>
              <a:latin typeface="Arial"/>
            </a:endParaRPr>
          </a:p>
        </p:txBody>
      </p:sp>
      <p:sp>
        <p:nvSpPr>
          <p:cNvPr id="20" name="TextBox 19">
            <a:extLst>
              <a:ext uri="{FF2B5EF4-FFF2-40B4-BE49-F238E27FC236}">
                <a16:creationId xmlns:a16="http://schemas.microsoft.com/office/drawing/2014/main" id="{1365BD49-85CB-A746-ABC7-4745A670EEF0}"/>
              </a:ext>
            </a:extLst>
          </p:cNvPr>
          <p:cNvSpPr txBox="1"/>
          <p:nvPr/>
        </p:nvSpPr>
        <p:spPr>
          <a:xfrm>
            <a:off x="2831328" y="4536446"/>
            <a:ext cx="527709" cy="261610"/>
          </a:xfrm>
          <a:prstGeom prst="rect">
            <a:avLst/>
          </a:prstGeom>
          <a:noFill/>
        </p:spPr>
        <p:txBody>
          <a:bodyPr wrap="none" rtlCol="0">
            <a:spAutoFit/>
          </a:bodyPr>
          <a:lstStyle/>
          <a:p>
            <a:pPr defTabSz="914377" eaLnBrk="1" fontAlgn="auto" hangingPunct="1">
              <a:spcBef>
                <a:spcPts val="0"/>
              </a:spcBef>
              <a:spcAft>
                <a:spcPts val="0"/>
              </a:spcAft>
            </a:pPr>
            <a:r>
              <a:rPr lang="en-US" sz="1100" dirty="0">
                <a:solidFill>
                  <a:srgbClr val="4178BE">
                    <a:lumMod val="25000"/>
                  </a:srgbClr>
                </a:solidFill>
                <a:latin typeface="Arial"/>
                <a:cs typeface="+mn-cs"/>
              </a:rPr>
              <a:t>Items</a:t>
            </a:r>
          </a:p>
        </p:txBody>
      </p:sp>
      <p:sp>
        <p:nvSpPr>
          <p:cNvPr id="22" name="Rounded Rectangle 21">
            <a:extLst>
              <a:ext uri="{FF2B5EF4-FFF2-40B4-BE49-F238E27FC236}">
                <a16:creationId xmlns:a16="http://schemas.microsoft.com/office/drawing/2014/main" id="{F1BEDDDC-2B0C-4641-A94B-E49B7EB9B5BA}"/>
              </a:ext>
            </a:extLst>
          </p:cNvPr>
          <p:cNvSpPr/>
          <p:nvPr/>
        </p:nvSpPr>
        <p:spPr bwMode="auto">
          <a:xfrm>
            <a:off x="5764875" y="3851858"/>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0</a:t>
            </a:r>
            <a:endParaRPr lang="en-US" sz="667">
              <a:solidFill>
                <a:prstClr val="white"/>
              </a:solidFill>
              <a:latin typeface="Arial"/>
            </a:endParaRPr>
          </a:p>
        </p:txBody>
      </p:sp>
      <p:sp>
        <p:nvSpPr>
          <p:cNvPr id="23" name="Rounded Rectangle 22">
            <a:extLst>
              <a:ext uri="{FF2B5EF4-FFF2-40B4-BE49-F238E27FC236}">
                <a16:creationId xmlns:a16="http://schemas.microsoft.com/office/drawing/2014/main" id="{363E5351-E87D-884E-9442-88E35401871B}"/>
              </a:ext>
            </a:extLst>
          </p:cNvPr>
          <p:cNvSpPr/>
          <p:nvPr/>
        </p:nvSpPr>
        <p:spPr bwMode="auto">
          <a:xfrm>
            <a:off x="6008711" y="3851858"/>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1</a:t>
            </a:r>
            <a:endParaRPr lang="en-US" sz="667">
              <a:solidFill>
                <a:prstClr val="white"/>
              </a:solidFill>
              <a:latin typeface="Arial"/>
            </a:endParaRPr>
          </a:p>
        </p:txBody>
      </p:sp>
      <p:sp>
        <p:nvSpPr>
          <p:cNvPr id="24" name="Rounded Rectangle 23">
            <a:extLst>
              <a:ext uri="{FF2B5EF4-FFF2-40B4-BE49-F238E27FC236}">
                <a16:creationId xmlns:a16="http://schemas.microsoft.com/office/drawing/2014/main" id="{75760666-1662-E440-8FCB-5150BC095F35}"/>
              </a:ext>
            </a:extLst>
          </p:cNvPr>
          <p:cNvSpPr/>
          <p:nvPr/>
        </p:nvSpPr>
        <p:spPr bwMode="auto">
          <a:xfrm>
            <a:off x="6254273" y="3851858"/>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2</a:t>
            </a:r>
            <a:endParaRPr lang="en-US" sz="667">
              <a:solidFill>
                <a:prstClr val="white"/>
              </a:solidFill>
              <a:latin typeface="Arial"/>
            </a:endParaRPr>
          </a:p>
        </p:txBody>
      </p:sp>
      <p:sp>
        <p:nvSpPr>
          <p:cNvPr id="25" name="Rounded Rectangle 24">
            <a:extLst>
              <a:ext uri="{FF2B5EF4-FFF2-40B4-BE49-F238E27FC236}">
                <a16:creationId xmlns:a16="http://schemas.microsoft.com/office/drawing/2014/main" id="{E7F0F68D-849D-7842-A02A-1E0EF18BF348}"/>
              </a:ext>
            </a:extLst>
          </p:cNvPr>
          <p:cNvSpPr/>
          <p:nvPr/>
        </p:nvSpPr>
        <p:spPr bwMode="auto">
          <a:xfrm>
            <a:off x="6498111" y="3851858"/>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3</a:t>
            </a:r>
            <a:endParaRPr lang="en-US" sz="667">
              <a:solidFill>
                <a:prstClr val="white"/>
              </a:solidFill>
              <a:latin typeface="Arial"/>
            </a:endParaRPr>
          </a:p>
        </p:txBody>
      </p:sp>
      <p:sp>
        <p:nvSpPr>
          <p:cNvPr id="26" name="Rounded Rectangle 25">
            <a:extLst>
              <a:ext uri="{FF2B5EF4-FFF2-40B4-BE49-F238E27FC236}">
                <a16:creationId xmlns:a16="http://schemas.microsoft.com/office/drawing/2014/main" id="{CB5DED6E-D3DA-3040-B396-0D7B8C81C966}"/>
              </a:ext>
            </a:extLst>
          </p:cNvPr>
          <p:cNvSpPr/>
          <p:nvPr/>
        </p:nvSpPr>
        <p:spPr bwMode="auto">
          <a:xfrm>
            <a:off x="6743671" y="3851858"/>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4</a:t>
            </a:r>
            <a:endParaRPr lang="en-US" sz="667">
              <a:solidFill>
                <a:prstClr val="white"/>
              </a:solidFill>
              <a:latin typeface="Arial"/>
            </a:endParaRPr>
          </a:p>
        </p:txBody>
      </p:sp>
      <p:sp>
        <p:nvSpPr>
          <p:cNvPr id="27" name="TextBox 26">
            <a:extLst>
              <a:ext uri="{FF2B5EF4-FFF2-40B4-BE49-F238E27FC236}">
                <a16:creationId xmlns:a16="http://schemas.microsoft.com/office/drawing/2014/main" id="{607F52F9-639C-B547-A4E1-DE8B2734CFF5}"/>
              </a:ext>
            </a:extLst>
          </p:cNvPr>
          <p:cNvSpPr txBox="1"/>
          <p:nvPr/>
        </p:nvSpPr>
        <p:spPr>
          <a:xfrm>
            <a:off x="5698276" y="4538710"/>
            <a:ext cx="1138453" cy="261610"/>
          </a:xfrm>
          <a:prstGeom prst="rect">
            <a:avLst/>
          </a:prstGeom>
          <a:noFill/>
        </p:spPr>
        <p:txBody>
          <a:bodyPr wrap="none" rtlCol="0">
            <a:spAutoFit/>
          </a:bodyPr>
          <a:lstStyle/>
          <a:p>
            <a:pPr defTabSz="914377" eaLnBrk="1" fontAlgn="auto" hangingPunct="1">
              <a:spcBef>
                <a:spcPts val="0"/>
              </a:spcBef>
              <a:spcAft>
                <a:spcPts val="0"/>
              </a:spcAft>
            </a:pPr>
            <a:r>
              <a:rPr lang="en-US" sz="1100" dirty="0">
                <a:solidFill>
                  <a:srgbClr val="4178BE">
                    <a:lumMod val="25000"/>
                  </a:srgbClr>
                </a:solidFill>
                <a:latin typeface="Arial"/>
                <a:cs typeface="+mn-cs"/>
              </a:rPr>
              <a:t>Inventory items</a:t>
            </a:r>
          </a:p>
        </p:txBody>
      </p:sp>
      <p:cxnSp>
        <p:nvCxnSpPr>
          <p:cNvPr id="28" name="Elbow Connector 27">
            <a:extLst>
              <a:ext uri="{FF2B5EF4-FFF2-40B4-BE49-F238E27FC236}">
                <a16:creationId xmlns:a16="http://schemas.microsoft.com/office/drawing/2014/main" id="{E8746D25-7EDD-1A49-BA14-E65306BDA771}"/>
              </a:ext>
            </a:extLst>
          </p:cNvPr>
          <p:cNvCxnSpPr>
            <a:cxnSpLocks/>
            <a:stCxn id="21" idx="3"/>
            <a:endCxn id="26" idx="0"/>
          </p:cNvCxnSpPr>
          <p:nvPr/>
        </p:nvCxnSpPr>
        <p:spPr>
          <a:xfrm>
            <a:off x="6008709" y="3148311"/>
            <a:ext cx="857743" cy="703547"/>
          </a:xfrm>
          <a:prstGeom prst="bentConnector2">
            <a:avLst/>
          </a:prstGeom>
          <a:ln w="12700">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9" name="Elbow Connector 28">
            <a:extLst>
              <a:ext uri="{FF2B5EF4-FFF2-40B4-BE49-F238E27FC236}">
                <a16:creationId xmlns:a16="http://schemas.microsoft.com/office/drawing/2014/main" id="{2225701C-1CC1-0B4A-BB24-3A53DDC1AC0B}"/>
              </a:ext>
            </a:extLst>
          </p:cNvPr>
          <p:cNvCxnSpPr>
            <a:cxnSpLocks/>
            <a:stCxn id="17" idx="0"/>
            <a:endCxn id="21" idx="1"/>
          </p:cNvCxnSpPr>
          <p:nvPr/>
        </p:nvCxnSpPr>
        <p:spPr>
          <a:xfrm rot="5400000" flipH="1" flipV="1">
            <a:off x="3806052" y="3096201"/>
            <a:ext cx="701283" cy="805504"/>
          </a:xfrm>
          <a:prstGeom prst="bentConnector2">
            <a:avLst/>
          </a:prstGeom>
          <a:ln w="12700">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0" name="Elbow Connector 29">
            <a:extLst>
              <a:ext uri="{FF2B5EF4-FFF2-40B4-BE49-F238E27FC236}">
                <a16:creationId xmlns:a16="http://schemas.microsoft.com/office/drawing/2014/main" id="{2DAE3A90-CCAB-CD4B-9A57-55026208AB9A}"/>
              </a:ext>
            </a:extLst>
          </p:cNvPr>
          <p:cNvCxnSpPr>
            <a:cxnSpLocks/>
            <a:stCxn id="13" idx="3"/>
            <a:endCxn id="19" idx="0"/>
          </p:cNvCxnSpPr>
          <p:nvPr/>
        </p:nvCxnSpPr>
        <p:spPr>
          <a:xfrm>
            <a:off x="2347670" y="2074777"/>
            <a:ext cx="1882628" cy="1774817"/>
          </a:xfrm>
          <a:prstGeom prst="bentConnector2">
            <a:avLst/>
          </a:prstGeom>
          <a:ln w="12700">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sp>
        <p:nvSpPr>
          <p:cNvPr id="35" name="Rounded Rectangle 34">
            <a:extLst>
              <a:ext uri="{FF2B5EF4-FFF2-40B4-BE49-F238E27FC236}">
                <a16:creationId xmlns:a16="http://schemas.microsoft.com/office/drawing/2014/main" id="{892113F6-ED9C-D549-9607-5D75E9317A60}"/>
              </a:ext>
            </a:extLst>
          </p:cNvPr>
          <p:cNvSpPr/>
          <p:nvPr/>
        </p:nvSpPr>
        <p:spPr>
          <a:xfrm>
            <a:off x="4690504" y="2617147"/>
            <a:ext cx="1449263" cy="561377"/>
          </a:xfrm>
          <a:prstGeom prst="roundRect">
            <a:avLst>
              <a:gd name="adj" fmla="val 6277"/>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kafka stream operation</a:t>
            </a:r>
            <a:endParaRPr sz="1333" dirty="0">
              <a:solidFill>
                <a:prstClr val="white"/>
              </a:solidFill>
              <a:latin typeface="Arial"/>
            </a:endParaRPr>
          </a:p>
        </p:txBody>
      </p:sp>
      <p:sp>
        <p:nvSpPr>
          <p:cNvPr id="36" name="Rounded Rectangle 35">
            <a:extLst>
              <a:ext uri="{FF2B5EF4-FFF2-40B4-BE49-F238E27FC236}">
                <a16:creationId xmlns:a16="http://schemas.microsoft.com/office/drawing/2014/main" id="{5FA22DB3-D7AC-2D48-A367-1999F52F8619}"/>
              </a:ext>
            </a:extLst>
          </p:cNvPr>
          <p:cNvSpPr/>
          <p:nvPr/>
        </p:nvSpPr>
        <p:spPr>
          <a:xfrm>
            <a:off x="4635646" y="2745227"/>
            <a:ext cx="1449263" cy="561377"/>
          </a:xfrm>
          <a:prstGeom prst="roundRect">
            <a:avLst>
              <a:gd name="adj" fmla="val 6277"/>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stream operation</a:t>
            </a:r>
            <a:endParaRPr sz="1333" dirty="0">
              <a:solidFill>
                <a:prstClr val="white"/>
              </a:solidFill>
              <a:latin typeface="Arial"/>
            </a:endParaRPr>
          </a:p>
        </p:txBody>
      </p:sp>
      <p:sp>
        <p:nvSpPr>
          <p:cNvPr id="21" name="Rounded Rectangle 20">
            <a:extLst>
              <a:ext uri="{FF2B5EF4-FFF2-40B4-BE49-F238E27FC236}">
                <a16:creationId xmlns:a16="http://schemas.microsoft.com/office/drawing/2014/main" id="{D7270893-2B07-E84F-83C3-23CAAA3DAB34}"/>
              </a:ext>
            </a:extLst>
          </p:cNvPr>
          <p:cNvSpPr/>
          <p:nvPr/>
        </p:nvSpPr>
        <p:spPr>
          <a:xfrm>
            <a:off x="4559446" y="2867623"/>
            <a:ext cx="1449263" cy="561377"/>
          </a:xfrm>
          <a:prstGeom prst="roundRect">
            <a:avLst>
              <a:gd name="adj" fmla="val 6277"/>
            </a:avLst>
          </a:prstGeom>
          <a:solidFill>
            <a:srgbClr val="92D05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rPr>
              <a:t>Data streaming</a:t>
            </a:r>
            <a:endParaRPr sz="1333" dirty="0">
              <a:solidFill>
                <a:prstClr val="white"/>
              </a:solidFill>
              <a:latin typeface="Arial"/>
            </a:endParaRPr>
          </a:p>
        </p:txBody>
      </p:sp>
      <p:cxnSp>
        <p:nvCxnSpPr>
          <p:cNvPr id="42" name="Elbow Connector 41">
            <a:extLst>
              <a:ext uri="{FF2B5EF4-FFF2-40B4-BE49-F238E27FC236}">
                <a16:creationId xmlns:a16="http://schemas.microsoft.com/office/drawing/2014/main" id="{043A327F-2047-424F-AA19-453889693E73}"/>
              </a:ext>
            </a:extLst>
          </p:cNvPr>
          <p:cNvCxnSpPr>
            <a:cxnSpLocks/>
            <a:stCxn id="24" idx="0"/>
          </p:cNvCxnSpPr>
          <p:nvPr/>
        </p:nvCxnSpPr>
        <p:spPr>
          <a:xfrm rot="5400000" flipH="1" flipV="1">
            <a:off x="6882165" y="2431805"/>
            <a:ext cx="914943" cy="1925165"/>
          </a:xfrm>
          <a:prstGeom prst="bentConnector2">
            <a:avLst/>
          </a:prstGeom>
          <a:ln w="12700">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61" name="Group 60">
            <a:extLst>
              <a:ext uri="{FF2B5EF4-FFF2-40B4-BE49-F238E27FC236}">
                <a16:creationId xmlns:a16="http://schemas.microsoft.com/office/drawing/2014/main" id="{3F940196-11BE-384A-8630-4B71D540B291}"/>
              </a:ext>
            </a:extLst>
          </p:cNvPr>
          <p:cNvGrpSpPr/>
          <p:nvPr/>
        </p:nvGrpSpPr>
        <p:grpSpPr>
          <a:xfrm>
            <a:off x="4998720" y="2372508"/>
            <a:ext cx="625393" cy="356870"/>
            <a:chOff x="4913376" y="2299356"/>
            <a:chExt cx="625393" cy="356870"/>
          </a:xfrm>
        </p:grpSpPr>
        <p:sp>
          <p:nvSpPr>
            <p:cNvPr id="49" name="Oval 48">
              <a:extLst>
                <a:ext uri="{FF2B5EF4-FFF2-40B4-BE49-F238E27FC236}">
                  <a16:creationId xmlns:a16="http://schemas.microsoft.com/office/drawing/2014/main" id="{0F9C16C4-129E-F048-9744-1262EAA55FF9}"/>
                </a:ext>
              </a:extLst>
            </p:cNvPr>
            <p:cNvSpPr/>
            <p:nvPr/>
          </p:nvSpPr>
          <p:spPr>
            <a:xfrm>
              <a:off x="4913376" y="2299356"/>
              <a:ext cx="178492" cy="191799"/>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l" defTabSz="685800" rtl="0" eaLnBrk="1" fontAlgn="auto" latinLnBrk="0" hangingPunct="1">
                <a:lnSpc>
                  <a:spcPct val="100000"/>
                </a:lnSpc>
                <a:spcBef>
                  <a:spcPts val="0"/>
                </a:spcBef>
                <a:spcAft>
                  <a:spcPts val="0"/>
                </a:spcAft>
                <a:buClrTx/>
                <a:buSzTx/>
                <a:buFontTx/>
                <a:buNone/>
                <a:tabLst/>
              </a:pPr>
              <a:endParaRPr kumimoji="0" lang="en-US" sz="1000" b="0" i="0" u="none" strike="noStrike" kern="1200" cap="none" spc="0" normalizeH="0" baseline="0" noProof="0" dirty="0">
                <a:ln>
                  <a:noFill/>
                </a:ln>
                <a:solidFill>
                  <a:prstClr val="white"/>
                </a:solidFill>
                <a:effectLst/>
                <a:uLnTx/>
                <a:uFillTx/>
                <a:latin typeface="Arial"/>
                <a:ea typeface="+mn-ea"/>
                <a:cs typeface="+mn-cs"/>
              </a:endParaRPr>
            </a:p>
          </p:txBody>
        </p:sp>
        <p:sp>
          <p:nvSpPr>
            <p:cNvPr id="50" name="Oval 49">
              <a:extLst>
                <a:ext uri="{FF2B5EF4-FFF2-40B4-BE49-F238E27FC236}">
                  <a16:creationId xmlns:a16="http://schemas.microsoft.com/office/drawing/2014/main" id="{48D1D00B-5A0C-2D4F-BF98-A3C2CFE10CE8}"/>
                </a:ext>
              </a:extLst>
            </p:cNvPr>
            <p:cNvSpPr/>
            <p:nvPr/>
          </p:nvSpPr>
          <p:spPr>
            <a:xfrm>
              <a:off x="5136827" y="2299356"/>
              <a:ext cx="178492" cy="191799"/>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l" defTabSz="685800" rtl="0" eaLnBrk="1" fontAlgn="auto" latinLnBrk="0" hangingPunct="1">
                <a:lnSpc>
                  <a:spcPct val="100000"/>
                </a:lnSpc>
                <a:spcBef>
                  <a:spcPts val="0"/>
                </a:spcBef>
                <a:spcAft>
                  <a:spcPts val="0"/>
                </a:spcAft>
                <a:buClrTx/>
                <a:buSzTx/>
                <a:buFontTx/>
                <a:buNone/>
                <a:tabLst/>
              </a:pPr>
              <a:endParaRPr kumimoji="0" lang="en-US" sz="1000" b="0" i="0" u="none" strike="noStrike" kern="1200" cap="none" spc="0" normalizeH="0" baseline="0" noProof="0" dirty="0">
                <a:ln>
                  <a:noFill/>
                </a:ln>
                <a:solidFill>
                  <a:prstClr val="white"/>
                </a:solidFill>
                <a:effectLst/>
                <a:uLnTx/>
                <a:uFillTx/>
                <a:latin typeface="Arial"/>
                <a:ea typeface="+mn-ea"/>
                <a:cs typeface="+mn-cs"/>
              </a:endParaRPr>
            </a:p>
          </p:txBody>
        </p:sp>
        <p:sp>
          <p:nvSpPr>
            <p:cNvPr id="51" name="Oval 50">
              <a:extLst>
                <a:ext uri="{FF2B5EF4-FFF2-40B4-BE49-F238E27FC236}">
                  <a16:creationId xmlns:a16="http://schemas.microsoft.com/office/drawing/2014/main" id="{AAAD017F-090C-5146-8DCC-56DA9E327DA2}"/>
                </a:ext>
              </a:extLst>
            </p:cNvPr>
            <p:cNvSpPr/>
            <p:nvPr/>
          </p:nvSpPr>
          <p:spPr>
            <a:xfrm>
              <a:off x="5360277" y="2300202"/>
              <a:ext cx="178492" cy="191799"/>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l" defTabSz="685800" rtl="0" eaLnBrk="1" fontAlgn="auto" latinLnBrk="0" hangingPunct="1">
                <a:lnSpc>
                  <a:spcPct val="100000"/>
                </a:lnSpc>
                <a:spcBef>
                  <a:spcPts val="0"/>
                </a:spcBef>
                <a:spcAft>
                  <a:spcPts val="0"/>
                </a:spcAft>
                <a:buClrTx/>
                <a:buSzTx/>
                <a:buFontTx/>
                <a:buNone/>
                <a:tabLst/>
              </a:pPr>
              <a:endParaRPr kumimoji="0" lang="en-US" sz="1000" b="0" i="0" u="none" strike="noStrike" kern="1200" cap="none" spc="0" normalizeH="0" baseline="0" noProof="0" dirty="0">
                <a:ln>
                  <a:noFill/>
                </a:ln>
                <a:solidFill>
                  <a:prstClr val="white"/>
                </a:solidFill>
                <a:effectLst/>
                <a:uLnTx/>
                <a:uFillTx/>
                <a:latin typeface="Arial"/>
                <a:ea typeface="+mn-ea"/>
                <a:cs typeface="+mn-cs"/>
              </a:endParaRPr>
            </a:p>
          </p:txBody>
        </p:sp>
        <p:cxnSp>
          <p:nvCxnSpPr>
            <p:cNvPr id="53" name="Straight Connector 52">
              <a:extLst>
                <a:ext uri="{FF2B5EF4-FFF2-40B4-BE49-F238E27FC236}">
                  <a16:creationId xmlns:a16="http://schemas.microsoft.com/office/drawing/2014/main" id="{970E4F20-3CDD-314F-8898-562C64E62B07}"/>
                </a:ext>
              </a:extLst>
            </p:cNvPr>
            <p:cNvCxnSpPr>
              <a:cxnSpLocks/>
            </p:cNvCxnSpPr>
            <p:nvPr/>
          </p:nvCxnSpPr>
          <p:spPr>
            <a:xfrm>
              <a:off x="5002622" y="2406083"/>
              <a:ext cx="0" cy="235381"/>
            </a:xfrm>
            <a:prstGeom prst="line">
              <a:avLst/>
            </a:prstGeom>
            <a:ln w="41275">
              <a:solidFill>
                <a:srgbClr val="92D050"/>
              </a:solidFill>
            </a:ln>
            <a:effectLst/>
          </p:spPr>
          <p:style>
            <a:lnRef idx="2">
              <a:schemeClr val="accent1"/>
            </a:lnRef>
            <a:fillRef idx="0">
              <a:schemeClr val="accent1"/>
            </a:fillRef>
            <a:effectRef idx="1">
              <a:schemeClr val="accent1"/>
            </a:effectRef>
            <a:fontRef idx="minor">
              <a:schemeClr val="tx1"/>
            </a:fontRef>
          </p:style>
        </p:cxnSp>
        <p:cxnSp>
          <p:nvCxnSpPr>
            <p:cNvPr id="55" name="Straight Connector 54">
              <a:extLst>
                <a:ext uri="{FF2B5EF4-FFF2-40B4-BE49-F238E27FC236}">
                  <a16:creationId xmlns:a16="http://schemas.microsoft.com/office/drawing/2014/main" id="{D1C82FC4-9175-294A-A95C-ADEFA9F5F025}"/>
                </a:ext>
              </a:extLst>
            </p:cNvPr>
            <p:cNvCxnSpPr>
              <a:cxnSpLocks/>
              <a:stCxn id="50" idx="4"/>
            </p:cNvCxnSpPr>
            <p:nvPr/>
          </p:nvCxnSpPr>
          <p:spPr>
            <a:xfrm flipH="1">
              <a:off x="5219161" y="2491155"/>
              <a:ext cx="6912" cy="165071"/>
            </a:xfrm>
            <a:prstGeom prst="line">
              <a:avLst/>
            </a:prstGeom>
            <a:ln w="41275">
              <a:solidFill>
                <a:srgbClr val="92D050"/>
              </a:solidFill>
            </a:ln>
            <a:effectLst/>
          </p:spPr>
          <p:style>
            <a:lnRef idx="2">
              <a:schemeClr val="accent1"/>
            </a:lnRef>
            <a:fillRef idx="0">
              <a:schemeClr val="accent1"/>
            </a:fillRef>
            <a:effectRef idx="1">
              <a:schemeClr val="accent1"/>
            </a:effectRef>
            <a:fontRef idx="minor">
              <a:schemeClr val="tx1"/>
            </a:fontRef>
          </p:style>
        </p:cxnSp>
        <p:cxnSp>
          <p:nvCxnSpPr>
            <p:cNvPr id="60" name="Straight Connector 59">
              <a:extLst>
                <a:ext uri="{FF2B5EF4-FFF2-40B4-BE49-F238E27FC236}">
                  <a16:creationId xmlns:a16="http://schemas.microsoft.com/office/drawing/2014/main" id="{D24F4179-3A80-FD4F-A2EF-8B3896FD8251}"/>
                </a:ext>
              </a:extLst>
            </p:cNvPr>
            <p:cNvCxnSpPr>
              <a:cxnSpLocks/>
            </p:cNvCxnSpPr>
            <p:nvPr/>
          </p:nvCxnSpPr>
          <p:spPr>
            <a:xfrm>
              <a:off x="5447630" y="2399987"/>
              <a:ext cx="0" cy="235381"/>
            </a:xfrm>
            <a:prstGeom prst="line">
              <a:avLst/>
            </a:prstGeom>
            <a:ln w="41275">
              <a:solidFill>
                <a:srgbClr val="92D050"/>
              </a:solidFill>
            </a:ln>
            <a:effectLst/>
          </p:spPr>
          <p:style>
            <a:lnRef idx="2">
              <a:schemeClr val="accent1"/>
            </a:lnRef>
            <a:fillRef idx="0">
              <a:schemeClr val="accent1"/>
            </a:fillRef>
            <a:effectRef idx="1">
              <a:schemeClr val="accent1"/>
            </a:effectRef>
            <a:fontRef idx="minor">
              <a:schemeClr val="tx1"/>
            </a:fontRef>
          </p:style>
        </p:cxnSp>
      </p:grpSp>
      <p:sp>
        <p:nvSpPr>
          <p:cNvPr id="62" name="TextBox 61">
            <a:extLst>
              <a:ext uri="{FF2B5EF4-FFF2-40B4-BE49-F238E27FC236}">
                <a16:creationId xmlns:a16="http://schemas.microsoft.com/office/drawing/2014/main" id="{2C70000F-33EB-B14D-AD7B-D6CD9A413BBA}"/>
              </a:ext>
            </a:extLst>
          </p:cNvPr>
          <p:cNvSpPr txBox="1"/>
          <p:nvPr/>
        </p:nvSpPr>
        <p:spPr>
          <a:xfrm>
            <a:off x="4853575" y="2137157"/>
            <a:ext cx="808235" cy="246221"/>
          </a:xfrm>
          <a:prstGeom prst="rect">
            <a:avLst/>
          </a:prstGeom>
          <a:noFill/>
        </p:spPr>
        <p:txBody>
          <a:bodyPr wrap="none" rtlCol="0">
            <a:spAutoFit/>
          </a:bodyPr>
          <a:lstStyle/>
          <a:p>
            <a:r>
              <a:rPr lang="en-US" sz="1000" dirty="0"/>
              <a:t>query APIs</a:t>
            </a:r>
          </a:p>
        </p:txBody>
      </p:sp>
      <p:sp>
        <p:nvSpPr>
          <p:cNvPr id="46" name="Rounded Rectangle 45">
            <a:extLst>
              <a:ext uri="{FF2B5EF4-FFF2-40B4-BE49-F238E27FC236}">
                <a16:creationId xmlns:a16="http://schemas.microsoft.com/office/drawing/2014/main" id="{05ADFEB7-9BCE-FB4C-AED3-39A41A744B34}"/>
              </a:ext>
            </a:extLst>
          </p:cNvPr>
          <p:cNvSpPr/>
          <p:nvPr/>
        </p:nvSpPr>
        <p:spPr>
          <a:xfrm>
            <a:off x="8315715" y="2708520"/>
            <a:ext cx="1584189" cy="561377"/>
          </a:xfrm>
          <a:prstGeom prst="roundRect">
            <a:avLst>
              <a:gd name="adj" fmla="val 6277"/>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schemeClr val="tx1">
                    <a:lumMod val="75000"/>
                    <a:lumOff val="25000"/>
                  </a:schemeClr>
                </a:solidFill>
                <a:latin typeface="Arial"/>
              </a:rPr>
              <a:t>Kafka console consumer</a:t>
            </a:r>
            <a:endParaRPr sz="1333" dirty="0">
              <a:solidFill>
                <a:schemeClr val="tx1">
                  <a:lumMod val="75000"/>
                  <a:lumOff val="25000"/>
                </a:schemeClr>
              </a:solidFill>
              <a:latin typeface="Arial"/>
            </a:endParaRPr>
          </a:p>
        </p:txBody>
      </p:sp>
      <p:sp>
        <p:nvSpPr>
          <p:cNvPr id="48" name="AutoShape 4">
            <a:extLst>
              <a:ext uri="{FF2B5EF4-FFF2-40B4-BE49-F238E27FC236}">
                <a16:creationId xmlns:a16="http://schemas.microsoft.com/office/drawing/2014/main" id="{E53BECA4-C7F3-C243-8161-D8C050130619}"/>
              </a:ext>
            </a:extLst>
          </p:cNvPr>
          <p:cNvSpPr>
            <a:spLocks noChangeArrowheads="1"/>
          </p:cNvSpPr>
          <p:nvPr/>
        </p:nvSpPr>
        <p:spPr bwMode="auto">
          <a:xfrm>
            <a:off x="219833" y="1081925"/>
            <a:ext cx="9692263" cy="4298344"/>
          </a:xfrm>
          <a:prstGeom prst="roundRect">
            <a:avLst>
              <a:gd name="adj" fmla="val 2714"/>
            </a:avLst>
          </a:prstGeom>
          <a:noFill/>
          <a:ln w="19050">
            <a:solidFill>
              <a:srgbClr val="FF0000"/>
            </a:solidFill>
            <a:prstDash val="solid"/>
            <a:round/>
            <a:headEnd/>
            <a:tailEnd/>
          </a:ln>
        </p:spPr>
        <p:txBody>
          <a:bodyPr lIns="0" tIns="0" rIns="0" bIns="0" anchor="b" anchorCtr="1"/>
          <a:lstStyle/>
          <a:p>
            <a:pPr algn="ctr" defTabSz="914377" eaLnBrk="1" fontAlgn="auto" hangingPunct="1">
              <a:spcBef>
                <a:spcPts val="0"/>
              </a:spcBef>
              <a:spcAft>
                <a:spcPts val="0"/>
              </a:spcAft>
              <a:defRPr/>
            </a:pPr>
            <a:r>
              <a:rPr lang="en-US" sz="1200" dirty="0">
                <a:solidFill>
                  <a:srgbClr val="FF0000"/>
                </a:solidFill>
                <a:latin typeface="Arial"/>
              </a:rPr>
              <a:t>OpenShift</a:t>
            </a:r>
            <a:endParaRPr lang="en-US" sz="1200" dirty="0">
              <a:solidFill>
                <a:srgbClr val="FF0000"/>
              </a:solidFill>
              <a:latin typeface="Arial"/>
              <a:cs typeface="+mn-cs"/>
            </a:endParaRPr>
          </a:p>
        </p:txBody>
      </p:sp>
      <p:sp>
        <p:nvSpPr>
          <p:cNvPr id="52" name="AutoShape 4">
            <a:extLst>
              <a:ext uri="{FF2B5EF4-FFF2-40B4-BE49-F238E27FC236}">
                <a16:creationId xmlns:a16="http://schemas.microsoft.com/office/drawing/2014/main" id="{618B8F1A-958C-154C-9287-865C31DDCAFE}"/>
              </a:ext>
            </a:extLst>
          </p:cNvPr>
          <p:cNvSpPr>
            <a:spLocks noChangeArrowheads="1"/>
          </p:cNvSpPr>
          <p:nvPr/>
        </p:nvSpPr>
        <p:spPr bwMode="auto">
          <a:xfrm>
            <a:off x="219833" y="5421216"/>
            <a:ext cx="9692263" cy="343174"/>
          </a:xfrm>
          <a:prstGeom prst="roundRect">
            <a:avLst>
              <a:gd name="adj" fmla="val 7117"/>
            </a:avLst>
          </a:prstGeom>
          <a:noFill/>
          <a:ln w="12700">
            <a:solidFill>
              <a:schemeClr val="bg1">
                <a:lumMod val="10000"/>
              </a:schemeClr>
            </a:solidFill>
            <a:prstDash val="solid"/>
            <a:round/>
            <a:headEnd/>
            <a:tailEnd/>
          </a:ln>
        </p:spPr>
        <p:txBody>
          <a:bodyPr lIns="0" tIns="0" rIns="0" bIns="0" anchor="b" anchorCtr="1"/>
          <a:lstStyle/>
          <a:p>
            <a:pPr algn="ctr" defTabSz="914377" eaLnBrk="1" fontAlgn="auto" hangingPunct="1">
              <a:spcBef>
                <a:spcPts val="0"/>
              </a:spcBef>
              <a:spcAft>
                <a:spcPts val="0"/>
              </a:spcAft>
              <a:defRPr/>
            </a:pPr>
            <a:r>
              <a:rPr lang="en-US" sz="1200" dirty="0">
                <a:solidFill>
                  <a:prstClr val="black"/>
                </a:solidFill>
                <a:latin typeface="Arial"/>
              </a:rPr>
              <a:t>On-premise or Cloud Providers (IBM, AWS, GCP, Azure...)</a:t>
            </a:r>
            <a:endParaRPr lang="en-US" sz="1200" dirty="0">
              <a:solidFill>
                <a:prstClr val="black"/>
              </a:solidFill>
              <a:latin typeface="Arial"/>
              <a:cs typeface="+mn-cs"/>
            </a:endParaRPr>
          </a:p>
        </p:txBody>
      </p:sp>
      <p:sp>
        <p:nvSpPr>
          <p:cNvPr id="54" name="Rectangle 53">
            <a:extLst>
              <a:ext uri="{FF2B5EF4-FFF2-40B4-BE49-F238E27FC236}">
                <a16:creationId xmlns:a16="http://schemas.microsoft.com/office/drawing/2014/main" id="{AD97A60C-9DC3-5245-8AA2-1BE69130D317}"/>
              </a:ext>
            </a:extLst>
          </p:cNvPr>
          <p:cNvSpPr/>
          <p:nvPr/>
        </p:nvSpPr>
        <p:spPr>
          <a:xfrm>
            <a:off x="8315715" y="4281782"/>
            <a:ext cx="914400" cy="407324"/>
          </a:xfrm>
          <a:prstGeom prst="rect">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l"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prstClr val="white"/>
                </a:solidFill>
                <a:effectLst/>
                <a:uLnTx/>
                <a:uFillTx/>
                <a:latin typeface="Arial"/>
                <a:ea typeface="+mn-ea"/>
                <a:cs typeface="+mn-cs"/>
              </a:rPr>
              <a:t>Cluster Operator</a:t>
            </a:r>
          </a:p>
        </p:txBody>
      </p:sp>
      <p:sp>
        <p:nvSpPr>
          <p:cNvPr id="56" name="Rectangle 55">
            <a:extLst>
              <a:ext uri="{FF2B5EF4-FFF2-40B4-BE49-F238E27FC236}">
                <a16:creationId xmlns:a16="http://schemas.microsoft.com/office/drawing/2014/main" id="{ECD1531D-4EE7-CC40-B82E-4E8092D73D35}"/>
              </a:ext>
            </a:extLst>
          </p:cNvPr>
          <p:cNvSpPr/>
          <p:nvPr/>
        </p:nvSpPr>
        <p:spPr>
          <a:xfrm>
            <a:off x="8302219" y="3732866"/>
            <a:ext cx="914400" cy="407324"/>
          </a:xfrm>
          <a:prstGeom prst="rect">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l"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prstClr val="white"/>
                </a:solidFill>
                <a:effectLst/>
                <a:uLnTx/>
                <a:uFillTx/>
                <a:latin typeface="Arial"/>
                <a:ea typeface="+mn-ea"/>
                <a:cs typeface="+mn-cs"/>
              </a:rPr>
              <a:t>Schema Registry</a:t>
            </a:r>
          </a:p>
        </p:txBody>
      </p:sp>
    </p:spTree>
    <p:extLst>
      <p:ext uri="{BB962C8B-B14F-4D97-AF65-F5344CB8AC3E}">
        <p14:creationId xmlns:p14="http://schemas.microsoft.com/office/powerpoint/2010/main" val="24993791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85613D-7463-3C42-9BD9-47E0B357C9E0}"/>
              </a:ext>
            </a:extLst>
          </p:cNvPr>
          <p:cNvSpPr>
            <a:spLocks noGrp="1"/>
          </p:cNvSpPr>
          <p:nvPr>
            <p:ph type="title"/>
          </p:nvPr>
        </p:nvSpPr>
        <p:spPr/>
        <p:txBody>
          <a:bodyPr/>
          <a:lstStyle/>
          <a:p>
            <a:r>
              <a:rPr lang="en-US" dirty="0"/>
              <a:t>Queue to streams to records scenario</a:t>
            </a:r>
            <a:endParaRPr dirty="0"/>
          </a:p>
        </p:txBody>
      </p:sp>
      <p:sp>
        <p:nvSpPr>
          <p:cNvPr id="4" name="Slide Number Placeholder 3">
            <a:extLst>
              <a:ext uri="{FF2B5EF4-FFF2-40B4-BE49-F238E27FC236}">
                <a16:creationId xmlns:a16="http://schemas.microsoft.com/office/drawing/2014/main" id="{67A54E3B-42B4-7740-BCEF-174D869777C5}"/>
              </a:ext>
            </a:extLst>
          </p:cNvPr>
          <p:cNvSpPr>
            <a:spLocks noGrp="1"/>
          </p:cNvSpPr>
          <p:nvPr>
            <p:ph type="sldNum" sz="quarter" idx="10"/>
          </p:nvPr>
        </p:nvSpPr>
        <p:spPr/>
        <p:txBody>
          <a:bodyPr/>
          <a:lstStyle/>
          <a:p>
            <a:pPr defTabSz="914377" fontAlgn="auto">
              <a:spcBef>
                <a:spcPts val="0"/>
              </a:spcBef>
              <a:spcAft>
                <a:spcPts val="0"/>
              </a:spcAft>
            </a:pPr>
            <a:fld id="{2F63A97E-D605-DC42-8452-C14CD1FA87FA}" type="slidenum">
              <a:rPr lang="en-US">
                <a:solidFill>
                  <a:srgbClr val="5AAAFA"/>
                </a:solidFill>
                <a:latin typeface="Arial"/>
                <a:cs typeface="+mn-cs"/>
              </a:rPr>
              <a:pPr defTabSz="914377" fontAlgn="auto">
                <a:spcBef>
                  <a:spcPts val="0"/>
                </a:spcBef>
                <a:spcAft>
                  <a:spcPts val="0"/>
                </a:spcAft>
              </a:pPr>
              <a:t>71</a:t>
            </a:fld>
            <a:endParaRPr lang="en-US">
              <a:solidFill>
                <a:srgbClr val="5AAAFA"/>
              </a:solidFill>
              <a:latin typeface="Arial"/>
              <a:cs typeface="+mn-cs"/>
            </a:endParaRPr>
          </a:p>
        </p:txBody>
      </p:sp>
      <p:sp>
        <p:nvSpPr>
          <p:cNvPr id="5" name="Rounded Rectangle 4">
            <a:extLst>
              <a:ext uri="{FF2B5EF4-FFF2-40B4-BE49-F238E27FC236}">
                <a16:creationId xmlns:a16="http://schemas.microsoft.com/office/drawing/2014/main" id="{4304F71B-11D6-5F4A-A33F-34FF2EA0396A}"/>
              </a:ext>
            </a:extLst>
          </p:cNvPr>
          <p:cNvSpPr/>
          <p:nvPr/>
        </p:nvSpPr>
        <p:spPr bwMode="auto">
          <a:xfrm>
            <a:off x="3106270" y="4820660"/>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0</a:t>
            </a:r>
            <a:endParaRPr lang="en-US" sz="667">
              <a:solidFill>
                <a:prstClr val="white"/>
              </a:solidFill>
              <a:latin typeface="Arial"/>
            </a:endParaRPr>
          </a:p>
        </p:txBody>
      </p:sp>
      <p:sp>
        <p:nvSpPr>
          <p:cNvPr id="6" name="Rounded Rectangle 5">
            <a:extLst>
              <a:ext uri="{FF2B5EF4-FFF2-40B4-BE49-F238E27FC236}">
                <a16:creationId xmlns:a16="http://schemas.microsoft.com/office/drawing/2014/main" id="{792A766C-4035-7A46-A089-7597F4D3C367}"/>
              </a:ext>
            </a:extLst>
          </p:cNvPr>
          <p:cNvSpPr/>
          <p:nvPr/>
        </p:nvSpPr>
        <p:spPr bwMode="auto">
          <a:xfrm>
            <a:off x="3350106" y="4820660"/>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1</a:t>
            </a:r>
            <a:endParaRPr lang="en-US" sz="667">
              <a:solidFill>
                <a:prstClr val="white"/>
              </a:solidFill>
              <a:latin typeface="Arial"/>
            </a:endParaRPr>
          </a:p>
        </p:txBody>
      </p:sp>
      <p:sp>
        <p:nvSpPr>
          <p:cNvPr id="7" name="Rounded Rectangle 6">
            <a:extLst>
              <a:ext uri="{FF2B5EF4-FFF2-40B4-BE49-F238E27FC236}">
                <a16:creationId xmlns:a16="http://schemas.microsoft.com/office/drawing/2014/main" id="{7E4F924E-E16B-9B4C-BDE5-B5FA77918438}"/>
              </a:ext>
            </a:extLst>
          </p:cNvPr>
          <p:cNvSpPr/>
          <p:nvPr/>
        </p:nvSpPr>
        <p:spPr bwMode="auto">
          <a:xfrm>
            <a:off x="3595669" y="4820660"/>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2</a:t>
            </a:r>
            <a:endParaRPr lang="en-US" sz="667">
              <a:solidFill>
                <a:prstClr val="white"/>
              </a:solidFill>
              <a:latin typeface="Arial"/>
            </a:endParaRPr>
          </a:p>
        </p:txBody>
      </p:sp>
      <p:sp>
        <p:nvSpPr>
          <p:cNvPr id="8" name="Rounded Rectangle 7">
            <a:extLst>
              <a:ext uri="{FF2B5EF4-FFF2-40B4-BE49-F238E27FC236}">
                <a16:creationId xmlns:a16="http://schemas.microsoft.com/office/drawing/2014/main" id="{11D38582-539D-F94D-BDAF-120652A906B1}"/>
              </a:ext>
            </a:extLst>
          </p:cNvPr>
          <p:cNvSpPr/>
          <p:nvPr/>
        </p:nvSpPr>
        <p:spPr bwMode="auto">
          <a:xfrm>
            <a:off x="3839506" y="4820660"/>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3</a:t>
            </a:r>
            <a:endParaRPr lang="en-US" sz="667">
              <a:solidFill>
                <a:prstClr val="white"/>
              </a:solidFill>
              <a:latin typeface="Arial"/>
            </a:endParaRPr>
          </a:p>
        </p:txBody>
      </p:sp>
      <p:sp>
        <p:nvSpPr>
          <p:cNvPr id="9" name="Rounded Rectangle 8">
            <a:extLst>
              <a:ext uri="{FF2B5EF4-FFF2-40B4-BE49-F238E27FC236}">
                <a16:creationId xmlns:a16="http://schemas.microsoft.com/office/drawing/2014/main" id="{1E8BFF02-AB38-6F42-A6CB-76FFEB799B2A}"/>
              </a:ext>
            </a:extLst>
          </p:cNvPr>
          <p:cNvSpPr/>
          <p:nvPr/>
        </p:nvSpPr>
        <p:spPr bwMode="auto">
          <a:xfrm>
            <a:off x="4085066" y="4820660"/>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4</a:t>
            </a:r>
            <a:endParaRPr lang="en-US" sz="667">
              <a:solidFill>
                <a:prstClr val="white"/>
              </a:solidFill>
              <a:latin typeface="Arial"/>
            </a:endParaRPr>
          </a:p>
        </p:txBody>
      </p:sp>
      <p:sp>
        <p:nvSpPr>
          <p:cNvPr id="10" name="Rounded Rectangle 9">
            <a:extLst>
              <a:ext uri="{FF2B5EF4-FFF2-40B4-BE49-F238E27FC236}">
                <a16:creationId xmlns:a16="http://schemas.microsoft.com/office/drawing/2014/main" id="{09086E3C-7239-3247-949B-DEEC9D00C281}"/>
              </a:ext>
            </a:extLst>
          </p:cNvPr>
          <p:cNvSpPr/>
          <p:nvPr/>
        </p:nvSpPr>
        <p:spPr bwMode="auto">
          <a:xfrm>
            <a:off x="4315862" y="4820660"/>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5</a:t>
            </a:r>
            <a:endParaRPr lang="en-US" sz="667">
              <a:solidFill>
                <a:prstClr val="white"/>
              </a:solidFill>
              <a:latin typeface="Arial"/>
            </a:endParaRPr>
          </a:p>
        </p:txBody>
      </p:sp>
      <p:sp>
        <p:nvSpPr>
          <p:cNvPr id="11" name="TextBox 10">
            <a:extLst>
              <a:ext uri="{FF2B5EF4-FFF2-40B4-BE49-F238E27FC236}">
                <a16:creationId xmlns:a16="http://schemas.microsoft.com/office/drawing/2014/main" id="{380BAE2F-D39F-2A4D-AF02-BA85181FE490}"/>
              </a:ext>
            </a:extLst>
          </p:cNvPr>
          <p:cNvSpPr txBox="1"/>
          <p:nvPr/>
        </p:nvSpPr>
        <p:spPr>
          <a:xfrm>
            <a:off x="3039673" y="5507512"/>
            <a:ext cx="607859" cy="300210"/>
          </a:xfrm>
          <a:prstGeom prst="rect">
            <a:avLst/>
          </a:prstGeom>
          <a:noFill/>
        </p:spPr>
        <p:txBody>
          <a:bodyPr wrap="none" rtlCol="0">
            <a:spAutoFit/>
          </a:bodyPr>
          <a:lstStyle/>
          <a:p>
            <a:pPr defTabSz="914377" eaLnBrk="1" fontAlgn="auto" hangingPunct="1">
              <a:spcBef>
                <a:spcPts val="0"/>
              </a:spcBef>
              <a:spcAft>
                <a:spcPts val="0"/>
              </a:spcAft>
            </a:pPr>
            <a:r>
              <a:rPr lang="en-US" sz="1351" dirty="0">
                <a:solidFill>
                  <a:srgbClr val="4178BE">
                    <a:lumMod val="25000"/>
                  </a:srgbClr>
                </a:solidFill>
                <a:latin typeface="Arial"/>
                <a:cs typeface="+mn-cs"/>
              </a:rPr>
              <a:t>Items</a:t>
            </a:r>
          </a:p>
        </p:txBody>
      </p:sp>
      <p:sp>
        <p:nvSpPr>
          <p:cNvPr id="12" name="AutoShape 4">
            <a:extLst>
              <a:ext uri="{FF2B5EF4-FFF2-40B4-BE49-F238E27FC236}">
                <a16:creationId xmlns:a16="http://schemas.microsoft.com/office/drawing/2014/main" id="{765137EE-26C5-FE42-9A07-FED56F27BA3F}"/>
              </a:ext>
            </a:extLst>
          </p:cNvPr>
          <p:cNvSpPr>
            <a:spLocks noChangeArrowheads="1"/>
          </p:cNvSpPr>
          <p:nvPr/>
        </p:nvSpPr>
        <p:spPr bwMode="auto">
          <a:xfrm>
            <a:off x="2238604" y="4623460"/>
            <a:ext cx="6143397" cy="1214997"/>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defTabSz="914377" eaLnBrk="1" fontAlgn="auto" hangingPunct="1">
              <a:spcBef>
                <a:spcPts val="0"/>
              </a:spcBef>
              <a:spcAft>
                <a:spcPts val="0"/>
              </a:spcAft>
            </a:pPr>
            <a:endParaRPr lang="en-US" sz="1333">
              <a:solidFill>
                <a:prstClr val="black"/>
              </a:solidFill>
              <a:latin typeface="Arial"/>
              <a:cs typeface="+mn-cs"/>
            </a:endParaRPr>
          </a:p>
        </p:txBody>
      </p:sp>
      <p:pic>
        <p:nvPicPr>
          <p:cNvPr id="13" name="Picture 12">
            <a:extLst>
              <a:ext uri="{FF2B5EF4-FFF2-40B4-BE49-F238E27FC236}">
                <a16:creationId xmlns:a16="http://schemas.microsoft.com/office/drawing/2014/main" id="{C4C1324D-EF8E-AB45-A1F3-EACD375F90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77095" y="5327624"/>
            <a:ext cx="523019" cy="690721"/>
          </a:xfrm>
          <a:prstGeom prst="rect">
            <a:avLst/>
          </a:prstGeom>
        </p:spPr>
      </p:pic>
      <p:sp>
        <p:nvSpPr>
          <p:cNvPr id="14" name="Rectangle 13">
            <a:extLst>
              <a:ext uri="{FF2B5EF4-FFF2-40B4-BE49-F238E27FC236}">
                <a16:creationId xmlns:a16="http://schemas.microsoft.com/office/drawing/2014/main" id="{2CE172AC-D05C-424A-8E8B-D1EC341237D5}"/>
              </a:ext>
            </a:extLst>
          </p:cNvPr>
          <p:cNvSpPr/>
          <p:nvPr/>
        </p:nvSpPr>
        <p:spPr>
          <a:xfrm>
            <a:off x="206123" y="1325331"/>
            <a:ext cx="1219200" cy="1219200"/>
          </a:xfrm>
          <a:prstGeom prst="rect">
            <a:avLst/>
          </a:prstGeom>
          <a:noFill/>
          <a:ln w="127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4" eaLnBrk="1" fontAlgn="auto" hangingPunct="1">
              <a:spcBef>
                <a:spcPts val="0"/>
              </a:spcBef>
              <a:spcAft>
                <a:spcPts val="0"/>
              </a:spcAft>
            </a:pPr>
            <a:r>
              <a:rPr lang="en-US" sz="1333" dirty="0">
                <a:solidFill>
                  <a:srgbClr val="0000FF"/>
                </a:solidFill>
                <a:latin typeface="Arial"/>
              </a:rPr>
              <a:t>Store</a:t>
            </a:r>
          </a:p>
          <a:p>
            <a:pPr algn="ctr" defTabSz="914354" eaLnBrk="1" fontAlgn="auto" hangingPunct="1">
              <a:spcBef>
                <a:spcPts val="0"/>
              </a:spcBef>
              <a:spcAft>
                <a:spcPts val="0"/>
              </a:spcAft>
            </a:pPr>
            <a:r>
              <a:rPr lang="en-US" sz="1333" dirty="0">
                <a:solidFill>
                  <a:srgbClr val="0000FF"/>
                </a:solidFill>
                <a:latin typeface="Arial"/>
              </a:rPr>
              <a:t>App</a:t>
            </a:r>
          </a:p>
        </p:txBody>
      </p:sp>
      <p:cxnSp>
        <p:nvCxnSpPr>
          <p:cNvPr id="15" name="Elbow Connector 14">
            <a:extLst>
              <a:ext uri="{FF2B5EF4-FFF2-40B4-BE49-F238E27FC236}">
                <a16:creationId xmlns:a16="http://schemas.microsoft.com/office/drawing/2014/main" id="{5919742B-96C3-B24F-B54F-5E3E40D9E3E9}"/>
              </a:ext>
            </a:extLst>
          </p:cNvPr>
          <p:cNvCxnSpPr>
            <a:cxnSpLocks/>
            <a:stCxn id="14" idx="2"/>
            <a:endCxn id="23" idx="0"/>
          </p:cNvCxnSpPr>
          <p:nvPr/>
        </p:nvCxnSpPr>
        <p:spPr>
          <a:xfrm rot="5400000" flipH="1" flipV="1">
            <a:off x="1374401" y="1653347"/>
            <a:ext cx="332504" cy="1449863"/>
          </a:xfrm>
          <a:prstGeom prst="bentConnector5">
            <a:avLst>
              <a:gd name="adj1" fmla="val -91668"/>
              <a:gd name="adj2" fmla="val 54097"/>
              <a:gd name="adj3" fmla="val 191668"/>
            </a:avLst>
          </a:prstGeom>
          <a:ln w="12700">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sp>
        <p:nvSpPr>
          <p:cNvPr id="18" name="Rectangle 17">
            <a:extLst>
              <a:ext uri="{FF2B5EF4-FFF2-40B4-BE49-F238E27FC236}">
                <a16:creationId xmlns:a16="http://schemas.microsoft.com/office/drawing/2014/main" id="{5E49E907-5F5F-F34A-A6CA-6737E67B5DA1}"/>
              </a:ext>
            </a:extLst>
          </p:cNvPr>
          <p:cNvSpPr/>
          <p:nvPr/>
        </p:nvSpPr>
        <p:spPr>
          <a:xfrm>
            <a:off x="1838843" y="2322859"/>
            <a:ext cx="901704" cy="1219200"/>
          </a:xfrm>
          <a:prstGeom prst="rect">
            <a:avLst/>
          </a:prstGeom>
          <a:noFill/>
          <a:ln w="127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4" eaLnBrk="1" fontAlgn="auto" hangingPunct="1">
              <a:spcBef>
                <a:spcPts val="0"/>
              </a:spcBef>
              <a:spcAft>
                <a:spcPts val="0"/>
              </a:spcAft>
            </a:pPr>
            <a:endParaRPr lang="en-US" sz="1333" dirty="0">
              <a:solidFill>
                <a:srgbClr val="0000FF"/>
              </a:solidFill>
              <a:latin typeface="Arial"/>
            </a:endParaRPr>
          </a:p>
        </p:txBody>
      </p:sp>
      <p:sp>
        <p:nvSpPr>
          <p:cNvPr id="20" name="Rectangle 19">
            <a:extLst>
              <a:ext uri="{FF2B5EF4-FFF2-40B4-BE49-F238E27FC236}">
                <a16:creationId xmlns:a16="http://schemas.microsoft.com/office/drawing/2014/main" id="{EFFC8A85-A0A3-1E4F-AB45-5D0704D07E8A}"/>
              </a:ext>
            </a:extLst>
          </p:cNvPr>
          <p:cNvSpPr/>
          <p:nvPr/>
        </p:nvSpPr>
        <p:spPr>
          <a:xfrm>
            <a:off x="1864291" y="3016512"/>
            <a:ext cx="860960" cy="2100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333" dirty="0">
                <a:solidFill>
                  <a:prstClr val="white"/>
                </a:solidFill>
                <a:latin typeface="Arial"/>
              </a:rPr>
              <a:t>b</a:t>
            </a:r>
            <a:endParaRPr sz="1333" dirty="0">
              <a:solidFill>
                <a:prstClr val="white"/>
              </a:solidFill>
              <a:latin typeface="Arial"/>
            </a:endParaRPr>
          </a:p>
        </p:txBody>
      </p:sp>
      <p:sp>
        <p:nvSpPr>
          <p:cNvPr id="21" name="Rectangle 20">
            <a:extLst>
              <a:ext uri="{FF2B5EF4-FFF2-40B4-BE49-F238E27FC236}">
                <a16:creationId xmlns:a16="http://schemas.microsoft.com/office/drawing/2014/main" id="{4EE2D643-82DD-D443-8FA2-D047D86C0E1E}"/>
              </a:ext>
            </a:extLst>
          </p:cNvPr>
          <p:cNvSpPr/>
          <p:nvPr/>
        </p:nvSpPr>
        <p:spPr>
          <a:xfrm>
            <a:off x="1866127" y="3299275"/>
            <a:ext cx="859124" cy="1863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333" dirty="0">
                <a:solidFill>
                  <a:prstClr val="white"/>
                </a:solidFill>
                <a:latin typeface="Arial"/>
              </a:rPr>
              <a:t>a</a:t>
            </a:r>
            <a:endParaRPr sz="1333" dirty="0">
              <a:solidFill>
                <a:prstClr val="white"/>
              </a:solidFill>
              <a:latin typeface="Arial"/>
            </a:endParaRPr>
          </a:p>
        </p:txBody>
      </p:sp>
      <p:sp>
        <p:nvSpPr>
          <p:cNvPr id="22" name="Rectangle 21">
            <a:extLst>
              <a:ext uri="{FF2B5EF4-FFF2-40B4-BE49-F238E27FC236}">
                <a16:creationId xmlns:a16="http://schemas.microsoft.com/office/drawing/2014/main" id="{FFE0AE6D-D131-4E47-B1B7-5A9D6856F1D9}"/>
              </a:ext>
            </a:extLst>
          </p:cNvPr>
          <p:cNvSpPr/>
          <p:nvPr/>
        </p:nvSpPr>
        <p:spPr>
          <a:xfrm>
            <a:off x="393032" y="2272147"/>
            <a:ext cx="925779" cy="4096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54" eaLnBrk="1" fontAlgn="auto" hangingPunct="1">
              <a:spcBef>
                <a:spcPts val="0"/>
              </a:spcBef>
              <a:spcAft>
                <a:spcPts val="0"/>
              </a:spcAft>
            </a:pPr>
            <a:endParaRPr lang="en-US" sz="1333">
              <a:solidFill>
                <a:prstClr val="white"/>
              </a:solidFill>
              <a:latin typeface="Arial"/>
            </a:endParaRPr>
          </a:p>
        </p:txBody>
      </p:sp>
      <p:sp>
        <p:nvSpPr>
          <p:cNvPr id="23" name="Rectangle 22">
            <a:extLst>
              <a:ext uri="{FF2B5EF4-FFF2-40B4-BE49-F238E27FC236}">
                <a16:creationId xmlns:a16="http://schemas.microsoft.com/office/drawing/2014/main" id="{35C7297C-F5DA-284A-8676-1377E94C6E8E}"/>
              </a:ext>
            </a:extLst>
          </p:cNvPr>
          <p:cNvSpPr/>
          <p:nvPr/>
        </p:nvSpPr>
        <p:spPr>
          <a:xfrm>
            <a:off x="1774791" y="2212027"/>
            <a:ext cx="981588" cy="2031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54" eaLnBrk="1" fontAlgn="auto" hangingPunct="1">
              <a:spcBef>
                <a:spcPts val="0"/>
              </a:spcBef>
              <a:spcAft>
                <a:spcPts val="0"/>
              </a:spcAft>
            </a:pPr>
            <a:endParaRPr lang="en-US" sz="1333">
              <a:solidFill>
                <a:prstClr val="white"/>
              </a:solidFill>
              <a:latin typeface="Arial"/>
            </a:endParaRPr>
          </a:p>
        </p:txBody>
      </p:sp>
      <p:sp>
        <p:nvSpPr>
          <p:cNvPr id="24" name="Rectangle 23">
            <a:extLst>
              <a:ext uri="{FF2B5EF4-FFF2-40B4-BE49-F238E27FC236}">
                <a16:creationId xmlns:a16="http://schemas.microsoft.com/office/drawing/2014/main" id="{54A0E44C-BF35-2146-8B28-5527215DD052}"/>
              </a:ext>
            </a:extLst>
          </p:cNvPr>
          <p:cNvSpPr/>
          <p:nvPr/>
        </p:nvSpPr>
        <p:spPr>
          <a:xfrm>
            <a:off x="1861489" y="2745795"/>
            <a:ext cx="860960" cy="2100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333" dirty="0">
                <a:solidFill>
                  <a:prstClr val="white"/>
                </a:solidFill>
                <a:latin typeface="Arial"/>
              </a:rPr>
              <a:t>c</a:t>
            </a:r>
            <a:endParaRPr sz="1333" dirty="0">
              <a:solidFill>
                <a:prstClr val="white"/>
              </a:solidFill>
              <a:latin typeface="Arial"/>
            </a:endParaRPr>
          </a:p>
        </p:txBody>
      </p:sp>
      <p:sp>
        <p:nvSpPr>
          <p:cNvPr id="26" name="Rounded Rectangle 25">
            <a:extLst>
              <a:ext uri="{FF2B5EF4-FFF2-40B4-BE49-F238E27FC236}">
                <a16:creationId xmlns:a16="http://schemas.microsoft.com/office/drawing/2014/main" id="{68FB63E3-B74F-F44E-9AF2-6C350C0C3F2A}"/>
              </a:ext>
            </a:extLst>
          </p:cNvPr>
          <p:cNvSpPr/>
          <p:nvPr/>
        </p:nvSpPr>
        <p:spPr>
          <a:xfrm>
            <a:off x="4767791" y="3838689"/>
            <a:ext cx="1449263" cy="561377"/>
          </a:xfrm>
          <a:prstGeom prst="roundRect">
            <a:avLst>
              <a:gd name="adj" fmla="val 6277"/>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rPr>
              <a:t>Data streaming</a:t>
            </a:r>
            <a:endParaRPr sz="1333" dirty="0">
              <a:solidFill>
                <a:prstClr val="white"/>
              </a:solidFill>
              <a:latin typeface="Arial"/>
            </a:endParaRPr>
          </a:p>
        </p:txBody>
      </p:sp>
      <p:sp>
        <p:nvSpPr>
          <p:cNvPr id="27" name="Rounded Rectangle 26">
            <a:extLst>
              <a:ext uri="{FF2B5EF4-FFF2-40B4-BE49-F238E27FC236}">
                <a16:creationId xmlns:a16="http://schemas.microsoft.com/office/drawing/2014/main" id="{A679A553-8F71-1C45-925E-C5CF0DAEDD56}"/>
              </a:ext>
            </a:extLst>
          </p:cNvPr>
          <p:cNvSpPr/>
          <p:nvPr/>
        </p:nvSpPr>
        <p:spPr bwMode="auto">
          <a:xfrm>
            <a:off x="5973220" y="4822924"/>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0</a:t>
            </a:r>
            <a:endParaRPr lang="en-US" sz="667">
              <a:solidFill>
                <a:prstClr val="white"/>
              </a:solidFill>
              <a:latin typeface="Arial"/>
            </a:endParaRPr>
          </a:p>
        </p:txBody>
      </p:sp>
      <p:sp>
        <p:nvSpPr>
          <p:cNvPr id="28" name="Rounded Rectangle 27">
            <a:extLst>
              <a:ext uri="{FF2B5EF4-FFF2-40B4-BE49-F238E27FC236}">
                <a16:creationId xmlns:a16="http://schemas.microsoft.com/office/drawing/2014/main" id="{80E497AB-9AF7-C54E-B96B-3795618EEF5E}"/>
              </a:ext>
            </a:extLst>
          </p:cNvPr>
          <p:cNvSpPr/>
          <p:nvPr/>
        </p:nvSpPr>
        <p:spPr bwMode="auto">
          <a:xfrm>
            <a:off x="6217056" y="4822924"/>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1</a:t>
            </a:r>
            <a:endParaRPr lang="en-US" sz="667">
              <a:solidFill>
                <a:prstClr val="white"/>
              </a:solidFill>
              <a:latin typeface="Arial"/>
            </a:endParaRPr>
          </a:p>
        </p:txBody>
      </p:sp>
      <p:sp>
        <p:nvSpPr>
          <p:cNvPr id="29" name="Rounded Rectangle 28">
            <a:extLst>
              <a:ext uri="{FF2B5EF4-FFF2-40B4-BE49-F238E27FC236}">
                <a16:creationId xmlns:a16="http://schemas.microsoft.com/office/drawing/2014/main" id="{48BB6295-8209-BD4D-9943-7D473F05AF25}"/>
              </a:ext>
            </a:extLst>
          </p:cNvPr>
          <p:cNvSpPr/>
          <p:nvPr/>
        </p:nvSpPr>
        <p:spPr bwMode="auto">
          <a:xfrm>
            <a:off x="6462618" y="4822924"/>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2</a:t>
            </a:r>
            <a:endParaRPr lang="en-US" sz="667">
              <a:solidFill>
                <a:prstClr val="white"/>
              </a:solidFill>
              <a:latin typeface="Arial"/>
            </a:endParaRPr>
          </a:p>
        </p:txBody>
      </p:sp>
      <p:sp>
        <p:nvSpPr>
          <p:cNvPr id="30" name="Rounded Rectangle 29">
            <a:extLst>
              <a:ext uri="{FF2B5EF4-FFF2-40B4-BE49-F238E27FC236}">
                <a16:creationId xmlns:a16="http://schemas.microsoft.com/office/drawing/2014/main" id="{0B9EA6D8-F725-4340-90AB-7B5085ADBEC4}"/>
              </a:ext>
            </a:extLst>
          </p:cNvPr>
          <p:cNvSpPr/>
          <p:nvPr/>
        </p:nvSpPr>
        <p:spPr bwMode="auto">
          <a:xfrm>
            <a:off x="6706456" y="4822924"/>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3</a:t>
            </a:r>
            <a:endParaRPr lang="en-US" sz="667">
              <a:solidFill>
                <a:prstClr val="white"/>
              </a:solidFill>
              <a:latin typeface="Arial"/>
            </a:endParaRPr>
          </a:p>
        </p:txBody>
      </p:sp>
      <p:sp>
        <p:nvSpPr>
          <p:cNvPr id="31" name="Rounded Rectangle 30">
            <a:extLst>
              <a:ext uri="{FF2B5EF4-FFF2-40B4-BE49-F238E27FC236}">
                <a16:creationId xmlns:a16="http://schemas.microsoft.com/office/drawing/2014/main" id="{530A3085-2539-234F-B900-A0DCF32B1D87}"/>
              </a:ext>
            </a:extLst>
          </p:cNvPr>
          <p:cNvSpPr/>
          <p:nvPr/>
        </p:nvSpPr>
        <p:spPr bwMode="auto">
          <a:xfrm>
            <a:off x="6952016" y="4822924"/>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4</a:t>
            </a:r>
            <a:endParaRPr lang="en-US" sz="667">
              <a:solidFill>
                <a:prstClr val="white"/>
              </a:solidFill>
              <a:latin typeface="Arial"/>
            </a:endParaRPr>
          </a:p>
        </p:txBody>
      </p:sp>
      <p:sp>
        <p:nvSpPr>
          <p:cNvPr id="33" name="TextBox 32">
            <a:extLst>
              <a:ext uri="{FF2B5EF4-FFF2-40B4-BE49-F238E27FC236}">
                <a16:creationId xmlns:a16="http://schemas.microsoft.com/office/drawing/2014/main" id="{69E2CD6A-1CBF-C040-844B-91559B6B52C9}"/>
              </a:ext>
            </a:extLst>
          </p:cNvPr>
          <p:cNvSpPr txBox="1"/>
          <p:nvPr/>
        </p:nvSpPr>
        <p:spPr>
          <a:xfrm>
            <a:off x="5906621" y="5509776"/>
            <a:ext cx="1358064" cy="300210"/>
          </a:xfrm>
          <a:prstGeom prst="rect">
            <a:avLst/>
          </a:prstGeom>
          <a:noFill/>
        </p:spPr>
        <p:txBody>
          <a:bodyPr wrap="none" rtlCol="0">
            <a:spAutoFit/>
          </a:bodyPr>
          <a:lstStyle/>
          <a:p>
            <a:pPr defTabSz="914377" eaLnBrk="1" fontAlgn="auto" hangingPunct="1">
              <a:spcBef>
                <a:spcPts val="0"/>
              </a:spcBef>
              <a:spcAft>
                <a:spcPts val="0"/>
              </a:spcAft>
            </a:pPr>
            <a:r>
              <a:rPr lang="en-US" sz="1351" dirty="0">
                <a:solidFill>
                  <a:srgbClr val="4178BE">
                    <a:lumMod val="25000"/>
                  </a:srgbClr>
                </a:solidFill>
                <a:latin typeface="Arial"/>
                <a:cs typeface="+mn-cs"/>
              </a:rPr>
              <a:t>Inventory items</a:t>
            </a:r>
          </a:p>
        </p:txBody>
      </p:sp>
      <p:sp>
        <p:nvSpPr>
          <p:cNvPr id="34" name="Rectangle 33">
            <a:extLst>
              <a:ext uri="{FF2B5EF4-FFF2-40B4-BE49-F238E27FC236}">
                <a16:creationId xmlns:a16="http://schemas.microsoft.com/office/drawing/2014/main" id="{EE71C22C-0424-B744-9931-C7E26A88DBD0}"/>
              </a:ext>
            </a:extLst>
          </p:cNvPr>
          <p:cNvSpPr/>
          <p:nvPr/>
        </p:nvSpPr>
        <p:spPr>
          <a:xfrm>
            <a:off x="8969441" y="2230495"/>
            <a:ext cx="901704" cy="1219200"/>
          </a:xfrm>
          <a:prstGeom prst="rect">
            <a:avLst/>
          </a:prstGeom>
          <a:noFill/>
          <a:ln w="127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4" eaLnBrk="1" fontAlgn="auto" hangingPunct="1">
              <a:spcBef>
                <a:spcPts val="0"/>
              </a:spcBef>
              <a:spcAft>
                <a:spcPts val="0"/>
              </a:spcAft>
            </a:pPr>
            <a:endParaRPr lang="en-US" sz="1333" dirty="0">
              <a:solidFill>
                <a:srgbClr val="0000FF"/>
              </a:solidFill>
              <a:latin typeface="Arial"/>
            </a:endParaRPr>
          </a:p>
        </p:txBody>
      </p:sp>
      <p:sp>
        <p:nvSpPr>
          <p:cNvPr id="35" name="Rectangle 34">
            <a:extLst>
              <a:ext uri="{FF2B5EF4-FFF2-40B4-BE49-F238E27FC236}">
                <a16:creationId xmlns:a16="http://schemas.microsoft.com/office/drawing/2014/main" id="{94F793DF-EFD5-EA42-BCBF-743B1B533DD4}"/>
              </a:ext>
            </a:extLst>
          </p:cNvPr>
          <p:cNvSpPr/>
          <p:nvPr/>
        </p:nvSpPr>
        <p:spPr>
          <a:xfrm>
            <a:off x="8994889" y="2924148"/>
            <a:ext cx="860960" cy="2100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333" dirty="0">
                <a:solidFill>
                  <a:prstClr val="white"/>
                </a:solidFill>
                <a:latin typeface="Arial"/>
              </a:rPr>
              <a:t>y</a:t>
            </a:r>
            <a:endParaRPr sz="1333" dirty="0">
              <a:solidFill>
                <a:prstClr val="white"/>
              </a:solidFill>
              <a:latin typeface="Arial"/>
            </a:endParaRPr>
          </a:p>
        </p:txBody>
      </p:sp>
      <p:sp>
        <p:nvSpPr>
          <p:cNvPr id="36" name="Rectangle 35">
            <a:extLst>
              <a:ext uri="{FF2B5EF4-FFF2-40B4-BE49-F238E27FC236}">
                <a16:creationId xmlns:a16="http://schemas.microsoft.com/office/drawing/2014/main" id="{8C8B3D68-05C7-EE4B-95D8-5C3836EA1238}"/>
              </a:ext>
            </a:extLst>
          </p:cNvPr>
          <p:cNvSpPr/>
          <p:nvPr/>
        </p:nvSpPr>
        <p:spPr>
          <a:xfrm>
            <a:off x="8996726" y="3206911"/>
            <a:ext cx="859124" cy="1863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333" dirty="0">
                <a:solidFill>
                  <a:prstClr val="white"/>
                </a:solidFill>
                <a:latin typeface="Arial"/>
              </a:rPr>
              <a:t>x</a:t>
            </a:r>
            <a:endParaRPr sz="1333" dirty="0">
              <a:solidFill>
                <a:prstClr val="white"/>
              </a:solidFill>
              <a:latin typeface="Arial"/>
            </a:endParaRPr>
          </a:p>
        </p:txBody>
      </p:sp>
      <p:sp>
        <p:nvSpPr>
          <p:cNvPr id="37" name="Rectangle 36">
            <a:extLst>
              <a:ext uri="{FF2B5EF4-FFF2-40B4-BE49-F238E27FC236}">
                <a16:creationId xmlns:a16="http://schemas.microsoft.com/office/drawing/2014/main" id="{C84C0A01-D971-614E-B61C-E39145B90764}"/>
              </a:ext>
            </a:extLst>
          </p:cNvPr>
          <p:cNvSpPr/>
          <p:nvPr/>
        </p:nvSpPr>
        <p:spPr>
          <a:xfrm>
            <a:off x="8905390" y="2119663"/>
            <a:ext cx="981588" cy="2031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54" eaLnBrk="1" fontAlgn="auto" hangingPunct="1">
              <a:spcBef>
                <a:spcPts val="0"/>
              </a:spcBef>
              <a:spcAft>
                <a:spcPts val="0"/>
              </a:spcAft>
            </a:pPr>
            <a:endParaRPr lang="en-US" sz="1333">
              <a:solidFill>
                <a:prstClr val="white"/>
              </a:solidFill>
              <a:latin typeface="Arial"/>
            </a:endParaRPr>
          </a:p>
        </p:txBody>
      </p:sp>
      <p:sp>
        <p:nvSpPr>
          <p:cNvPr id="38" name="Rectangle 37">
            <a:extLst>
              <a:ext uri="{FF2B5EF4-FFF2-40B4-BE49-F238E27FC236}">
                <a16:creationId xmlns:a16="http://schemas.microsoft.com/office/drawing/2014/main" id="{891981F5-22B9-C84A-B6DE-B5B8CC9A4789}"/>
              </a:ext>
            </a:extLst>
          </p:cNvPr>
          <p:cNvSpPr/>
          <p:nvPr/>
        </p:nvSpPr>
        <p:spPr>
          <a:xfrm>
            <a:off x="8992088" y="2653431"/>
            <a:ext cx="860960" cy="2100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333" dirty="0">
                <a:solidFill>
                  <a:prstClr val="white"/>
                </a:solidFill>
                <a:latin typeface="Arial"/>
              </a:rPr>
              <a:t>z</a:t>
            </a:r>
            <a:endParaRPr sz="1333" dirty="0">
              <a:solidFill>
                <a:prstClr val="white"/>
              </a:solidFill>
              <a:latin typeface="Arial"/>
            </a:endParaRPr>
          </a:p>
        </p:txBody>
      </p:sp>
      <p:sp>
        <p:nvSpPr>
          <p:cNvPr id="39" name="Rectangle 38">
            <a:extLst>
              <a:ext uri="{FF2B5EF4-FFF2-40B4-BE49-F238E27FC236}">
                <a16:creationId xmlns:a16="http://schemas.microsoft.com/office/drawing/2014/main" id="{3CF825B8-699B-7D4E-947F-5166B0072898}"/>
              </a:ext>
            </a:extLst>
          </p:cNvPr>
          <p:cNvSpPr/>
          <p:nvPr/>
        </p:nvSpPr>
        <p:spPr>
          <a:xfrm>
            <a:off x="10363200" y="1753720"/>
            <a:ext cx="1219200" cy="1219200"/>
          </a:xfrm>
          <a:prstGeom prst="rect">
            <a:avLst/>
          </a:prstGeom>
          <a:noFill/>
          <a:ln w="127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4" eaLnBrk="1" fontAlgn="auto" hangingPunct="1">
              <a:spcBef>
                <a:spcPts val="0"/>
              </a:spcBef>
              <a:spcAft>
                <a:spcPts val="0"/>
              </a:spcAft>
            </a:pPr>
            <a:r>
              <a:rPr lang="en-US" sz="1333" dirty="0">
                <a:solidFill>
                  <a:srgbClr val="0000FF"/>
                </a:solidFill>
                <a:latin typeface="Arial"/>
              </a:rPr>
              <a:t>Inventory</a:t>
            </a:r>
          </a:p>
          <a:p>
            <a:pPr algn="ctr" defTabSz="914354" eaLnBrk="1" fontAlgn="auto" hangingPunct="1">
              <a:spcBef>
                <a:spcPts val="0"/>
              </a:spcBef>
              <a:spcAft>
                <a:spcPts val="0"/>
              </a:spcAft>
            </a:pPr>
            <a:r>
              <a:rPr lang="en-US" sz="1333" dirty="0">
                <a:solidFill>
                  <a:srgbClr val="0000FF"/>
                </a:solidFill>
                <a:latin typeface="Arial"/>
              </a:rPr>
              <a:t>App</a:t>
            </a:r>
          </a:p>
        </p:txBody>
      </p:sp>
      <p:sp>
        <p:nvSpPr>
          <p:cNvPr id="40" name="Can 39">
            <a:extLst>
              <a:ext uri="{FF2B5EF4-FFF2-40B4-BE49-F238E27FC236}">
                <a16:creationId xmlns:a16="http://schemas.microsoft.com/office/drawing/2014/main" id="{CFB715EC-9FFF-D541-B3B6-D5C8802DD26B}"/>
              </a:ext>
            </a:extLst>
          </p:cNvPr>
          <p:cNvSpPr/>
          <p:nvPr/>
        </p:nvSpPr>
        <p:spPr>
          <a:xfrm>
            <a:off x="10730843" y="4073187"/>
            <a:ext cx="1152781" cy="737484"/>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333" dirty="0">
                <a:solidFill>
                  <a:prstClr val="white"/>
                </a:solidFill>
                <a:latin typeface="Arial"/>
              </a:rPr>
              <a:t>DB</a:t>
            </a:r>
            <a:endParaRPr sz="1333" dirty="0">
              <a:solidFill>
                <a:prstClr val="white"/>
              </a:solidFill>
              <a:latin typeface="Arial"/>
            </a:endParaRPr>
          </a:p>
        </p:txBody>
      </p:sp>
      <p:cxnSp>
        <p:nvCxnSpPr>
          <p:cNvPr id="41" name="Elbow Connector 40">
            <a:extLst>
              <a:ext uri="{FF2B5EF4-FFF2-40B4-BE49-F238E27FC236}">
                <a16:creationId xmlns:a16="http://schemas.microsoft.com/office/drawing/2014/main" id="{018A5852-DF85-BD41-BB6D-D55793108387}"/>
              </a:ext>
            </a:extLst>
          </p:cNvPr>
          <p:cNvCxnSpPr>
            <a:cxnSpLocks/>
            <a:stCxn id="37" idx="0"/>
            <a:endCxn id="44" idx="0"/>
          </p:cNvCxnSpPr>
          <p:nvPr/>
        </p:nvCxnSpPr>
        <p:spPr>
          <a:xfrm rot="5400000" flipH="1" flipV="1">
            <a:off x="9862781" y="1011430"/>
            <a:ext cx="641639" cy="1574829"/>
          </a:xfrm>
          <a:prstGeom prst="bentConnector3">
            <a:avLst>
              <a:gd name="adj1" fmla="val 147503"/>
            </a:avLst>
          </a:prstGeom>
          <a:ln w="12700">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sp>
        <p:nvSpPr>
          <p:cNvPr id="44" name="Rectangle 43">
            <a:extLst>
              <a:ext uri="{FF2B5EF4-FFF2-40B4-BE49-F238E27FC236}">
                <a16:creationId xmlns:a16="http://schemas.microsoft.com/office/drawing/2014/main" id="{30FC39DB-EA21-4146-B0EC-079E4119E5B5}"/>
              </a:ext>
            </a:extLst>
          </p:cNvPr>
          <p:cNvSpPr/>
          <p:nvPr/>
        </p:nvSpPr>
        <p:spPr>
          <a:xfrm>
            <a:off x="10508124" y="1478025"/>
            <a:ext cx="925779" cy="4096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54" eaLnBrk="1" fontAlgn="auto" hangingPunct="1">
              <a:spcBef>
                <a:spcPts val="0"/>
              </a:spcBef>
              <a:spcAft>
                <a:spcPts val="0"/>
              </a:spcAft>
            </a:pPr>
            <a:endParaRPr lang="en-US" sz="1333">
              <a:solidFill>
                <a:prstClr val="white"/>
              </a:solidFill>
              <a:latin typeface="Arial"/>
            </a:endParaRPr>
          </a:p>
        </p:txBody>
      </p:sp>
      <p:sp>
        <p:nvSpPr>
          <p:cNvPr id="46" name="Rounded Rectangle 45">
            <a:extLst>
              <a:ext uri="{FF2B5EF4-FFF2-40B4-BE49-F238E27FC236}">
                <a16:creationId xmlns:a16="http://schemas.microsoft.com/office/drawing/2014/main" id="{C2EB6E3C-2769-994D-BAE5-C3596A37006C}"/>
              </a:ext>
            </a:extLst>
          </p:cNvPr>
          <p:cNvSpPr/>
          <p:nvPr/>
        </p:nvSpPr>
        <p:spPr>
          <a:xfrm>
            <a:off x="3066373" y="2302094"/>
            <a:ext cx="1236363" cy="561377"/>
          </a:xfrm>
          <a:prstGeom prst="roundRect">
            <a:avLst>
              <a:gd name="adj" fmla="val 627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Source Connector</a:t>
            </a:r>
            <a:endParaRPr sz="1333" dirty="0">
              <a:solidFill>
                <a:prstClr val="white"/>
              </a:solidFill>
              <a:latin typeface="Arial"/>
            </a:endParaRPr>
          </a:p>
        </p:txBody>
      </p:sp>
      <p:sp>
        <p:nvSpPr>
          <p:cNvPr id="47" name="AutoShape 4">
            <a:extLst>
              <a:ext uri="{FF2B5EF4-FFF2-40B4-BE49-F238E27FC236}">
                <a16:creationId xmlns:a16="http://schemas.microsoft.com/office/drawing/2014/main" id="{A9C4FCAF-8E51-FB49-A7E9-7E2FB14B5BC6}"/>
              </a:ext>
            </a:extLst>
          </p:cNvPr>
          <p:cNvSpPr>
            <a:spLocks noChangeArrowheads="1"/>
          </p:cNvSpPr>
          <p:nvPr/>
        </p:nvSpPr>
        <p:spPr bwMode="auto">
          <a:xfrm>
            <a:off x="2889820" y="1626654"/>
            <a:ext cx="5492181" cy="1893329"/>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defTabSz="914377" eaLnBrk="1" fontAlgn="auto" hangingPunct="1">
              <a:spcBef>
                <a:spcPts val="0"/>
              </a:spcBef>
              <a:spcAft>
                <a:spcPts val="0"/>
              </a:spcAft>
            </a:pPr>
            <a:endParaRPr lang="en-US" sz="1333">
              <a:solidFill>
                <a:prstClr val="black"/>
              </a:solidFill>
              <a:latin typeface="Arial"/>
              <a:cs typeface="+mn-cs"/>
            </a:endParaRPr>
          </a:p>
        </p:txBody>
      </p:sp>
      <p:sp>
        <p:nvSpPr>
          <p:cNvPr id="48" name="Rounded Rectangle 47">
            <a:extLst>
              <a:ext uri="{FF2B5EF4-FFF2-40B4-BE49-F238E27FC236}">
                <a16:creationId xmlns:a16="http://schemas.microsoft.com/office/drawing/2014/main" id="{D307DF9F-67DB-BE41-897E-FC8B08717409}"/>
              </a:ext>
            </a:extLst>
          </p:cNvPr>
          <p:cNvSpPr/>
          <p:nvPr/>
        </p:nvSpPr>
        <p:spPr>
          <a:xfrm>
            <a:off x="6952015" y="1931338"/>
            <a:ext cx="1236363" cy="561377"/>
          </a:xfrm>
          <a:prstGeom prst="roundRect">
            <a:avLst>
              <a:gd name="adj" fmla="val 627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Sink Connector</a:t>
            </a:r>
            <a:endParaRPr sz="1333" dirty="0">
              <a:solidFill>
                <a:prstClr val="white"/>
              </a:solidFill>
              <a:latin typeface="Arial"/>
            </a:endParaRPr>
          </a:p>
        </p:txBody>
      </p:sp>
      <p:sp>
        <p:nvSpPr>
          <p:cNvPr id="49" name="Rounded Rectangle 48">
            <a:extLst>
              <a:ext uri="{FF2B5EF4-FFF2-40B4-BE49-F238E27FC236}">
                <a16:creationId xmlns:a16="http://schemas.microsoft.com/office/drawing/2014/main" id="{5C7900B3-2A71-7B4B-A9F0-E35AD386A5B7}"/>
              </a:ext>
            </a:extLst>
          </p:cNvPr>
          <p:cNvSpPr/>
          <p:nvPr/>
        </p:nvSpPr>
        <p:spPr>
          <a:xfrm>
            <a:off x="6952015" y="2724570"/>
            <a:ext cx="1236363" cy="561377"/>
          </a:xfrm>
          <a:prstGeom prst="roundRect">
            <a:avLst>
              <a:gd name="adj" fmla="val 627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Sink Connector</a:t>
            </a:r>
            <a:endParaRPr sz="1333" dirty="0">
              <a:solidFill>
                <a:prstClr val="white"/>
              </a:solidFill>
              <a:latin typeface="Arial"/>
            </a:endParaRPr>
          </a:p>
        </p:txBody>
      </p:sp>
      <p:cxnSp>
        <p:nvCxnSpPr>
          <p:cNvPr id="50" name="Elbow Connector 49">
            <a:extLst>
              <a:ext uri="{FF2B5EF4-FFF2-40B4-BE49-F238E27FC236}">
                <a16:creationId xmlns:a16="http://schemas.microsoft.com/office/drawing/2014/main" id="{E23FD618-99CC-5F45-8D36-C820C4BC2EC5}"/>
              </a:ext>
            </a:extLst>
          </p:cNvPr>
          <p:cNvCxnSpPr>
            <a:cxnSpLocks/>
            <a:stCxn id="48" idx="3"/>
            <a:endCxn id="37" idx="1"/>
          </p:cNvCxnSpPr>
          <p:nvPr/>
        </p:nvCxnSpPr>
        <p:spPr>
          <a:xfrm>
            <a:off x="8188378" y="2212027"/>
            <a:ext cx="717012" cy="9235"/>
          </a:xfrm>
          <a:prstGeom prst="bentConnector3">
            <a:avLst>
              <a:gd name="adj1" fmla="val 50000"/>
            </a:avLst>
          </a:prstGeom>
          <a:ln w="12700">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3" name="Elbow Connector 52">
            <a:extLst>
              <a:ext uri="{FF2B5EF4-FFF2-40B4-BE49-F238E27FC236}">
                <a16:creationId xmlns:a16="http://schemas.microsoft.com/office/drawing/2014/main" id="{7064D86B-AECE-024F-B9A0-F61923E4B52E}"/>
              </a:ext>
            </a:extLst>
          </p:cNvPr>
          <p:cNvCxnSpPr>
            <a:cxnSpLocks/>
            <a:stCxn id="49" idx="3"/>
            <a:endCxn id="40" idx="2"/>
          </p:cNvCxnSpPr>
          <p:nvPr/>
        </p:nvCxnSpPr>
        <p:spPr>
          <a:xfrm>
            <a:off x="8188378" y="3005259"/>
            <a:ext cx="2542465" cy="1436671"/>
          </a:xfrm>
          <a:prstGeom prst="bentConnector3">
            <a:avLst>
              <a:gd name="adj1" fmla="val 19484"/>
            </a:avLst>
          </a:prstGeom>
          <a:ln w="12700">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7" name="Elbow Connector 56">
            <a:extLst>
              <a:ext uri="{FF2B5EF4-FFF2-40B4-BE49-F238E27FC236}">
                <a16:creationId xmlns:a16="http://schemas.microsoft.com/office/drawing/2014/main" id="{7D269103-5E48-D74E-B056-1D0FC48C4E51}"/>
              </a:ext>
            </a:extLst>
          </p:cNvPr>
          <p:cNvCxnSpPr>
            <a:cxnSpLocks/>
            <a:stCxn id="29" idx="0"/>
            <a:endCxn id="49" idx="1"/>
          </p:cNvCxnSpPr>
          <p:nvPr/>
        </p:nvCxnSpPr>
        <p:spPr>
          <a:xfrm rot="5400000" flipH="1" flipV="1">
            <a:off x="5859876" y="3730784"/>
            <a:ext cx="1817665" cy="366616"/>
          </a:xfrm>
          <a:prstGeom prst="bentConnector2">
            <a:avLst/>
          </a:prstGeom>
          <a:ln w="12700">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1" name="Elbow Connector 60">
            <a:extLst>
              <a:ext uri="{FF2B5EF4-FFF2-40B4-BE49-F238E27FC236}">
                <a16:creationId xmlns:a16="http://schemas.microsoft.com/office/drawing/2014/main" id="{D9DFFDF9-0953-5345-A5EA-48798965C802}"/>
              </a:ext>
            </a:extLst>
          </p:cNvPr>
          <p:cNvCxnSpPr>
            <a:cxnSpLocks/>
            <a:stCxn id="29" idx="0"/>
            <a:endCxn id="48" idx="1"/>
          </p:cNvCxnSpPr>
          <p:nvPr/>
        </p:nvCxnSpPr>
        <p:spPr>
          <a:xfrm rot="5400000" flipH="1" flipV="1">
            <a:off x="5463260" y="3334168"/>
            <a:ext cx="2610897" cy="366616"/>
          </a:xfrm>
          <a:prstGeom prst="bentConnector2">
            <a:avLst/>
          </a:prstGeom>
          <a:ln w="12700">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4" name="Elbow Connector 63">
            <a:extLst>
              <a:ext uri="{FF2B5EF4-FFF2-40B4-BE49-F238E27FC236}">
                <a16:creationId xmlns:a16="http://schemas.microsoft.com/office/drawing/2014/main" id="{03A5F16A-410E-1B4B-8978-8373225F2DB3}"/>
              </a:ext>
            </a:extLst>
          </p:cNvPr>
          <p:cNvCxnSpPr>
            <a:cxnSpLocks/>
            <a:stCxn id="26" idx="3"/>
            <a:endCxn id="31" idx="0"/>
          </p:cNvCxnSpPr>
          <p:nvPr/>
        </p:nvCxnSpPr>
        <p:spPr>
          <a:xfrm>
            <a:off x="6217054" y="4119377"/>
            <a:ext cx="857743" cy="703547"/>
          </a:xfrm>
          <a:prstGeom prst="bentConnector2">
            <a:avLst/>
          </a:prstGeom>
          <a:ln w="12700">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7" name="Elbow Connector 66">
            <a:extLst>
              <a:ext uri="{FF2B5EF4-FFF2-40B4-BE49-F238E27FC236}">
                <a16:creationId xmlns:a16="http://schemas.microsoft.com/office/drawing/2014/main" id="{868D6D46-5275-D545-8C75-939EF4777936}"/>
              </a:ext>
            </a:extLst>
          </p:cNvPr>
          <p:cNvCxnSpPr>
            <a:cxnSpLocks/>
            <a:stCxn id="8" idx="0"/>
            <a:endCxn id="26" idx="1"/>
          </p:cNvCxnSpPr>
          <p:nvPr/>
        </p:nvCxnSpPr>
        <p:spPr>
          <a:xfrm rot="5400000" flipH="1" flipV="1">
            <a:off x="4014397" y="4067267"/>
            <a:ext cx="701283" cy="805504"/>
          </a:xfrm>
          <a:prstGeom prst="bentConnector2">
            <a:avLst/>
          </a:prstGeom>
          <a:ln w="12700">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4" name="Elbow Connector 73">
            <a:extLst>
              <a:ext uri="{FF2B5EF4-FFF2-40B4-BE49-F238E27FC236}">
                <a16:creationId xmlns:a16="http://schemas.microsoft.com/office/drawing/2014/main" id="{DF176368-3252-5743-A9A9-26C8B6158017}"/>
              </a:ext>
            </a:extLst>
          </p:cNvPr>
          <p:cNvCxnSpPr>
            <a:cxnSpLocks/>
            <a:endCxn id="46" idx="0"/>
          </p:cNvCxnSpPr>
          <p:nvPr/>
        </p:nvCxnSpPr>
        <p:spPr>
          <a:xfrm flipV="1">
            <a:off x="2542986" y="2302093"/>
            <a:ext cx="1141569" cy="11531"/>
          </a:xfrm>
          <a:prstGeom prst="bentConnector4">
            <a:avLst>
              <a:gd name="adj1" fmla="val 22924"/>
              <a:gd name="adj2" fmla="val 2743386"/>
            </a:avLst>
          </a:prstGeom>
          <a:ln w="12700">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7" name="Elbow Connector 76">
            <a:extLst>
              <a:ext uri="{FF2B5EF4-FFF2-40B4-BE49-F238E27FC236}">
                <a16:creationId xmlns:a16="http://schemas.microsoft.com/office/drawing/2014/main" id="{7C34C447-80F7-7E43-A643-36B9516F6892}"/>
              </a:ext>
            </a:extLst>
          </p:cNvPr>
          <p:cNvCxnSpPr>
            <a:cxnSpLocks/>
            <a:stCxn id="46" idx="2"/>
            <a:endCxn id="10" idx="0"/>
          </p:cNvCxnSpPr>
          <p:nvPr/>
        </p:nvCxnSpPr>
        <p:spPr>
          <a:xfrm rot="16200000" flipH="1">
            <a:off x="3083004" y="3465021"/>
            <a:ext cx="1957189" cy="754088"/>
          </a:xfrm>
          <a:prstGeom prst="bentConnector3">
            <a:avLst>
              <a:gd name="adj1" fmla="val 50000"/>
            </a:avLst>
          </a:prstGeom>
          <a:ln w="12700">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9205755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85613D-7463-3C42-9BD9-47E0B357C9E0}"/>
              </a:ext>
            </a:extLst>
          </p:cNvPr>
          <p:cNvSpPr>
            <a:spLocks noGrp="1"/>
          </p:cNvSpPr>
          <p:nvPr>
            <p:ph type="title"/>
          </p:nvPr>
        </p:nvSpPr>
        <p:spPr/>
        <p:txBody>
          <a:bodyPr/>
          <a:lstStyle/>
          <a:p>
            <a:r>
              <a:rPr lang="en-US" dirty="0"/>
              <a:t>Real time analytics</a:t>
            </a:r>
            <a:endParaRPr dirty="0"/>
          </a:p>
        </p:txBody>
      </p:sp>
      <p:sp>
        <p:nvSpPr>
          <p:cNvPr id="4" name="Slide Number Placeholder 3">
            <a:extLst>
              <a:ext uri="{FF2B5EF4-FFF2-40B4-BE49-F238E27FC236}">
                <a16:creationId xmlns:a16="http://schemas.microsoft.com/office/drawing/2014/main" id="{67A54E3B-42B4-7740-BCEF-174D869777C5}"/>
              </a:ext>
            </a:extLst>
          </p:cNvPr>
          <p:cNvSpPr>
            <a:spLocks noGrp="1"/>
          </p:cNvSpPr>
          <p:nvPr>
            <p:ph type="sldNum" sz="quarter" idx="10"/>
          </p:nvPr>
        </p:nvSpPr>
        <p:spPr/>
        <p:txBody>
          <a:bodyPr/>
          <a:lstStyle/>
          <a:p>
            <a:pPr defTabSz="914354"/>
            <a:fld id="{2F63A97E-D605-DC42-8452-C14CD1FA87FA}" type="slidenum">
              <a:rPr lang="en-US">
                <a:solidFill>
                  <a:srgbClr val="5AAAFA"/>
                </a:solidFill>
                <a:latin typeface="Arial"/>
                <a:cs typeface="+mn-cs"/>
              </a:rPr>
              <a:pPr defTabSz="914354"/>
              <a:t>72</a:t>
            </a:fld>
            <a:endParaRPr lang="en-US">
              <a:solidFill>
                <a:srgbClr val="5AAAFA"/>
              </a:solidFill>
              <a:latin typeface="Arial"/>
              <a:cs typeface="+mn-cs"/>
            </a:endParaRPr>
          </a:p>
        </p:txBody>
      </p:sp>
      <p:sp>
        <p:nvSpPr>
          <p:cNvPr id="5" name="Rounded Rectangle 4">
            <a:extLst>
              <a:ext uri="{FF2B5EF4-FFF2-40B4-BE49-F238E27FC236}">
                <a16:creationId xmlns:a16="http://schemas.microsoft.com/office/drawing/2014/main" id="{4304F71B-11D6-5F4A-A33F-34FF2EA0396A}"/>
              </a:ext>
            </a:extLst>
          </p:cNvPr>
          <p:cNvSpPr/>
          <p:nvPr/>
        </p:nvSpPr>
        <p:spPr bwMode="auto">
          <a:xfrm>
            <a:off x="3106272" y="4820660"/>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080">
              <a:lnSpc>
                <a:spcPct val="90000"/>
              </a:lnSpc>
            </a:pPr>
            <a:r>
              <a:rPr lang="en-US" sz="1200">
                <a:solidFill>
                  <a:prstClr val="white"/>
                </a:solidFill>
                <a:latin typeface="Arial"/>
              </a:rPr>
              <a:t>0</a:t>
            </a:r>
            <a:endParaRPr lang="en-US" sz="667">
              <a:solidFill>
                <a:prstClr val="white"/>
              </a:solidFill>
              <a:latin typeface="Arial"/>
            </a:endParaRPr>
          </a:p>
        </p:txBody>
      </p:sp>
      <p:sp>
        <p:nvSpPr>
          <p:cNvPr id="6" name="Rounded Rectangle 5">
            <a:extLst>
              <a:ext uri="{FF2B5EF4-FFF2-40B4-BE49-F238E27FC236}">
                <a16:creationId xmlns:a16="http://schemas.microsoft.com/office/drawing/2014/main" id="{792A766C-4035-7A46-A089-7597F4D3C367}"/>
              </a:ext>
            </a:extLst>
          </p:cNvPr>
          <p:cNvSpPr/>
          <p:nvPr/>
        </p:nvSpPr>
        <p:spPr bwMode="auto">
          <a:xfrm>
            <a:off x="3350108" y="4820660"/>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080">
              <a:lnSpc>
                <a:spcPct val="90000"/>
              </a:lnSpc>
            </a:pPr>
            <a:r>
              <a:rPr lang="en-US" sz="1200">
                <a:solidFill>
                  <a:prstClr val="white"/>
                </a:solidFill>
                <a:latin typeface="Arial"/>
              </a:rPr>
              <a:t>1</a:t>
            </a:r>
            <a:endParaRPr lang="en-US" sz="667">
              <a:solidFill>
                <a:prstClr val="white"/>
              </a:solidFill>
              <a:latin typeface="Arial"/>
            </a:endParaRPr>
          </a:p>
        </p:txBody>
      </p:sp>
      <p:sp>
        <p:nvSpPr>
          <p:cNvPr id="7" name="Rounded Rectangle 6">
            <a:extLst>
              <a:ext uri="{FF2B5EF4-FFF2-40B4-BE49-F238E27FC236}">
                <a16:creationId xmlns:a16="http://schemas.microsoft.com/office/drawing/2014/main" id="{7E4F924E-E16B-9B4C-BDE5-B5FA77918438}"/>
              </a:ext>
            </a:extLst>
          </p:cNvPr>
          <p:cNvSpPr/>
          <p:nvPr/>
        </p:nvSpPr>
        <p:spPr bwMode="auto">
          <a:xfrm>
            <a:off x="3595670" y="4820660"/>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080">
              <a:lnSpc>
                <a:spcPct val="90000"/>
              </a:lnSpc>
            </a:pPr>
            <a:r>
              <a:rPr lang="en-US" sz="1200">
                <a:solidFill>
                  <a:prstClr val="white"/>
                </a:solidFill>
                <a:latin typeface="Arial"/>
              </a:rPr>
              <a:t>2</a:t>
            </a:r>
            <a:endParaRPr lang="en-US" sz="667">
              <a:solidFill>
                <a:prstClr val="white"/>
              </a:solidFill>
              <a:latin typeface="Arial"/>
            </a:endParaRPr>
          </a:p>
        </p:txBody>
      </p:sp>
      <p:sp>
        <p:nvSpPr>
          <p:cNvPr id="8" name="Rounded Rectangle 7">
            <a:extLst>
              <a:ext uri="{FF2B5EF4-FFF2-40B4-BE49-F238E27FC236}">
                <a16:creationId xmlns:a16="http://schemas.microsoft.com/office/drawing/2014/main" id="{11D38582-539D-F94D-BDAF-120652A906B1}"/>
              </a:ext>
            </a:extLst>
          </p:cNvPr>
          <p:cNvSpPr/>
          <p:nvPr/>
        </p:nvSpPr>
        <p:spPr bwMode="auto">
          <a:xfrm>
            <a:off x="3839508" y="4820660"/>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080">
              <a:lnSpc>
                <a:spcPct val="90000"/>
              </a:lnSpc>
            </a:pPr>
            <a:r>
              <a:rPr lang="en-US" sz="1200">
                <a:solidFill>
                  <a:prstClr val="white"/>
                </a:solidFill>
                <a:latin typeface="Arial"/>
              </a:rPr>
              <a:t>3</a:t>
            </a:r>
            <a:endParaRPr lang="en-US" sz="667">
              <a:solidFill>
                <a:prstClr val="white"/>
              </a:solidFill>
              <a:latin typeface="Arial"/>
            </a:endParaRPr>
          </a:p>
        </p:txBody>
      </p:sp>
      <p:sp>
        <p:nvSpPr>
          <p:cNvPr id="9" name="Rounded Rectangle 8">
            <a:extLst>
              <a:ext uri="{FF2B5EF4-FFF2-40B4-BE49-F238E27FC236}">
                <a16:creationId xmlns:a16="http://schemas.microsoft.com/office/drawing/2014/main" id="{1E8BFF02-AB38-6F42-A6CB-76FFEB799B2A}"/>
              </a:ext>
            </a:extLst>
          </p:cNvPr>
          <p:cNvSpPr/>
          <p:nvPr/>
        </p:nvSpPr>
        <p:spPr bwMode="auto">
          <a:xfrm>
            <a:off x="4085068" y="4820660"/>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080">
              <a:lnSpc>
                <a:spcPct val="90000"/>
              </a:lnSpc>
            </a:pPr>
            <a:r>
              <a:rPr lang="en-US" sz="1200">
                <a:solidFill>
                  <a:prstClr val="white"/>
                </a:solidFill>
                <a:latin typeface="Arial"/>
              </a:rPr>
              <a:t>4</a:t>
            </a:r>
            <a:endParaRPr lang="en-US" sz="667">
              <a:solidFill>
                <a:prstClr val="white"/>
              </a:solidFill>
              <a:latin typeface="Arial"/>
            </a:endParaRPr>
          </a:p>
        </p:txBody>
      </p:sp>
      <p:sp>
        <p:nvSpPr>
          <p:cNvPr id="10" name="Rounded Rectangle 9">
            <a:extLst>
              <a:ext uri="{FF2B5EF4-FFF2-40B4-BE49-F238E27FC236}">
                <a16:creationId xmlns:a16="http://schemas.microsoft.com/office/drawing/2014/main" id="{09086E3C-7239-3247-949B-DEEC9D00C281}"/>
              </a:ext>
            </a:extLst>
          </p:cNvPr>
          <p:cNvSpPr/>
          <p:nvPr/>
        </p:nvSpPr>
        <p:spPr bwMode="auto">
          <a:xfrm>
            <a:off x="4315864" y="4820660"/>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080">
              <a:lnSpc>
                <a:spcPct val="90000"/>
              </a:lnSpc>
            </a:pPr>
            <a:r>
              <a:rPr lang="en-US" sz="1200">
                <a:solidFill>
                  <a:prstClr val="white"/>
                </a:solidFill>
                <a:latin typeface="Arial"/>
              </a:rPr>
              <a:t>5</a:t>
            </a:r>
            <a:endParaRPr lang="en-US" sz="667">
              <a:solidFill>
                <a:prstClr val="white"/>
              </a:solidFill>
              <a:latin typeface="Arial"/>
            </a:endParaRPr>
          </a:p>
        </p:txBody>
      </p:sp>
      <p:sp>
        <p:nvSpPr>
          <p:cNvPr id="11" name="TextBox 10">
            <a:extLst>
              <a:ext uri="{FF2B5EF4-FFF2-40B4-BE49-F238E27FC236}">
                <a16:creationId xmlns:a16="http://schemas.microsoft.com/office/drawing/2014/main" id="{380BAE2F-D39F-2A4D-AF02-BA85181FE490}"/>
              </a:ext>
            </a:extLst>
          </p:cNvPr>
          <p:cNvSpPr txBox="1"/>
          <p:nvPr/>
        </p:nvSpPr>
        <p:spPr>
          <a:xfrm>
            <a:off x="3039674" y="5507512"/>
            <a:ext cx="607859" cy="300210"/>
          </a:xfrm>
          <a:prstGeom prst="rect">
            <a:avLst/>
          </a:prstGeom>
          <a:noFill/>
        </p:spPr>
        <p:txBody>
          <a:bodyPr wrap="none" rtlCol="0">
            <a:spAutoFit/>
          </a:bodyPr>
          <a:lstStyle/>
          <a:p>
            <a:pPr defTabSz="914354"/>
            <a:r>
              <a:rPr lang="en-US" sz="1351" dirty="0">
                <a:solidFill>
                  <a:srgbClr val="4178BE">
                    <a:lumMod val="25000"/>
                  </a:srgbClr>
                </a:solidFill>
                <a:latin typeface="Arial"/>
              </a:rPr>
              <a:t>Items</a:t>
            </a:r>
          </a:p>
        </p:txBody>
      </p:sp>
      <p:sp>
        <p:nvSpPr>
          <p:cNvPr id="12" name="AutoShape 4">
            <a:extLst>
              <a:ext uri="{FF2B5EF4-FFF2-40B4-BE49-F238E27FC236}">
                <a16:creationId xmlns:a16="http://schemas.microsoft.com/office/drawing/2014/main" id="{765137EE-26C5-FE42-9A07-FED56F27BA3F}"/>
              </a:ext>
            </a:extLst>
          </p:cNvPr>
          <p:cNvSpPr>
            <a:spLocks noChangeArrowheads="1"/>
          </p:cNvSpPr>
          <p:nvPr/>
        </p:nvSpPr>
        <p:spPr bwMode="auto">
          <a:xfrm>
            <a:off x="2238604" y="4623460"/>
            <a:ext cx="6143397" cy="1214997"/>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defTabSz="914354"/>
            <a:endParaRPr lang="en-US" sz="1333">
              <a:solidFill>
                <a:prstClr val="black"/>
              </a:solidFill>
              <a:latin typeface="Arial"/>
            </a:endParaRPr>
          </a:p>
        </p:txBody>
      </p:sp>
      <p:pic>
        <p:nvPicPr>
          <p:cNvPr id="13" name="Picture 12">
            <a:extLst>
              <a:ext uri="{FF2B5EF4-FFF2-40B4-BE49-F238E27FC236}">
                <a16:creationId xmlns:a16="http://schemas.microsoft.com/office/drawing/2014/main" id="{C4C1324D-EF8E-AB45-A1F3-EACD375F90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77096" y="5327625"/>
            <a:ext cx="523019" cy="690721"/>
          </a:xfrm>
          <a:prstGeom prst="rect">
            <a:avLst/>
          </a:prstGeom>
        </p:spPr>
      </p:pic>
      <p:sp>
        <p:nvSpPr>
          <p:cNvPr id="14" name="Rectangle 13">
            <a:extLst>
              <a:ext uri="{FF2B5EF4-FFF2-40B4-BE49-F238E27FC236}">
                <a16:creationId xmlns:a16="http://schemas.microsoft.com/office/drawing/2014/main" id="{2CE172AC-D05C-424A-8E8B-D1EC341237D5}"/>
              </a:ext>
            </a:extLst>
          </p:cNvPr>
          <p:cNvSpPr/>
          <p:nvPr/>
        </p:nvSpPr>
        <p:spPr>
          <a:xfrm>
            <a:off x="206123" y="1325331"/>
            <a:ext cx="1219200" cy="1219200"/>
          </a:xfrm>
          <a:prstGeom prst="rect">
            <a:avLst/>
          </a:prstGeom>
          <a:noFill/>
          <a:ln w="127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32"/>
            <a:r>
              <a:rPr lang="en-US" sz="1333" dirty="0">
                <a:solidFill>
                  <a:srgbClr val="0000FF"/>
                </a:solidFill>
                <a:latin typeface="Arial"/>
              </a:rPr>
              <a:t>Store</a:t>
            </a:r>
          </a:p>
          <a:p>
            <a:pPr algn="ctr" defTabSz="914332"/>
            <a:r>
              <a:rPr lang="en-US" sz="1333" dirty="0">
                <a:solidFill>
                  <a:srgbClr val="0000FF"/>
                </a:solidFill>
                <a:latin typeface="Arial"/>
              </a:rPr>
              <a:t>App</a:t>
            </a:r>
          </a:p>
        </p:txBody>
      </p:sp>
      <p:cxnSp>
        <p:nvCxnSpPr>
          <p:cNvPr id="15" name="Elbow Connector 14">
            <a:extLst>
              <a:ext uri="{FF2B5EF4-FFF2-40B4-BE49-F238E27FC236}">
                <a16:creationId xmlns:a16="http://schemas.microsoft.com/office/drawing/2014/main" id="{5919742B-96C3-B24F-B54F-5E3E40D9E3E9}"/>
              </a:ext>
            </a:extLst>
          </p:cNvPr>
          <p:cNvCxnSpPr>
            <a:cxnSpLocks/>
            <a:stCxn id="14" idx="2"/>
            <a:endCxn id="23" idx="0"/>
          </p:cNvCxnSpPr>
          <p:nvPr/>
        </p:nvCxnSpPr>
        <p:spPr>
          <a:xfrm rot="5400000" flipH="1" flipV="1">
            <a:off x="1374401" y="1653349"/>
            <a:ext cx="332504" cy="1449863"/>
          </a:xfrm>
          <a:prstGeom prst="bentConnector5">
            <a:avLst>
              <a:gd name="adj1" fmla="val -91668"/>
              <a:gd name="adj2" fmla="val 54097"/>
              <a:gd name="adj3" fmla="val 191668"/>
            </a:avLst>
          </a:prstGeom>
          <a:ln w="12700">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sp>
        <p:nvSpPr>
          <p:cNvPr id="18" name="Rectangle 17">
            <a:extLst>
              <a:ext uri="{FF2B5EF4-FFF2-40B4-BE49-F238E27FC236}">
                <a16:creationId xmlns:a16="http://schemas.microsoft.com/office/drawing/2014/main" id="{5E49E907-5F5F-F34A-A6CA-6737E67B5DA1}"/>
              </a:ext>
            </a:extLst>
          </p:cNvPr>
          <p:cNvSpPr/>
          <p:nvPr/>
        </p:nvSpPr>
        <p:spPr>
          <a:xfrm>
            <a:off x="1838843" y="2322859"/>
            <a:ext cx="901704" cy="1219200"/>
          </a:xfrm>
          <a:prstGeom prst="rect">
            <a:avLst/>
          </a:prstGeom>
          <a:noFill/>
          <a:ln w="127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32"/>
            <a:endParaRPr lang="en-US" sz="1333" dirty="0">
              <a:solidFill>
                <a:srgbClr val="0000FF"/>
              </a:solidFill>
              <a:latin typeface="Arial"/>
            </a:endParaRPr>
          </a:p>
        </p:txBody>
      </p:sp>
      <p:sp>
        <p:nvSpPr>
          <p:cNvPr id="20" name="Rectangle 19">
            <a:extLst>
              <a:ext uri="{FF2B5EF4-FFF2-40B4-BE49-F238E27FC236}">
                <a16:creationId xmlns:a16="http://schemas.microsoft.com/office/drawing/2014/main" id="{EFFC8A85-A0A3-1E4F-AB45-5D0704D07E8A}"/>
              </a:ext>
            </a:extLst>
          </p:cNvPr>
          <p:cNvSpPr/>
          <p:nvPr/>
        </p:nvSpPr>
        <p:spPr>
          <a:xfrm>
            <a:off x="1864291" y="3016512"/>
            <a:ext cx="860960" cy="2100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4"/>
            <a:r>
              <a:rPr lang="en-US" sz="1333" dirty="0">
                <a:solidFill>
                  <a:prstClr val="white"/>
                </a:solidFill>
                <a:latin typeface="Arial"/>
              </a:rPr>
              <a:t>b</a:t>
            </a:r>
            <a:endParaRPr sz="1333" dirty="0">
              <a:solidFill>
                <a:prstClr val="white"/>
              </a:solidFill>
              <a:latin typeface="Arial"/>
            </a:endParaRPr>
          </a:p>
        </p:txBody>
      </p:sp>
      <p:sp>
        <p:nvSpPr>
          <p:cNvPr id="21" name="Rectangle 20">
            <a:extLst>
              <a:ext uri="{FF2B5EF4-FFF2-40B4-BE49-F238E27FC236}">
                <a16:creationId xmlns:a16="http://schemas.microsoft.com/office/drawing/2014/main" id="{4EE2D643-82DD-D443-8FA2-D047D86C0E1E}"/>
              </a:ext>
            </a:extLst>
          </p:cNvPr>
          <p:cNvSpPr/>
          <p:nvPr/>
        </p:nvSpPr>
        <p:spPr>
          <a:xfrm>
            <a:off x="1866127" y="3299276"/>
            <a:ext cx="859124" cy="1863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4"/>
            <a:r>
              <a:rPr lang="en-US" sz="1333" dirty="0">
                <a:solidFill>
                  <a:prstClr val="white"/>
                </a:solidFill>
                <a:latin typeface="Arial"/>
              </a:rPr>
              <a:t>a</a:t>
            </a:r>
            <a:endParaRPr sz="1333" dirty="0">
              <a:solidFill>
                <a:prstClr val="white"/>
              </a:solidFill>
              <a:latin typeface="Arial"/>
            </a:endParaRPr>
          </a:p>
        </p:txBody>
      </p:sp>
      <p:sp>
        <p:nvSpPr>
          <p:cNvPr id="22" name="Rectangle 21">
            <a:extLst>
              <a:ext uri="{FF2B5EF4-FFF2-40B4-BE49-F238E27FC236}">
                <a16:creationId xmlns:a16="http://schemas.microsoft.com/office/drawing/2014/main" id="{FFE0AE6D-D131-4E47-B1B7-5A9D6856F1D9}"/>
              </a:ext>
            </a:extLst>
          </p:cNvPr>
          <p:cNvSpPr/>
          <p:nvPr/>
        </p:nvSpPr>
        <p:spPr>
          <a:xfrm>
            <a:off x="393033" y="2272147"/>
            <a:ext cx="925779" cy="4096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32"/>
            <a:endParaRPr lang="en-US" sz="1333">
              <a:solidFill>
                <a:prstClr val="white"/>
              </a:solidFill>
              <a:latin typeface="Arial"/>
            </a:endParaRPr>
          </a:p>
        </p:txBody>
      </p:sp>
      <p:sp>
        <p:nvSpPr>
          <p:cNvPr id="23" name="Rectangle 22">
            <a:extLst>
              <a:ext uri="{FF2B5EF4-FFF2-40B4-BE49-F238E27FC236}">
                <a16:creationId xmlns:a16="http://schemas.microsoft.com/office/drawing/2014/main" id="{35C7297C-F5DA-284A-8676-1377E94C6E8E}"/>
              </a:ext>
            </a:extLst>
          </p:cNvPr>
          <p:cNvSpPr/>
          <p:nvPr/>
        </p:nvSpPr>
        <p:spPr>
          <a:xfrm>
            <a:off x="1774791" y="2212027"/>
            <a:ext cx="981588" cy="2031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32"/>
            <a:endParaRPr lang="en-US" sz="1333">
              <a:solidFill>
                <a:prstClr val="white"/>
              </a:solidFill>
              <a:latin typeface="Arial"/>
            </a:endParaRPr>
          </a:p>
        </p:txBody>
      </p:sp>
      <p:sp>
        <p:nvSpPr>
          <p:cNvPr id="24" name="Rectangle 23">
            <a:extLst>
              <a:ext uri="{FF2B5EF4-FFF2-40B4-BE49-F238E27FC236}">
                <a16:creationId xmlns:a16="http://schemas.microsoft.com/office/drawing/2014/main" id="{54A0E44C-BF35-2146-8B28-5527215DD052}"/>
              </a:ext>
            </a:extLst>
          </p:cNvPr>
          <p:cNvSpPr/>
          <p:nvPr/>
        </p:nvSpPr>
        <p:spPr>
          <a:xfrm>
            <a:off x="1861489" y="2745795"/>
            <a:ext cx="860960" cy="2100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4"/>
            <a:r>
              <a:rPr lang="en-US" sz="1333" dirty="0">
                <a:solidFill>
                  <a:prstClr val="white"/>
                </a:solidFill>
                <a:latin typeface="Arial"/>
              </a:rPr>
              <a:t>c</a:t>
            </a:r>
            <a:endParaRPr sz="1333" dirty="0">
              <a:solidFill>
                <a:prstClr val="white"/>
              </a:solidFill>
              <a:latin typeface="Arial"/>
            </a:endParaRPr>
          </a:p>
        </p:txBody>
      </p:sp>
      <p:sp>
        <p:nvSpPr>
          <p:cNvPr id="26" name="Rounded Rectangle 25">
            <a:extLst>
              <a:ext uri="{FF2B5EF4-FFF2-40B4-BE49-F238E27FC236}">
                <a16:creationId xmlns:a16="http://schemas.microsoft.com/office/drawing/2014/main" id="{68FB63E3-B74F-F44E-9AF2-6C350C0C3F2A}"/>
              </a:ext>
            </a:extLst>
          </p:cNvPr>
          <p:cNvSpPr/>
          <p:nvPr/>
        </p:nvSpPr>
        <p:spPr>
          <a:xfrm>
            <a:off x="4767792" y="3719447"/>
            <a:ext cx="1449264" cy="680620"/>
          </a:xfrm>
          <a:prstGeom prst="roundRect">
            <a:avLst>
              <a:gd name="adj" fmla="val 6277"/>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54"/>
            <a:r>
              <a:rPr lang="en-US" sz="1200" dirty="0">
                <a:solidFill>
                  <a:prstClr val="white"/>
                </a:solidFill>
                <a:latin typeface="Arial"/>
              </a:rPr>
              <a:t>Data Streaming</a:t>
            </a:r>
            <a:endParaRPr sz="1200" dirty="0">
              <a:solidFill>
                <a:prstClr val="white"/>
              </a:solidFill>
              <a:latin typeface="Arial"/>
            </a:endParaRPr>
          </a:p>
        </p:txBody>
      </p:sp>
      <p:sp>
        <p:nvSpPr>
          <p:cNvPr id="27" name="Rounded Rectangle 26">
            <a:extLst>
              <a:ext uri="{FF2B5EF4-FFF2-40B4-BE49-F238E27FC236}">
                <a16:creationId xmlns:a16="http://schemas.microsoft.com/office/drawing/2014/main" id="{A679A553-8F71-1C45-925E-C5CF0DAEDD56}"/>
              </a:ext>
            </a:extLst>
          </p:cNvPr>
          <p:cNvSpPr/>
          <p:nvPr/>
        </p:nvSpPr>
        <p:spPr bwMode="auto">
          <a:xfrm>
            <a:off x="5973221" y="4822924"/>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080">
              <a:lnSpc>
                <a:spcPct val="90000"/>
              </a:lnSpc>
            </a:pPr>
            <a:r>
              <a:rPr lang="en-US" sz="1200">
                <a:solidFill>
                  <a:prstClr val="white"/>
                </a:solidFill>
                <a:latin typeface="Arial"/>
              </a:rPr>
              <a:t>0</a:t>
            </a:r>
            <a:endParaRPr lang="en-US" sz="667">
              <a:solidFill>
                <a:prstClr val="white"/>
              </a:solidFill>
              <a:latin typeface="Arial"/>
            </a:endParaRPr>
          </a:p>
        </p:txBody>
      </p:sp>
      <p:sp>
        <p:nvSpPr>
          <p:cNvPr id="28" name="Rounded Rectangle 27">
            <a:extLst>
              <a:ext uri="{FF2B5EF4-FFF2-40B4-BE49-F238E27FC236}">
                <a16:creationId xmlns:a16="http://schemas.microsoft.com/office/drawing/2014/main" id="{80E497AB-9AF7-C54E-B96B-3795618EEF5E}"/>
              </a:ext>
            </a:extLst>
          </p:cNvPr>
          <p:cNvSpPr/>
          <p:nvPr/>
        </p:nvSpPr>
        <p:spPr bwMode="auto">
          <a:xfrm>
            <a:off x="6217057" y="4822924"/>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080">
              <a:lnSpc>
                <a:spcPct val="90000"/>
              </a:lnSpc>
            </a:pPr>
            <a:r>
              <a:rPr lang="en-US" sz="1200">
                <a:solidFill>
                  <a:prstClr val="white"/>
                </a:solidFill>
                <a:latin typeface="Arial"/>
              </a:rPr>
              <a:t>1</a:t>
            </a:r>
            <a:endParaRPr lang="en-US" sz="667">
              <a:solidFill>
                <a:prstClr val="white"/>
              </a:solidFill>
              <a:latin typeface="Arial"/>
            </a:endParaRPr>
          </a:p>
        </p:txBody>
      </p:sp>
      <p:sp>
        <p:nvSpPr>
          <p:cNvPr id="29" name="Rounded Rectangle 28">
            <a:extLst>
              <a:ext uri="{FF2B5EF4-FFF2-40B4-BE49-F238E27FC236}">
                <a16:creationId xmlns:a16="http://schemas.microsoft.com/office/drawing/2014/main" id="{48BB6295-8209-BD4D-9943-7D473F05AF25}"/>
              </a:ext>
            </a:extLst>
          </p:cNvPr>
          <p:cNvSpPr/>
          <p:nvPr/>
        </p:nvSpPr>
        <p:spPr bwMode="auto">
          <a:xfrm>
            <a:off x="6462620" y="4822924"/>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080">
              <a:lnSpc>
                <a:spcPct val="90000"/>
              </a:lnSpc>
            </a:pPr>
            <a:r>
              <a:rPr lang="en-US" sz="1200">
                <a:solidFill>
                  <a:prstClr val="white"/>
                </a:solidFill>
                <a:latin typeface="Arial"/>
              </a:rPr>
              <a:t>2</a:t>
            </a:r>
            <a:endParaRPr lang="en-US" sz="667">
              <a:solidFill>
                <a:prstClr val="white"/>
              </a:solidFill>
              <a:latin typeface="Arial"/>
            </a:endParaRPr>
          </a:p>
        </p:txBody>
      </p:sp>
      <p:sp>
        <p:nvSpPr>
          <p:cNvPr id="30" name="Rounded Rectangle 29">
            <a:extLst>
              <a:ext uri="{FF2B5EF4-FFF2-40B4-BE49-F238E27FC236}">
                <a16:creationId xmlns:a16="http://schemas.microsoft.com/office/drawing/2014/main" id="{0B9EA6D8-F725-4340-90AB-7B5085ADBEC4}"/>
              </a:ext>
            </a:extLst>
          </p:cNvPr>
          <p:cNvSpPr/>
          <p:nvPr/>
        </p:nvSpPr>
        <p:spPr bwMode="auto">
          <a:xfrm>
            <a:off x="6706457" y="4822924"/>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080">
              <a:lnSpc>
                <a:spcPct val="90000"/>
              </a:lnSpc>
            </a:pPr>
            <a:r>
              <a:rPr lang="en-US" sz="1200">
                <a:solidFill>
                  <a:prstClr val="white"/>
                </a:solidFill>
                <a:latin typeface="Arial"/>
              </a:rPr>
              <a:t>3</a:t>
            </a:r>
            <a:endParaRPr lang="en-US" sz="667">
              <a:solidFill>
                <a:prstClr val="white"/>
              </a:solidFill>
              <a:latin typeface="Arial"/>
            </a:endParaRPr>
          </a:p>
        </p:txBody>
      </p:sp>
      <p:sp>
        <p:nvSpPr>
          <p:cNvPr id="31" name="Rounded Rectangle 30">
            <a:extLst>
              <a:ext uri="{FF2B5EF4-FFF2-40B4-BE49-F238E27FC236}">
                <a16:creationId xmlns:a16="http://schemas.microsoft.com/office/drawing/2014/main" id="{530A3085-2539-234F-B900-A0DCF32B1D87}"/>
              </a:ext>
            </a:extLst>
          </p:cNvPr>
          <p:cNvSpPr/>
          <p:nvPr/>
        </p:nvSpPr>
        <p:spPr bwMode="auto">
          <a:xfrm>
            <a:off x="6952017" y="4822924"/>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080">
              <a:lnSpc>
                <a:spcPct val="90000"/>
              </a:lnSpc>
            </a:pPr>
            <a:r>
              <a:rPr lang="en-US" sz="1200">
                <a:solidFill>
                  <a:prstClr val="white"/>
                </a:solidFill>
                <a:latin typeface="Arial"/>
              </a:rPr>
              <a:t>4</a:t>
            </a:r>
            <a:endParaRPr lang="en-US" sz="667">
              <a:solidFill>
                <a:prstClr val="white"/>
              </a:solidFill>
              <a:latin typeface="Arial"/>
            </a:endParaRPr>
          </a:p>
        </p:txBody>
      </p:sp>
      <p:sp>
        <p:nvSpPr>
          <p:cNvPr id="33" name="TextBox 32">
            <a:extLst>
              <a:ext uri="{FF2B5EF4-FFF2-40B4-BE49-F238E27FC236}">
                <a16:creationId xmlns:a16="http://schemas.microsoft.com/office/drawing/2014/main" id="{69E2CD6A-1CBF-C040-844B-91559B6B52C9}"/>
              </a:ext>
            </a:extLst>
          </p:cNvPr>
          <p:cNvSpPr txBox="1"/>
          <p:nvPr/>
        </p:nvSpPr>
        <p:spPr>
          <a:xfrm>
            <a:off x="5906621" y="5509776"/>
            <a:ext cx="1358064" cy="300210"/>
          </a:xfrm>
          <a:prstGeom prst="rect">
            <a:avLst/>
          </a:prstGeom>
          <a:noFill/>
        </p:spPr>
        <p:txBody>
          <a:bodyPr wrap="none" rtlCol="0">
            <a:spAutoFit/>
          </a:bodyPr>
          <a:lstStyle/>
          <a:p>
            <a:pPr defTabSz="914354"/>
            <a:r>
              <a:rPr lang="en-US" sz="1351" dirty="0">
                <a:solidFill>
                  <a:srgbClr val="4178BE">
                    <a:lumMod val="25000"/>
                  </a:srgbClr>
                </a:solidFill>
                <a:latin typeface="Arial"/>
              </a:rPr>
              <a:t>Inventory items</a:t>
            </a:r>
          </a:p>
        </p:txBody>
      </p:sp>
      <p:sp>
        <p:nvSpPr>
          <p:cNvPr id="37" name="Rectangle 36">
            <a:extLst>
              <a:ext uri="{FF2B5EF4-FFF2-40B4-BE49-F238E27FC236}">
                <a16:creationId xmlns:a16="http://schemas.microsoft.com/office/drawing/2014/main" id="{C84C0A01-D971-614E-B61C-E39145B90764}"/>
              </a:ext>
            </a:extLst>
          </p:cNvPr>
          <p:cNvSpPr/>
          <p:nvPr/>
        </p:nvSpPr>
        <p:spPr>
          <a:xfrm>
            <a:off x="8905391" y="2119663"/>
            <a:ext cx="981588" cy="2031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32"/>
            <a:endParaRPr lang="en-US" sz="1333">
              <a:solidFill>
                <a:prstClr val="white"/>
              </a:solidFill>
              <a:latin typeface="Arial"/>
            </a:endParaRPr>
          </a:p>
        </p:txBody>
      </p:sp>
      <p:sp>
        <p:nvSpPr>
          <p:cNvPr id="39" name="Rectangle 38">
            <a:extLst>
              <a:ext uri="{FF2B5EF4-FFF2-40B4-BE49-F238E27FC236}">
                <a16:creationId xmlns:a16="http://schemas.microsoft.com/office/drawing/2014/main" id="{3CF825B8-699B-7D4E-947F-5166B0072898}"/>
              </a:ext>
            </a:extLst>
          </p:cNvPr>
          <p:cNvSpPr/>
          <p:nvPr/>
        </p:nvSpPr>
        <p:spPr>
          <a:xfrm>
            <a:off x="9013371" y="3103549"/>
            <a:ext cx="1219200" cy="1219200"/>
          </a:xfrm>
          <a:prstGeom prst="rect">
            <a:avLst/>
          </a:prstGeom>
          <a:noFill/>
          <a:ln w="127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32"/>
            <a:r>
              <a:rPr lang="en-US" sz="1333" dirty="0">
                <a:solidFill>
                  <a:srgbClr val="0000FF"/>
                </a:solidFill>
                <a:latin typeface="Arial"/>
              </a:rPr>
              <a:t>ERP</a:t>
            </a:r>
          </a:p>
          <a:p>
            <a:pPr algn="ctr" defTabSz="914332"/>
            <a:r>
              <a:rPr lang="en-US" sz="1333" dirty="0">
                <a:solidFill>
                  <a:srgbClr val="0000FF"/>
                </a:solidFill>
                <a:latin typeface="Arial"/>
              </a:rPr>
              <a:t>App</a:t>
            </a:r>
          </a:p>
        </p:txBody>
      </p:sp>
      <p:sp>
        <p:nvSpPr>
          <p:cNvPr id="40" name="Can 39">
            <a:extLst>
              <a:ext uri="{FF2B5EF4-FFF2-40B4-BE49-F238E27FC236}">
                <a16:creationId xmlns:a16="http://schemas.microsoft.com/office/drawing/2014/main" id="{CFB715EC-9FFF-D541-B3B6-D5C8802DD26B}"/>
              </a:ext>
            </a:extLst>
          </p:cNvPr>
          <p:cNvSpPr/>
          <p:nvPr/>
        </p:nvSpPr>
        <p:spPr>
          <a:xfrm>
            <a:off x="8931294" y="4420633"/>
            <a:ext cx="1152781" cy="737484"/>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4"/>
            <a:r>
              <a:rPr lang="en-US" sz="1333" dirty="0">
                <a:solidFill>
                  <a:prstClr val="white"/>
                </a:solidFill>
                <a:latin typeface="Arial"/>
              </a:rPr>
              <a:t>DB</a:t>
            </a:r>
            <a:endParaRPr sz="1333" dirty="0">
              <a:solidFill>
                <a:prstClr val="white"/>
              </a:solidFill>
              <a:latin typeface="Arial"/>
            </a:endParaRPr>
          </a:p>
        </p:txBody>
      </p:sp>
      <p:sp>
        <p:nvSpPr>
          <p:cNvPr id="44" name="Rectangle 43">
            <a:extLst>
              <a:ext uri="{FF2B5EF4-FFF2-40B4-BE49-F238E27FC236}">
                <a16:creationId xmlns:a16="http://schemas.microsoft.com/office/drawing/2014/main" id="{30FC39DB-EA21-4146-B0EC-079E4119E5B5}"/>
              </a:ext>
            </a:extLst>
          </p:cNvPr>
          <p:cNvSpPr/>
          <p:nvPr/>
        </p:nvSpPr>
        <p:spPr>
          <a:xfrm>
            <a:off x="9158296" y="2827855"/>
            <a:ext cx="925779" cy="4096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32"/>
            <a:endParaRPr lang="en-US" sz="1333">
              <a:solidFill>
                <a:prstClr val="white"/>
              </a:solidFill>
              <a:latin typeface="Arial"/>
            </a:endParaRPr>
          </a:p>
        </p:txBody>
      </p:sp>
      <p:sp>
        <p:nvSpPr>
          <p:cNvPr id="46" name="Rounded Rectangle 45">
            <a:extLst>
              <a:ext uri="{FF2B5EF4-FFF2-40B4-BE49-F238E27FC236}">
                <a16:creationId xmlns:a16="http://schemas.microsoft.com/office/drawing/2014/main" id="{C2EB6E3C-2769-994D-BAE5-C3596A37006C}"/>
              </a:ext>
            </a:extLst>
          </p:cNvPr>
          <p:cNvSpPr/>
          <p:nvPr/>
        </p:nvSpPr>
        <p:spPr>
          <a:xfrm>
            <a:off x="3066373" y="2302096"/>
            <a:ext cx="1236363" cy="561377"/>
          </a:xfrm>
          <a:prstGeom prst="roundRect">
            <a:avLst>
              <a:gd name="adj" fmla="val 627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54"/>
            <a:r>
              <a:rPr lang="en-US" sz="1333" dirty="0">
                <a:solidFill>
                  <a:prstClr val="white"/>
                </a:solidFill>
                <a:latin typeface="Arial"/>
              </a:rPr>
              <a:t>Source Connector</a:t>
            </a:r>
            <a:endParaRPr sz="1333" dirty="0">
              <a:solidFill>
                <a:prstClr val="white"/>
              </a:solidFill>
              <a:latin typeface="Arial"/>
            </a:endParaRPr>
          </a:p>
        </p:txBody>
      </p:sp>
      <p:sp>
        <p:nvSpPr>
          <p:cNvPr id="47" name="AutoShape 4">
            <a:extLst>
              <a:ext uri="{FF2B5EF4-FFF2-40B4-BE49-F238E27FC236}">
                <a16:creationId xmlns:a16="http://schemas.microsoft.com/office/drawing/2014/main" id="{A9C4FCAF-8E51-FB49-A7E9-7E2FB14B5BC6}"/>
              </a:ext>
            </a:extLst>
          </p:cNvPr>
          <p:cNvSpPr>
            <a:spLocks noChangeArrowheads="1"/>
          </p:cNvSpPr>
          <p:nvPr/>
        </p:nvSpPr>
        <p:spPr bwMode="auto">
          <a:xfrm>
            <a:off x="2889820" y="1626656"/>
            <a:ext cx="1695757" cy="1893329"/>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defTabSz="914354"/>
            <a:endParaRPr lang="en-US" sz="1333">
              <a:solidFill>
                <a:prstClr val="black"/>
              </a:solidFill>
              <a:latin typeface="Arial"/>
            </a:endParaRPr>
          </a:p>
        </p:txBody>
      </p:sp>
      <p:cxnSp>
        <p:nvCxnSpPr>
          <p:cNvPr id="61" name="Elbow Connector 60">
            <a:extLst>
              <a:ext uri="{FF2B5EF4-FFF2-40B4-BE49-F238E27FC236}">
                <a16:creationId xmlns:a16="http://schemas.microsoft.com/office/drawing/2014/main" id="{D9DFFDF9-0953-5345-A5EA-48798965C802}"/>
              </a:ext>
            </a:extLst>
          </p:cNvPr>
          <p:cNvCxnSpPr>
            <a:cxnSpLocks/>
            <a:stCxn id="29" idx="0"/>
            <a:endCxn id="44" idx="0"/>
          </p:cNvCxnSpPr>
          <p:nvPr/>
        </p:nvCxnSpPr>
        <p:spPr>
          <a:xfrm rot="5400000" flipH="1" flipV="1">
            <a:off x="7105758" y="2307498"/>
            <a:ext cx="1995069" cy="3035785"/>
          </a:xfrm>
          <a:prstGeom prst="bentConnector3">
            <a:avLst>
              <a:gd name="adj1" fmla="val 115278"/>
            </a:avLst>
          </a:prstGeom>
          <a:ln w="12700">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4" name="Elbow Connector 63">
            <a:extLst>
              <a:ext uri="{FF2B5EF4-FFF2-40B4-BE49-F238E27FC236}">
                <a16:creationId xmlns:a16="http://schemas.microsoft.com/office/drawing/2014/main" id="{03A5F16A-410E-1B4B-8978-8373225F2DB3}"/>
              </a:ext>
            </a:extLst>
          </p:cNvPr>
          <p:cNvCxnSpPr>
            <a:cxnSpLocks/>
            <a:stCxn id="26" idx="3"/>
            <a:endCxn id="31" idx="0"/>
          </p:cNvCxnSpPr>
          <p:nvPr/>
        </p:nvCxnSpPr>
        <p:spPr>
          <a:xfrm>
            <a:off x="6217056" y="4059758"/>
            <a:ext cx="857741" cy="763167"/>
          </a:xfrm>
          <a:prstGeom prst="bentConnector2">
            <a:avLst/>
          </a:prstGeom>
          <a:ln w="12700">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7" name="Elbow Connector 66">
            <a:extLst>
              <a:ext uri="{FF2B5EF4-FFF2-40B4-BE49-F238E27FC236}">
                <a16:creationId xmlns:a16="http://schemas.microsoft.com/office/drawing/2014/main" id="{868D6D46-5275-D545-8C75-939EF4777936}"/>
              </a:ext>
            </a:extLst>
          </p:cNvPr>
          <p:cNvCxnSpPr>
            <a:cxnSpLocks/>
            <a:stCxn id="8" idx="0"/>
            <a:endCxn id="26" idx="1"/>
          </p:cNvCxnSpPr>
          <p:nvPr/>
        </p:nvCxnSpPr>
        <p:spPr>
          <a:xfrm rot="5400000" flipH="1" flipV="1">
            <a:off x="3984590" y="4037457"/>
            <a:ext cx="760903" cy="805504"/>
          </a:xfrm>
          <a:prstGeom prst="bentConnector2">
            <a:avLst/>
          </a:prstGeom>
          <a:ln w="12700">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4" name="Elbow Connector 73">
            <a:extLst>
              <a:ext uri="{FF2B5EF4-FFF2-40B4-BE49-F238E27FC236}">
                <a16:creationId xmlns:a16="http://schemas.microsoft.com/office/drawing/2014/main" id="{DF176368-3252-5743-A9A9-26C8B6158017}"/>
              </a:ext>
            </a:extLst>
          </p:cNvPr>
          <p:cNvCxnSpPr>
            <a:cxnSpLocks/>
            <a:endCxn id="46" idx="0"/>
          </p:cNvCxnSpPr>
          <p:nvPr/>
        </p:nvCxnSpPr>
        <p:spPr>
          <a:xfrm flipV="1">
            <a:off x="2542988" y="2302093"/>
            <a:ext cx="1141569" cy="11531"/>
          </a:xfrm>
          <a:prstGeom prst="bentConnector4">
            <a:avLst>
              <a:gd name="adj1" fmla="val 22924"/>
              <a:gd name="adj2" fmla="val 2743386"/>
            </a:avLst>
          </a:prstGeom>
          <a:ln w="12700">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7" name="Elbow Connector 76">
            <a:extLst>
              <a:ext uri="{FF2B5EF4-FFF2-40B4-BE49-F238E27FC236}">
                <a16:creationId xmlns:a16="http://schemas.microsoft.com/office/drawing/2014/main" id="{7C34C447-80F7-7E43-A643-36B9516F6892}"/>
              </a:ext>
            </a:extLst>
          </p:cNvPr>
          <p:cNvCxnSpPr>
            <a:cxnSpLocks/>
            <a:stCxn id="46" idx="2"/>
            <a:endCxn id="10" idx="0"/>
          </p:cNvCxnSpPr>
          <p:nvPr/>
        </p:nvCxnSpPr>
        <p:spPr>
          <a:xfrm rot="16200000" flipH="1">
            <a:off x="3083004" y="3465021"/>
            <a:ext cx="1957189" cy="754088"/>
          </a:xfrm>
          <a:prstGeom prst="bentConnector3">
            <a:avLst>
              <a:gd name="adj1" fmla="val 50000"/>
            </a:avLst>
          </a:prstGeom>
          <a:ln w="12700">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sp>
        <p:nvSpPr>
          <p:cNvPr id="3" name="TextBox 2">
            <a:extLst>
              <a:ext uri="{FF2B5EF4-FFF2-40B4-BE49-F238E27FC236}">
                <a16:creationId xmlns:a16="http://schemas.microsoft.com/office/drawing/2014/main" id="{7936986C-44EA-524F-A6D2-5A70F745CB72}"/>
              </a:ext>
            </a:extLst>
          </p:cNvPr>
          <p:cNvSpPr txBox="1"/>
          <p:nvPr/>
        </p:nvSpPr>
        <p:spPr>
          <a:xfrm>
            <a:off x="914100" y="2783352"/>
            <a:ext cx="528032" cy="297454"/>
          </a:xfrm>
          <a:prstGeom prst="rect">
            <a:avLst/>
          </a:prstGeom>
          <a:noFill/>
        </p:spPr>
        <p:txBody>
          <a:bodyPr wrap="square" rtlCol="0">
            <a:spAutoFit/>
          </a:bodyPr>
          <a:lstStyle/>
          <a:p>
            <a:r>
              <a:rPr lang="en-US" sz="1333" dirty="0"/>
              <a:t>tloc</a:t>
            </a:r>
            <a:endParaRPr sz="1333" dirty="0"/>
          </a:p>
        </p:txBody>
      </p:sp>
      <p:sp>
        <p:nvSpPr>
          <p:cNvPr id="41" name="Rectangle 40">
            <a:extLst>
              <a:ext uri="{FF2B5EF4-FFF2-40B4-BE49-F238E27FC236}">
                <a16:creationId xmlns:a16="http://schemas.microsoft.com/office/drawing/2014/main" id="{FF62358B-EDBF-2B41-A264-E50130074641}"/>
              </a:ext>
            </a:extLst>
          </p:cNvPr>
          <p:cNvSpPr/>
          <p:nvPr/>
        </p:nvSpPr>
        <p:spPr>
          <a:xfrm>
            <a:off x="8894841" y="1118436"/>
            <a:ext cx="1337730" cy="1162894"/>
          </a:xfrm>
          <a:prstGeom prst="rect">
            <a:avLst/>
          </a:prstGeom>
          <a:solidFill>
            <a:schemeClr val="bg1">
              <a:lumMod val="9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514350"/>
            <a:r>
              <a:rPr lang="en-US" sz="750" dirty="0">
                <a:solidFill>
                  <a:schemeClr val="bg2"/>
                </a:solidFill>
                <a:latin typeface="Arial"/>
              </a:rPr>
              <a:t>Elastic Search</a:t>
            </a:r>
          </a:p>
        </p:txBody>
      </p:sp>
      <p:pic>
        <p:nvPicPr>
          <p:cNvPr id="42" name="Picture 41">
            <a:extLst>
              <a:ext uri="{FF2B5EF4-FFF2-40B4-BE49-F238E27FC236}">
                <a16:creationId xmlns:a16="http://schemas.microsoft.com/office/drawing/2014/main" id="{AF1B630A-18A4-6245-A151-318E7A63CA57}"/>
              </a:ext>
            </a:extLst>
          </p:cNvPr>
          <p:cNvPicPr>
            <a:picLocks noChangeAspect="1"/>
          </p:cNvPicPr>
          <p:nvPr/>
        </p:nvPicPr>
        <p:blipFill>
          <a:blip r:embed="rId4"/>
          <a:stretch>
            <a:fillRect/>
          </a:stretch>
        </p:blipFill>
        <p:spPr>
          <a:xfrm>
            <a:off x="9394031" y="1965804"/>
            <a:ext cx="772886" cy="265358"/>
          </a:xfrm>
          <a:prstGeom prst="rect">
            <a:avLst/>
          </a:prstGeom>
        </p:spPr>
      </p:pic>
      <p:sp>
        <p:nvSpPr>
          <p:cNvPr id="43" name="Rounded Rectangle 42">
            <a:extLst>
              <a:ext uri="{FF2B5EF4-FFF2-40B4-BE49-F238E27FC236}">
                <a16:creationId xmlns:a16="http://schemas.microsoft.com/office/drawing/2014/main" id="{7CF76E67-CD14-F641-A4AC-191F4549519B}"/>
              </a:ext>
            </a:extLst>
          </p:cNvPr>
          <p:cNvSpPr/>
          <p:nvPr/>
        </p:nvSpPr>
        <p:spPr>
          <a:xfrm>
            <a:off x="8974650" y="1389563"/>
            <a:ext cx="691525" cy="189786"/>
          </a:xfrm>
          <a:prstGeom prst="roundRect">
            <a:avLst>
              <a:gd name="adj" fmla="val 6808"/>
            </a:avLst>
          </a:prstGeom>
          <a:solidFill>
            <a:schemeClr val="accent3">
              <a:lumMod val="6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750" dirty="0"/>
              <a:t>index</a:t>
            </a:r>
            <a:endParaRPr sz="750" dirty="0"/>
          </a:p>
        </p:txBody>
      </p:sp>
      <p:sp>
        <p:nvSpPr>
          <p:cNvPr id="45" name="Rounded Rectangle 44">
            <a:extLst>
              <a:ext uri="{FF2B5EF4-FFF2-40B4-BE49-F238E27FC236}">
                <a16:creationId xmlns:a16="http://schemas.microsoft.com/office/drawing/2014/main" id="{3C5D953E-B2BA-DF46-98A0-D6FC0582DA73}"/>
              </a:ext>
            </a:extLst>
          </p:cNvPr>
          <p:cNvSpPr/>
          <p:nvPr/>
        </p:nvSpPr>
        <p:spPr>
          <a:xfrm>
            <a:off x="9088950" y="1503863"/>
            <a:ext cx="691525" cy="189786"/>
          </a:xfrm>
          <a:prstGeom prst="roundRect">
            <a:avLst>
              <a:gd name="adj" fmla="val 6808"/>
            </a:avLst>
          </a:prstGeom>
          <a:solidFill>
            <a:schemeClr val="accent3">
              <a:lumMod val="6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750" dirty="0"/>
              <a:t>index</a:t>
            </a:r>
            <a:endParaRPr sz="750" dirty="0"/>
          </a:p>
        </p:txBody>
      </p:sp>
      <p:sp>
        <p:nvSpPr>
          <p:cNvPr id="48" name="Rounded Rectangle 47">
            <a:extLst>
              <a:ext uri="{FF2B5EF4-FFF2-40B4-BE49-F238E27FC236}">
                <a16:creationId xmlns:a16="http://schemas.microsoft.com/office/drawing/2014/main" id="{EB12884A-B98D-884B-8E96-172E8EE21D98}"/>
              </a:ext>
            </a:extLst>
          </p:cNvPr>
          <p:cNvSpPr/>
          <p:nvPr/>
        </p:nvSpPr>
        <p:spPr>
          <a:xfrm>
            <a:off x="9203250" y="1618163"/>
            <a:ext cx="691525" cy="189786"/>
          </a:xfrm>
          <a:prstGeom prst="roundRect">
            <a:avLst>
              <a:gd name="adj" fmla="val 6808"/>
            </a:avLst>
          </a:prstGeom>
          <a:solidFill>
            <a:schemeClr val="accent3">
              <a:lumMod val="6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750" dirty="0"/>
              <a:t>index</a:t>
            </a:r>
            <a:endParaRPr sz="750" dirty="0"/>
          </a:p>
        </p:txBody>
      </p:sp>
      <p:cxnSp>
        <p:nvCxnSpPr>
          <p:cNvPr id="49" name="Elbow Connector 48">
            <a:extLst>
              <a:ext uri="{FF2B5EF4-FFF2-40B4-BE49-F238E27FC236}">
                <a16:creationId xmlns:a16="http://schemas.microsoft.com/office/drawing/2014/main" id="{B9150CD7-2682-B446-BE18-A6E3D1587684}"/>
              </a:ext>
            </a:extLst>
          </p:cNvPr>
          <p:cNvCxnSpPr>
            <a:cxnSpLocks/>
            <a:stCxn id="30" idx="0"/>
            <a:endCxn id="41" idx="1"/>
          </p:cNvCxnSpPr>
          <p:nvPr/>
        </p:nvCxnSpPr>
        <p:spPr>
          <a:xfrm rot="5400000" flipH="1" flipV="1">
            <a:off x="6300519" y="2228603"/>
            <a:ext cx="3123041" cy="2065603"/>
          </a:xfrm>
          <a:prstGeom prst="bentConnector2">
            <a:avLst/>
          </a:prstGeom>
          <a:ln w="12700">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8462311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85613D-7463-3C42-9BD9-47E0B357C9E0}"/>
              </a:ext>
            </a:extLst>
          </p:cNvPr>
          <p:cNvSpPr>
            <a:spLocks noGrp="1"/>
          </p:cNvSpPr>
          <p:nvPr>
            <p:ph type="title"/>
          </p:nvPr>
        </p:nvSpPr>
        <p:spPr/>
        <p:txBody>
          <a:bodyPr/>
          <a:lstStyle/>
          <a:p>
            <a:r>
              <a:rPr lang="en-US" dirty="0"/>
              <a:t>Real time analytics</a:t>
            </a:r>
            <a:endParaRPr dirty="0"/>
          </a:p>
        </p:txBody>
      </p:sp>
      <p:sp>
        <p:nvSpPr>
          <p:cNvPr id="4" name="Slide Number Placeholder 3">
            <a:extLst>
              <a:ext uri="{FF2B5EF4-FFF2-40B4-BE49-F238E27FC236}">
                <a16:creationId xmlns:a16="http://schemas.microsoft.com/office/drawing/2014/main" id="{67A54E3B-42B4-7740-BCEF-174D869777C5}"/>
              </a:ext>
            </a:extLst>
          </p:cNvPr>
          <p:cNvSpPr>
            <a:spLocks noGrp="1"/>
          </p:cNvSpPr>
          <p:nvPr>
            <p:ph type="sldNum" sz="quarter" idx="10"/>
          </p:nvPr>
        </p:nvSpPr>
        <p:spPr/>
        <p:txBody>
          <a:bodyPr/>
          <a:lstStyle/>
          <a:p>
            <a:pPr defTabSz="914354"/>
            <a:fld id="{2F63A97E-D605-DC42-8452-C14CD1FA87FA}" type="slidenum">
              <a:rPr lang="en-US">
                <a:solidFill>
                  <a:srgbClr val="5AAAFA"/>
                </a:solidFill>
                <a:latin typeface="Arial"/>
                <a:cs typeface="+mn-cs"/>
              </a:rPr>
              <a:pPr defTabSz="914354"/>
              <a:t>73</a:t>
            </a:fld>
            <a:endParaRPr lang="en-US">
              <a:solidFill>
                <a:srgbClr val="5AAAFA"/>
              </a:solidFill>
              <a:latin typeface="Arial"/>
              <a:cs typeface="+mn-cs"/>
            </a:endParaRPr>
          </a:p>
        </p:txBody>
      </p:sp>
      <p:sp>
        <p:nvSpPr>
          <p:cNvPr id="5" name="Rounded Rectangle 4">
            <a:extLst>
              <a:ext uri="{FF2B5EF4-FFF2-40B4-BE49-F238E27FC236}">
                <a16:creationId xmlns:a16="http://schemas.microsoft.com/office/drawing/2014/main" id="{4304F71B-11D6-5F4A-A33F-34FF2EA0396A}"/>
              </a:ext>
            </a:extLst>
          </p:cNvPr>
          <p:cNvSpPr/>
          <p:nvPr/>
        </p:nvSpPr>
        <p:spPr bwMode="auto">
          <a:xfrm>
            <a:off x="3106272" y="4820660"/>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080">
              <a:lnSpc>
                <a:spcPct val="90000"/>
              </a:lnSpc>
            </a:pPr>
            <a:r>
              <a:rPr lang="en-US" sz="1200">
                <a:solidFill>
                  <a:prstClr val="white"/>
                </a:solidFill>
                <a:latin typeface="Arial"/>
              </a:rPr>
              <a:t>0</a:t>
            </a:r>
            <a:endParaRPr lang="en-US" sz="667">
              <a:solidFill>
                <a:prstClr val="white"/>
              </a:solidFill>
              <a:latin typeface="Arial"/>
            </a:endParaRPr>
          </a:p>
        </p:txBody>
      </p:sp>
      <p:sp>
        <p:nvSpPr>
          <p:cNvPr id="6" name="Rounded Rectangle 5">
            <a:extLst>
              <a:ext uri="{FF2B5EF4-FFF2-40B4-BE49-F238E27FC236}">
                <a16:creationId xmlns:a16="http://schemas.microsoft.com/office/drawing/2014/main" id="{792A766C-4035-7A46-A089-7597F4D3C367}"/>
              </a:ext>
            </a:extLst>
          </p:cNvPr>
          <p:cNvSpPr/>
          <p:nvPr/>
        </p:nvSpPr>
        <p:spPr bwMode="auto">
          <a:xfrm>
            <a:off x="3350108" y="4820660"/>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080">
              <a:lnSpc>
                <a:spcPct val="90000"/>
              </a:lnSpc>
            </a:pPr>
            <a:r>
              <a:rPr lang="en-US" sz="1200">
                <a:solidFill>
                  <a:prstClr val="white"/>
                </a:solidFill>
                <a:latin typeface="Arial"/>
              </a:rPr>
              <a:t>1</a:t>
            </a:r>
            <a:endParaRPr lang="en-US" sz="667">
              <a:solidFill>
                <a:prstClr val="white"/>
              </a:solidFill>
              <a:latin typeface="Arial"/>
            </a:endParaRPr>
          </a:p>
        </p:txBody>
      </p:sp>
      <p:sp>
        <p:nvSpPr>
          <p:cNvPr id="7" name="Rounded Rectangle 6">
            <a:extLst>
              <a:ext uri="{FF2B5EF4-FFF2-40B4-BE49-F238E27FC236}">
                <a16:creationId xmlns:a16="http://schemas.microsoft.com/office/drawing/2014/main" id="{7E4F924E-E16B-9B4C-BDE5-B5FA77918438}"/>
              </a:ext>
            </a:extLst>
          </p:cNvPr>
          <p:cNvSpPr/>
          <p:nvPr/>
        </p:nvSpPr>
        <p:spPr bwMode="auto">
          <a:xfrm>
            <a:off x="3595670" y="4820660"/>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080">
              <a:lnSpc>
                <a:spcPct val="90000"/>
              </a:lnSpc>
            </a:pPr>
            <a:r>
              <a:rPr lang="en-US" sz="1200">
                <a:solidFill>
                  <a:prstClr val="white"/>
                </a:solidFill>
                <a:latin typeface="Arial"/>
              </a:rPr>
              <a:t>2</a:t>
            </a:r>
            <a:endParaRPr lang="en-US" sz="667">
              <a:solidFill>
                <a:prstClr val="white"/>
              </a:solidFill>
              <a:latin typeface="Arial"/>
            </a:endParaRPr>
          </a:p>
        </p:txBody>
      </p:sp>
      <p:sp>
        <p:nvSpPr>
          <p:cNvPr id="8" name="Rounded Rectangle 7">
            <a:extLst>
              <a:ext uri="{FF2B5EF4-FFF2-40B4-BE49-F238E27FC236}">
                <a16:creationId xmlns:a16="http://schemas.microsoft.com/office/drawing/2014/main" id="{11D38582-539D-F94D-BDAF-120652A906B1}"/>
              </a:ext>
            </a:extLst>
          </p:cNvPr>
          <p:cNvSpPr/>
          <p:nvPr/>
        </p:nvSpPr>
        <p:spPr bwMode="auto">
          <a:xfrm>
            <a:off x="3839508" y="4820660"/>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080">
              <a:lnSpc>
                <a:spcPct val="90000"/>
              </a:lnSpc>
            </a:pPr>
            <a:r>
              <a:rPr lang="en-US" sz="1200">
                <a:solidFill>
                  <a:prstClr val="white"/>
                </a:solidFill>
                <a:latin typeface="Arial"/>
              </a:rPr>
              <a:t>3</a:t>
            </a:r>
            <a:endParaRPr lang="en-US" sz="667">
              <a:solidFill>
                <a:prstClr val="white"/>
              </a:solidFill>
              <a:latin typeface="Arial"/>
            </a:endParaRPr>
          </a:p>
        </p:txBody>
      </p:sp>
      <p:sp>
        <p:nvSpPr>
          <p:cNvPr id="9" name="Rounded Rectangle 8">
            <a:extLst>
              <a:ext uri="{FF2B5EF4-FFF2-40B4-BE49-F238E27FC236}">
                <a16:creationId xmlns:a16="http://schemas.microsoft.com/office/drawing/2014/main" id="{1E8BFF02-AB38-6F42-A6CB-76FFEB799B2A}"/>
              </a:ext>
            </a:extLst>
          </p:cNvPr>
          <p:cNvSpPr/>
          <p:nvPr/>
        </p:nvSpPr>
        <p:spPr bwMode="auto">
          <a:xfrm>
            <a:off x="4085068" y="4820660"/>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080">
              <a:lnSpc>
                <a:spcPct val="90000"/>
              </a:lnSpc>
            </a:pPr>
            <a:r>
              <a:rPr lang="en-US" sz="1200">
                <a:solidFill>
                  <a:prstClr val="white"/>
                </a:solidFill>
                <a:latin typeface="Arial"/>
              </a:rPr>
              <a:t>4</a:t>
            </a:r>
            <a:endParaRPr lang="en-US" sz="667">
              <a:solidFill>
                <a:prstClr val="white"/>
              </a:solidFill>
              <a:latin typeface="Arial"/>
            </a:endParaRPr>
          </a:p>
        </p:txBody>
      </p:sp>
      <p:sp>
        <p:nvSpPr>
          <p:cNvPr id="10" name="Rounded Rectangle 9">
            <a:extLst>
              <a:ext uri="{FF2B5EF4-FFF2-40B4-BE49-F238E27FC236}">
                <a16:creationId xmlns:a16="http://schemas.microsoft.com/office/drawing/2014/main" id="{09086E3C-7239-3247-949B-DEEC9D00C281}"/>
              </a:ext>
            </a:extLst>
          </p:cNvPr>
          <p:cNvSpPr/>
          <p:nvPr/>
        </p:nvSpPr>
        <p:spPr bwMode="auto">
          <a:xfrm>
            <a:off x="4315864" y="4820660"/>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080">
              <a:lnSpc>
                <a:spcPct val="90000"/>
              </a:lnSpc>
            </a:pPr>
            <a:r>
              <a:rPr lang="en-US" sz="1200">
                <a:solidFill>
                  <a:prstClr val="white"/>
                </a:solidFill>
                <a:latin typeface="Arial"/>
              </a:rPr>
              <a:t>5</a:t>
            </a:r>
            <a:endParaRPr lang="en-US" sz="667">
              <a:solidFill>
                <a:prstClr val="white"/>
              </a:solidFill>
              <a:latin typeface="Arial"/>
            </a:endParaRPr>
          </a:p>
        </p:txBody>
      </p:sp>
      <p:sp>
        <p:nvSpPr>
          <p:cNvPr id="11" name="TextBox 10">
            <a:extLst>
              <a:ext uri="{FF2B5EF4-FFF2-40B4-BE49-F238E27FC236}">
                <a16:creationId xmlns:a16="http://schemas.microsoft.com/office/drawing/2014/main" id="{380BAE2F-D39F-2A4D-AF02-BA85181FE490}"/>
              </a:ext>
            </a:extLst>
          </p:cNvPr>
          <p:cNvSpPr txBox="1"/>
          <p:nvPr/>
        </p:nvSpPr>
        <p:spPr>
          <a:xfrm>
            <a:off x="3039674" y="5507512"/>
            <a:ext cx="607859" cy="300210"/>
          </a:xfrm>
          <a:prstGeom prst="rect">
            <a:avLst/>
          </a:prstGeom>
          <a:noFill/>
        </p:spPr>
        <p:txBody>
          <a:bodyPr wrap="none" rtlCol="0">
            <a:spAutoFit/>
          </a:bodyPr>
          <a:lstStyle/>
          <a:p>
            <a:pPr defTabSz="914354"/>
            <a:r>
              <a:rPr lang="en-US" sz="1351" dirty="0">
                <a:solidFill>
                  <a:srgbClr val="4178BE">
                    <a:lumMod val="25000"/>
                  </a:srgbClr>
                </a:solidFill>
                <a:latin typeface="Arial"/>
              </a:rPr>
              <a:t>Items</a:t>
            </a:r>
          </a:p>
        </p:txBody>
      </p:sp>
      <p:sp>
        <p:nvSpPr>
          <p:cNvPr id="12" name="AutoShape 4">
            <a:extLst>
              <a:ext uri="{FF2B5EF4-FFF2-40B4-BE49-F238E27FC236}">
                <a16:creationId xmlns:a16="http://schemas.microsoft.com/office/drawing/2014/main" id="{765137EE-26C5-FE42-9A07-FED56F27BA3F}"/>
              </a:ext>
            </a:extLst>
          </p:cNvPr>
          <p:cNvSpPr>
            <a:spLocks noChangeArrowheads="1"/>
          </p:cNvSpPr>
          <p:nvPr/>
        </p:nvSpPr>
        <p:spPr bwMode="auto">
          <a:xfrm>
            <a:off x="2238604" y="4623460"/>
            <a:ext cx="6143397" cy="1214997"/>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defTabSz="914354"/>
            <a:endParaRPr lang="en-US" sz="1333">
              <a:solidFill>
                <a:prstClr val="black"/>
              </a:solidFill>
              <a:latin typeface="Arial"/>
            </a:endParaRPr>
          </a:p>
        </p:txBody>
      </p:sp>
      <p:pic>
        <p:nvPicPr>
          <p:cNvPr id="13" name="Picture 12">
            <a:extLst>
              <a:ext uri="{FF2B5EF4-FFF2-40B4-BE49-F238E27FC236}">
                <a16:creationId xmlns:a16="http://schemas.microsoft.com/office/drawing/2014/main" id="{C4C1324D-EF8E-AB45-A1F3-EACD375F90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77096" y="5327625"/>
            <a:ext cx="523019" cy="690721"/>
          </a:xfrm>
          <a:prstGeom prst="rect">
            <a:avLst/>
          </a:prstGeom>
        </p:spPr>
      </p:pic>
      <p:sp>
        <p:nvSpPr>
          <p:cNvPr id="14" name="Rectangle 13">
            <a:extLst>
              <a:ext uri="{FF2B5EF4-FFF2-40B4-BE49-F238E27FC236}">
                <a16:creationId xmlns:a16="http://schemas.microsoft.com/office/drawing/2014/main" id="{2CE172AC-D05C-424A-8E8B-D1EC341237D5}"/>
              </a:ext>
            </a:extLst>
          </p:cNvPr>
          <p:cNvSpPr/>
          <p:nvPr/>
        </p:nvSpPr>
        <p:spPr>
          <a:xfrm>
            <a:off x="206123" y="1325331"/>
            <a:ext cx="1219200" cy="1219200"/>
          </a:xfrm>
          <a:prstGeom prst="rect">
            <a:avLst/>
          </a:prstGeom>
          <a:noFill/>
          <a:ln w="127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32"/>
            <a:r>
              <a:rPr lang="en-US" sz="1333" dirty="0">
                <a:solidFill>
                  <a:srgbClr val="0000FF"/>
                </a:solidFill>
                <a:latin typeface="Arial"/>
              </a:rPr>
              <a:t>Store</a:t>
            </a:r>
          </a:p>
          <a:p>
            <a:pPr algn="ctr" defTabSz="914332"/>
            <a:r>
              <a:rPr lang="en-US" sz="1333" dirty="0">
                <a:solidFill>
                  <a:srgbClr val="0000FF"/>
                </a:solidFill>
                <a:latin typeface="Arial"/>
              </a:rPr>
              <a:t>App</a:t>
            </a:r>
          </a:p>
        </p:txBody>
      </p:sp>
      <p:cxnSp>
        <p:nvCxnSpPr>
          <p:cNvPr id="15" name="Elbow Connector 14">
            <a:extLst>
              <a:ext uri="{FF2B5EF4-FFF2-40B4-BE49-F238E27FC236}">
                <a16:creationId xmlns:a16="http://schemas.microsoft.com/office/drawing/2014/main" id="{5919742B-96C3-B24F-B54F-5E3E40D9E3E9}"/>
              </a:ext>
            </a:extLst>
          </p:cNvPr>
          <p:cNvCxnSpPr>
            <a:cxnSpLocks/>
            <a:stCxn id="14" idx="2"/>
            <a:endCxn id="23" idx="0"/>
          </p:cNvCxnSpPr>
          <p:nvPr/>
        </p:nvCxnSpPr>
        <p:spPr>
          <a:xfrm rot="5400000" flipH="1" flipV="1">
            <a:off x="1374401" y="1653349"/>
            <a:ext cx="332504" cy="1449863"/>
          </a:xfrm>
          <a:prstGeom prst="bentConnector5">
            <a:avLst>
              <a:gd name="adj1" fmla="val -91668"/>
              <a:gd name="adj2" fmla="val 54097"/>
              <a:gd name="adj3" fmla="val 191668"/>
            </a:avLst>
          </a:prstGeom>
          <a:ln w="12700">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sp>
        <p:nvSpPr>
          <p:cNvPr id="18" name="Rectangle 17">
            <a:extLst>
              <a:ext uri="{FF2B5EF4-FFF2-40B4-BE49-F238E27FC236}">
                <a16:creationId xmlns:a16="http://schemas.microsoft.com/office/drawing/2014/main" id="{5E49E907-5F5F-F34A-A6CA-6737E67B5DA1}"/>
              </a:ext>
            </a:extLst>
          </p:cNvPr>
          <p:cNvSpPr/>
          <p:nvPr/>
        </p:nvSpPr>
        <p:spPr>
          <a:xfrm>
            <a:off x="1838843" y="2322859"/>
            <a:ext cx="901704" cy="1219200"/>
          </a:xfrm>
          <a:prstGeom prst="rect">
            <a:avLst/>
          </a:prstGeom>
          <a:noFill/>
          <a:ln w="127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32"/>
            <a:endParaRPr lang="en-US" sz="1333" dirty="0">
              <a:solidFill>
                <a:srgbClr val="0000FF"/>
              </a:solidFill>
              <a:latin typeface="Arial"/>
            </a:endParaRPr>
          </a:p>
        </p:txBody>
      </p:sp>
      <p:sp>
        <p:nvSpPr>
          <p:cNvPr id="20" name="Rectangle 19">
            <a:extLst>
              <a:ext uri="{FF2B5EF4-FFF2-40B4-BE49-F238E27FC236}">
                <a16:creationId xmlns:a16="http://schemas.microsoft.com/office/drawing/2014/main" id="{EFFC8A85-A0A3-1E4F-AB45-5D0704D07E8A}"/>
              </a:ext>
            </a:extLst>
          </p:cNvPr>
          <p:cNvSpPr/>
          <p:nvPr/>
        </p:nvSpPr>
        <p:spPr>
          <a:xfrm>
            <a:off x="1864291" y="3016512"/>
            <a:ext cx="860960" cy="2100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4"/>
            <a:r>
              <a:rPr lang="en-US" sz="1333" dirty="0">
                <a:solidFill>
                  <a:prstClr val="white"/>
                </a:solidFill>
                <a:latin typeface="Arial"/>
              </a:rPr>
              <a:t>b</a:t>
            </a:r>
            <a:endParaRPr sz="1333" dirty="0">
              <a:solidFill>
                <a:prstClr val="white"/>
              </a:solidFill>
              <a:latin typeface="Arial"/>
            </a:endParaRPr>
          </a:p>
        </p:txBody>
      </p:sp>
      <p:sp>
        <p:nvSpPr>
          <p:cNvPr id="21" name="Rectangle 20">
            <a:extLst>
              <a:ext uri="{FF2B5EF4-FFF2-40B4-BE49-F238E27FC236}">
                <a16:creationId xmlns:a16="http://schemas.microsoft.com/office/drawing/2014/main" id="{4EE2D643-82DD-D443-8FA2-D047D86C0E1E}"/>
              </a:ext>
            </a:extLst>
          </p:cNvPr>
          <p:cNvSpPr/>
          <p:nvPr/>
        </p:nvSpPr>
        <p:spPr>
          <a:xfrm>
            <a:off x="1866127" y="3299276"/>
            <a:ext cx="859124" cy="1863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4"/>
            <a:r>
              <a:rPr lang="en-US" sz="1333" dirty="0">
                <a:solidFill>
                  <a:prstClr val="white"/>
                </a:solidFill>
                <a:latin typeface="Arial"/>
              </a:rPr>
              <a:t>a</a:t>
            </a:r>
            <a:endParaRPr sz="1333" dirty="0">
              <a:solidFill>
                <a:prstClr val="white"/>
              </a:solidFill>
              <a:latin typeface="Arial"/>
            </a:endParaRPr>
          </a:p>
        </p:txBody>
      </p:sp>
      <p:sp>
        <p:nvSpPr>
          <p:cNvPr id="22" name="Rectangle 21">
            <a:extLst>
              <a:ext uri="{FF2B5EF4-FFF2-40B4-BE49-F238E27FC236}">
                <a16:creationId xmlns:a16="http://schemas.microsoft.com/office/drawing/2014/main" id="{FFE0AE6D-D131-4E47-B1B7-5A9D6856F1D9}"/>
              </a:ext>
            </a:extLst>
          </p:cNvPr>
          <p:cNvSpPr/>
          <p:nvPr/>
        </p:nvSpPr>
        <p:spPr>
          <a:xfrm>
            <a:off x="393033" y="2272147"/>
            <a:ext cx="925779" cy="4096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32"/>
            <a:endParaRPr lang="en-US" sz="1333">
              <a:solidFill>
                <a:prstClr val="white"/>
              </a:solidFill>
              <a:latin typeface="Arial"/>
            </a:endParaRPr>
          </a:p>
        </p:txBody>
      </p:sp>
      <p:sp>
        <p:nvSpPr>
          <p:cNvPr id="23" name="Rectangle 22">
            <a:extLst>
              <a:ext uri="{FF2B5EF4-FFF2-40B4-BE49-F238E27FC236}">
                <a16:creationId xmlns:a16="http://schemas.microsoft.com/office/drawing/2014/main" id="{35C7297C-F5DA-284A-8676-1377E94C6E8E}"/>
              </a:ext>
            </a:extLst>
          </p:cNvPr>
          <p:cNvSpPr/>
          <p:nvPr/>
        </p:nvSpPr>
        <p:spPr>
          <a:xfrm>
            <a:off x="1774791" y="2212027"/>
            <a:ext cx="981588" cy="2031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32"/>
            <a:endParaRPr lang="en-US" sz="1333">
              <a:solidFill>
                <a:prstClr val="white"/>
              </a:solidFill>
              <a:latin typeface="Arial"/>
            </a:endParaRPr>
          </a:p>
        </p:txBody>
      </p:sp>
      <p:sp>
        <p:nvSpPr>
          <p:cNvPr id="24" name="Rectangle 23">
            <a:extLst>
              <a:ext uri="{FF2B5EF4-FFF2-40B4-BE49-F238E27FC236}">
                <a16:creationId xmlns:a16="http://schemas.microsoft.com/office/drawing/2014/main" id="{54A0E44C-BF35-2146-8B28-5527215DD052}"/>
              </a:ext>
            </a:extLst>
          </p:cNvPr>
          <p:cNvSpPr/>
          <p:nvPr/>
        </p:nvSpPr>
        <p:spPr>
          <a:xfrm>
            <a:off x="1861489" y="2745795"/>
            <a:ext cx="860960" cy="2100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4"/>
            <a:r>
              <a:rPr lang="en-US" sz="1333" dirty="0">
                <a:solidFill>
                  <a:prstClr val="white"/>
                </a:solidFill>
                <a:latin typeface="Arial"/>
              </a:rPr>
              <a:t>c</a:t>
            </a:r>
            <a:endParaRPr sz="1333" dirty="0">
              <a:solidFill>
                <a:prstClr val="white"/>
              </a:solidFill>
              <a:latin typeface="Arial"/>
            </a:endParaRPr>
          </a:p>
        </p:txBody>
      </p:sp>
      <p:sp>
        <p:nvSpPr>
          <p:cNvPr id="26" name="Rounded Rectangle 25">
            <a:extLst>
              <a:ext uri="{FF2B5EF4-FFF2-40B4-BE49-F238E27FC236}">
                <a16:creationId xmlns:a16="http://schemas.microsoft.com/office/drawing/2014/main" id="{68FB63E3-B74F-F44E-9AF2-6C350C0C3F2A}"/>
              </a:ext>
            </a:extLst>
          </p:cNvPr>
          <p:cNvSpPr/>
          <p:nvPr/>
        </p:nvSpPr>
        <p:spPr>
          <a:xfrm>
            <a:off x="4767792" y="3719447"/>
            <a:ext cx="1449264" cy="680620"/>
          </a:xfrm>
          <a:prstGeom prst="roundRect">
            <a:avLst>
              <a:gd name="adj" fmla="val 6277"/>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54"/>
            <a:r>
              <a:rPr lang="en-US" sz="1200" dirty="0">
                <a:solidFill>
                  <a:prstClr val="white"/>
                </a:solidFill>
                <a:latin typeface="Arial"/>
              </a:rPr>
              <a:t>Data Streaming</a:t>
            </a:r>
            <a:endParaRPr sz="1200" dirty="0">
              <a:solidFill>
                <a:prstClr val="white"/>
              </a:solidFill>
              <a:latin typeface="Arial"/>
            </a:endParaRPr>
          </a:p>
        </p:txBody>
      </p:sp>
      <p:sp>
        <p:nvSpPr>
          <p:cNvPr id="27" name="Rounded Rectangle 26">
            <a:extLst>
              <a:ext uri="{FF2B5EF4-FFF2-40B4-BE49-F238E27FC236}">
                <a16:creationId xmlns:a16="http://schemas.microsoft.com/office/drawing/2014/main" id="{A679A553-8F71-1C45-925E-C5CF0DAEDD56}"/>
              </a:ext>
            </a:extLst>
          </p:cNvPr>
          <p:cNvSpPr/>
          <p:nvPr/>
        </p:nvSpPr>
        <p:spPr bwMode="auto">
          <a:xfrm>
            <a:off x="5973221" y="4822924"/>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080">
              <a:lnSpc>
                <a:spcPct val="90000"/>
              </a:lnSpc>
            </a:pPr>
            <a:r>
              <a:rPr lang="en-US" sz="1200">
                <a:solidFill>
                  <a:prstClr val="white"/>
                </a:solidFill>
                <a:latin typeface="Arial"/>
              </a:rPr>
              <a:t>0</a:t>
            </a:r>
            <a:endParaRPr lang="en-US" sz="667">
              <a:solidFill>
                <a:prstClr val="white"/>
              </a:solidFill>
              <a:latin typeface="Arial"/>
            </a:endParaRPr>
          </a:p>
        </p:txBody>
      </p:sp>
      <p:sp>
        <p:nvSpPr>
          <p:cNvPr id="28" name="Rounded Rectangle 27">
            <a:extLst>
              <a:ext uri="{FF2B5EF4-FFF2-40B4-BE49-F238E27FC236}">
                <a16:creationId xmlns:a16="http://schemas.microsoft.com/office/drawing/2014/main" id="{80E497AB-9AF7-C54E-B96B-3795618EEF5E}"/>
              </a:ext>
            </a:extLst>
          </p:cNvPr>
          <p:cNvSpPr/>
          <p:nvPr/>
        </p:nvSpPr>
        <p:spPr bwMode="auto">
          <a:xfrm>
            <a:off x="6217057" y="4822924"/>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080">
              <a:lnSpc>
                <a:spcPct val="90000"/>
              </a:lnSpc>
            </a:pPr>
            <a:r>
              <a:rPr lang="en-US" sz="1200">
                <a:solidFill>
                  <a:prstClr val="white"/>
                </a:solidFill>
                <a:latin typeface="Arial"/>
              </a:rPr>
              <a:t>1</a:t>
            </a:r>
            <a:endParaRPr lang="en-US" sz="667">
              <a:solidFill>
                <a:prstClr val="white"/>
              </a:solidFill>
              <a:latin typeface="Arial"/>
            </a:endParaRPr>
          </a:p>
        </p:txBody>
      </p:sp>
      <p:sp>
        <p:nvSpPr>
          <p:cNvPr id="29" name="Rounded Rectangle 28">
            <a:extLst>
              <a:ext uri="{FF2B5EF4-FFF2-40B4-BE49-F238E27FC236}">
                <a16:creationId xmlns:a16="http://schemas.microsoft.com/office/drawing/2014/main" id="{48BB6295-8209-BD4D-9943-7D473F05AF25}"/>
              </a:ext>
            </a:extLst>
          </p:cNvPr>
          <p:cNvSpPr/>
          <p:nvPr/>
        </p:nvSpPr>
        <p:spPr bwMode="auto">
          <a:xfrm>
            <a:off x="6462620" y="4822924"/>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080">
              <a:lnSpc>
                <a:spcPct val="90000"/>
              </a:lnSpc>
            </a:pPr>
            <a:r>
              <a:rPr lang="en-US" sz="1200">
                <a:solidFill>
                  <a:prstClr val="white"/>
                </a:solidFill>
                <a:latin typeface="Arial"/>
              </a:rPr>
              <a:t>2</a:t>
            </a:r>
            <a:endParaRPr lang="en-US" sz="667">
              <a:solidFill>
                <a:prstClr val="white"/>
              </a:solidFill>
              <a:latin typeface="Arial"/>
            </a:endParaRPr>
          </a:p>
        </p:txBody>
      </p:sp>
      <p:sp>
        <p:nvSpPr>
          <p:cNvPr id="30" name="Rounded Rectangle 29">
            <a:extLst>
              <a:ext uri="{FF2B5EF4-FFF2-40B4-BE49-F238E27FC236}">
                <a16:creationId xmlns:a16="http://schemas.microsoft.com/office/drawing/2014/main" id="{0B9EA6D8-F725-4340-90AB-7B5085ADBEC4}"/>
              </a:ext>
            </a:extLst>
          </p:cNvPr>
          <p:cNvSpPr/>
          <p:nvPr/>
        </p:nvSpPr>
        <p:spPr bwMode="auto">
          <a:xfrm>
            <a:off x="6706457" y="4822924"/>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080">
              <a:lnSpc>
                <a:spcPct val="90000"/>
              </a:lnSpc>
            </a:pPr>
            <a:r>
              <a:rPr lang="en-US" sz="1200">
                <a:solidFill>
                  <a:prstClr val="white"/>
                </a:solidFill>
                <a:latin typeface="Arial"/>
              </a:rPr>
              <a:t>3</a:t>
            </a:r>
            <a:endParaRPr lang="en-US" sz="667">
              <a:solidFill>
                <a:prstClr val="white"/>
              </a:solidFill>
              <a:latin typeface="Arial"/>
            </a:endParaRPr>
          </a:p>
        </p:txBody>
      </p:sp>
      <p:sp>
        <p:nvSpPr>
          <p:cNvPr id="31" name="Rounded Rectangle 30">
            <a:extLst>
              <a:ext uri="{FF2B5EF4-FFF2-40B4-BE49-F238E27FC236}">
                <a16:creationId xmlns:a16="http://schemas.microsoft.com/office/drawing/2014/main" id="{530A3085-2539-234F-B900-A0DCF32B1D87}"/>
              </a:ext>
            </a:extLst>
          </p:cNvPr>
          <p:cNvSpPr/>
          <p:nvPr/>
        </p:nvSpPr>
        <p:spPr bwMode="auto">
          <a:xfrm>
            <a:off x="6952017" y="4822924"/>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080">
              <a:lnSpc>
                <a:spcPct val="90000"/>
              </a:lnSpc>
            </a:pPr>
            <a:r>
              <a:rPr lang="en-US" sz="1200">
                <a:solidFill>
                  <a:prstClr val="white"/>
                </a:solidFill>
                <a:latin typeface="Arial"/>
              </a:rPr>
              <a:t>4</a:t>
            </a:r>
            <a:endParaRPr lang="en-US" sz="667">
              <a:solidFill>
                <a:prstClr val="white"/>
              </a:solidFill>
              <a:latin typeface="Arial"/>
            </a:endParaRPr>
          </a:p>
        </p:txBody>
      </p:sp>
      <p:sp>
        <p:nvSpPr>
          <p:cNvPr id="33" name="TextBox 32">
            <a:extLst>
              <a:ext uri="{FF2B5EF4-FFF2-40B4-BE49-F238E27FC236}">
                <a16:creationId xmlns:a16="http://schemas.microsoft.com/office/drawing/2014/main" id="{69E2CD6A-1CBF-C040-844B-91559B6B52C9}"/>
              </a:ext>
            </a:extLst>
          </p:cNvPr>
          <p:cNvSpPr txBox="1"/>
          <p:nvPr/>
        </p:nvSpPr>
        <p:spPr>
          <a:xfrm>
            <a:off x="5906621" y="5509776"/>
            <a:ext cx="1358064" cy="300210"/>
          </a:xfrm>
          <a:prstGeom prst="rect">
            <a:avLst/>
          </a:prstGeom>
          <a:noFill/>
        </p:spPr>
        <p:txBody>
          <a:bodyPr wrap="none" rtlCol="0">
            <a:spAutoFit/>
          </a:bodyPr>
          <a:lstStyle/>
          <a:p>
            <a:pPr defTabSz="914354"/>
            <a:r>
              <a:rPr lang="en-US" sz="1351" dirty="0">
                <a:solidFill>
                  <a:srgbClr val="4178BE">
                    <a:lumMod val="25000"/>
                  </a:srgbClr>
                </a:solidFill>
                <a:latin typeface="Arial"/>
              </a:rPr>
              <a:t>Inventory items</a:t>
            </a:r>
          </a:p>
        </p:txBody>
      </p:sp>
      <p:sp>
        <p:nvSpPr>
          <p:cNvPr id="39" name="Rectangle 38">
            <a:extLst>
              <a:ext uri="{FF2B5EF4-FFF2-40B4-BE49-F238E27FC236}">
                <a16:creationId xmlns:a16="http://schemas.microsoft.com/office/drawing/2014/main" id="{3CF825B8-699B-7D4E-947F-5166B0072898}"/>
              </a:ext>
            </a:extLst>
          </p:cNvPr>
          <p:cNvSpPr/>
          <p:nvPr/>
        </p:nvSpPr>
        <p:spPr>
          <a:xfrm>
            <a:off x="9013371" y="3103549"/>
            <a:ext cx="1219200" cy="1219200"/>
          </a:xfrm>
          <a:prstGeom prst="rect">
            <a:avLst/>
          </a:prstGeom>
          <a:noFill/>
          <a:ln w="127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32"/>
            <a:r>
              <a:rPr lang="en-US" sz="1333" dirty="0">
                <a:solidFill>
                  <a:srgbClr val="0000FF"/>
                </a:solidFill>
                <a:latin typeface="Arial"/>
              </a:rPr>
              <a:t>ERP</a:t>
            </a:r>
          </a:p>
          <a:p>
            <a:pPr algn="ctr" defTabSz="914332"/>
            <a:r>
              <a:rPr lang="en-US" sz="1333" dirty="0">
                <a:solidFill>
                  <a:srgbClr val="0000FF"/>
                </a:solidFill>
                <a:latin typeface="Arial"/>
              </a:rPr>
              <a:t>App</a:t>
            </a:r>
          </a:p>
        </p:txBody>
      </p:sp>
      <p:sp>
        <p:nvSpPr>
          <p:cNvPr id="40" name="Can 39">
            <a:extLst>
              <a:ext uri="{FF2B5EF4-FFF2-40B4-BE49-F238E27FC236}">
                <a16:creationId xmlns:a16="http://schemas.microsoft.com/office/drawing/2014/main" id="{CFB715EC-9FFF-D541-B3B6-D5C8802DD26B}"/>
              </a:ext>
            </a:extLst>
          </p:cNvPr>
          <p:cNvSpPr/>
          <p:nvPr/>
        </p:nvSpPr>
        <p:spPr>
          <a:xfrm>
            <a:off x="8931294" y="4420633"/>
            <a:ext cx="1152781" cy="737484"/>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4"/>
            <a:r>
              <a:rPr lang="en-US" sz="1333" dirty="0">
                <a:solidFill>
                  <a:prstClr val="white"/>
                </a:solidFill>
                <a:latin typeface="Arial"/>
              </a:rPr>
              <a:t>DB</a:t>
            </a:r>
            <a:endParaRPr sz="1333" dirty="0">
              <a:solidFill>
                <a:prstClr val="white"/>
              </a:solidFill>
              <a:latin typeface="Arial"/>
            </a:endParaRPr>
          </a:p>
        </p:txBody>
      </p:sp>
      <p:sp>
        <p:nvSpPr>
          <p:cNvPr id="44" name="Rectangle 43">
            <a:extLst>
              <a:ext uri="{FF2B5EF4-FFF2-40B4-BE49-F238E27FC236}">
                <a16:creationId xmlns:a16="http://schemas.microsoft.com/office/drawing/2014/main" id="{30FC39DB-EA21-4146-B0EC-079E4119E5B5}"/>
              </a:ext>
            </a:extLst>
          </p:cNvPr>
          <p:cNvSpPr/>
          <p:nvPr/>
        </p:nvSpPr>
        <p:spPr>
          <a:xfrm>
            <a:off x="9158296" y="2827855"/>
            <a:ext cx="925779" cy="4096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32"/>
            <a:endParaRPr lang="en-US" sz="1333">
              <a:solidFill>
                <a:prstClr val="white"/>
              </a:solidFill>
              <a:latin typeface="Arial"/>
            </a:endParaRPr>
          </a:p>
        </p:txBody>
      </p:sp>
      <p:sp>
        <p:nvSpPr>
          <p:cNvPr id="46" name="Rounded Rectangle 45">
            <a:extLst>
              <a:ext uri="{FF2B5EF4-FFF2-40B4-BE49-F238E27FC236}">
                <a16:creationId xmlns:a16="http://schemas.microsoft.com/office/drawing/2014/main" id="{C2EB6E3C-2769-994D-BAE5-C3596A37006C}"/>
              </a:ext>
            </a:extLst>
          </p:cNvPr>
          <p:cNvSpPr/>
          <p:nvPr/>
        </p:nvSpPr>
        <p:spPr>
          <a:xfrm>
            <a:off x="3066373" y="2302096"/>
            <a:ext cx="1236363" cy="561377"/>
          </a:xfrm>
          <a:prstGeom prst="roundRect">
            <a:avLst>
              <a:gd name="adj" fmla="val 627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54"/>
            <a:r>
              <a:rPr lang="en-US" sz="1333" dirty="0">
                <a:solidFill>
                  <a:prstClr val="white"/>
                </a:solidFill>
                <a:latin typeface="Arial"/>
              </a:rPr>
              <a:t>Source Connector</a:t>
            </a:r>
            <a:endParaRPr sz="1333" dirty="0">
              <a:solidFill>
                <a:prstClr val="white"/>
              </a:solidFill>
              <a:latin typeface="Arial"/>
            </a:endParaRPr>
          </a:p>
        </p:txBody>
      </p:sp>
      <p:sp>
        <p:nvSpPr>
          <p:cNvPr id="47" name="AutoShape 4">
            <a:extLst>
              <a:ext uri="{FF2B5EF4-FFF2-40B4-BE49-F238E27FC236}">
                <a16:creationId xmlns:a16="http://schemas.microsoft.com/office/drawing/2014/main" id="{A9C4FCAF-8E51-FB49-A7E9-7E2FB14B5BC6}"/>
              </a:ext>
            </a:extLst>
          </p:cNvPr>
          <p:cNvSpPr>
            <a:spLocks noChangeArrowheads="1"/>
          </p:cNvSpPr>
          <p:nvPr/>
        </p:nvSpPr>
        <p:spPr bwMode="auto">
          <a:xfrm>
            <a:off x="2889820" y="1626656"/>
            <a:ext cx="1695757" cy="1893329"/>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defTabSz="914354"/>
            <a:endParaRPr lang="en-US" sz="1333">
              <a:solidFill>
                <a:prstClr val="black"/>
              </a:solidFill>
              <a:latin typeface="Arial"/>
            </a:endParaRPr>
          </a:p>
        </p:txBody>
      </p:sp>
      <p:cxnSp>
        <p:nvCxnSpPr>
          <p:cNvPr id="61" name="Elbow Connector 60">
            <a:extLst>
              <a:ext uri="{FF2B5EF4-FFF2-40B4-BE49-F238E27FC236}">
                <a16:creationId xmlns:a16="http://schemas.microsoft.com/office/drawing/2014/main" id="{D9DFFDF9-0953-5345-A5EA-48798965C802}"/>
              </a:ext>
            </a:extLst>
          </p:cNvPr>
          <p:cNvCxnSpPr>
            <a:cxnSpLocks/>
            <a:stCxn id="29" idx="0"/>
            <a:endCxn id="44" idx="0"/>
          </p:cNvCxnSpPr>
          <p:nvPr/>
        </p:nvCxnSpPr>
        <p:spPr>
          <a:xfrm rot="5400000" flipH="1" flipV="1">
            <a:off x="7105758" y="2307498"/>
            <a:ext cx="1995069" cy="3035785"/>
          </a:xfrm>
          <a:prstGeom prst="bentConnector3">
            <a:avLst>
              <a:gd name="adj1" fmla="val 115278"/>
            </a:avLst>
          </a:prstGeom>
          <a:ln w="12700">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4" name="Elbow Connector 63">
            <a:extLst>
              <a:ext uri="{FF2B5EF4-FFF2-40B4-BE49-F238E27FC236}">
                <a16:creationId xmlns:a16="http://schemas.microsoft.com/office/drawing/2014/main" id="{03A5F16A-410E-1B4B-8978-8373225F2DB3}"/>
              </a:ext>
            </a:extLst>
          </p:cNvPr>
          <p:cNvCxnSpPr>
            <a:cxnSpLocks/>
            <a:stCxn id="26" idx="3"/>
            <a:endCxn id="31" idx="0"/>
          </p:cNvCxnSpPr>
          <p:nvPr/>
        </p:nvCxnSpPr>
        <p:spPr>
          <a:xfrm>
            <a:off x="6217056" y="4059758"/>
            <a:ext cx="857741" cy="763167"/>
          </a:xfrm>
          <a:prstGeom prst="bentConnector2">
            <a:avLst/>
          </a:prstGeom>
          <a:ln w="12700">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7" name="Elbow Connector 66">
            <a:extLst>
              <a:ext uri="{FF2B5EF4-FFF2-40B4-BE49-F238E27FC236}">
                <a16:creationId xmlns:a16="http://schemas.microsoft.com/office/drawing/2014/main" id="{868D6D46-5275-D545-8C75-939EF4777936}"/>
              </a:ext>
            </a:extLst>
          </p:cNvPr>
          <p:cNvCxnSpPr>
            <a:cxnSpLocks/>
            <a:stCxn id="8" idx="0"/>
            <a:endCxn id="26" idx="1"/>
          </p:cNvCxnSpPr>
          <p:nvPr/>
        </p:nvCxnSpPr>
        <p:spPr>
          <a:xfrm rot="5400000" flipH="1" flipV="1">
            <a:off x="3984590" y="4037457"/>
            <a:ext cx="760903" cy="805504"/>
          </a:xfrm>
          <a:prstGeom prst="bentConnector2">
            <a:avLst/>
          </a:prstGeom>
          <a:ln w="12700">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4" name="Elbow Connector 73">
            <a:extLst>
              <a:ext uri="{FF2B5EF4-FFF2-40B4-BE49-F238E27FC236}">
                <a16:creationId xmlns:a16="http://schemas.microsoft.com/office/drawing/2014/main" id="{DF176368-3252-5743-A9A9-26C8B6158017}"/>
              </a:ext>
            </a:extLst>
          </p:cNvPr>
          <p:cNvCxnSpPr>
            <a:cxnSpLocks/>
            <a:endCxn id="46" idx="0"/>
          </p:cNvCxnSpPr>
          <p:nvPr/>
        </p:nvCxnSpPr>
        <p:spPr>
          <a:xfrm flipV="1">
            <a:off x="2542988" y="2302093"/>
            <a:ext cx="1141569" cy="11531"/>
          </a:xfrm>
          <a:prstGeom prst="bentConnector4">
            <a:avLst>
              <a:gd name="adj1" fmla="val 22924"/>
              <a:gd name="adj2" fmla="val 2743386"/>
            </a:avLst>
          </a:prstGeom>
          <a:ln w="12700">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7" name="Elbow Connector 76">
            <a:extLst>
              <a:ext uri="{FF2B5EF4-FFF2-40B4-BE49-F238E27FC236}">
                <a16:creationId xmlns:a16="http://schemas.microsoft.com/office/drawing/2014/main" id="{7C34C447-80F7-7E43-A643-36B9516F6892}"/>
              </a:ext>
            </a:extLst>
          </p:cNvPr>
          <p:cNvCxnSpPr>
            <a:cxnSpLocks/>
            <a:stCxn id="46" idx="2"/>
            <a:endCxn id="10" idx="0"/>
          </p:cNvCxnSpPr>
          <p:nvPr/>
        </p:nvCxnSpPr>
        <p:spPr>
          <a:xfrm rot="16200000" flipH="1">
            <a:off x="3083004" y="3465021"/>
            <a:ext cx="1957189" cy="754088"/>
          </a:xfrm>
          <a:prstGeom prst="bentConnector3">
            <a:avLst>
              <a:gd name="adj1" fmla="val 50000"/>
            </a:avLst>
          </a:prstGeom>
          <a:ln w="12700">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sp>
        <p:nvSpPr>
          <p:cNvPr id="3" name="TextBox 2">
            <a:extLst>
              <a:ext uri="{FF2B5EF4-FFF2-40B4-BE49-F238E27FC236}">
                <a16:creationId xmlns:a16="http://schemas.microsoft.com/office/drawing/2014/main" id="{7936986C-44EA-524F-A6D2-5A70F745CB72}"/>
              </a:ext>
            </a:extLst>
          </p:cNvPr>
          <p:cNvSpPr txBox="1"/>
          <p:nvPr/>
        </p:nvSpPr>
        <p:spPr>
          <a:xfrm>
            <a:off x="914100" y="2783352"/>
            <a:ext cx="528032" cy="297454"/>
          </a:xfrm>
          <a:prstGeom prst="rect">
            <a:avLst/>
          </a:prstGeom>
          <a:noFill/>
        </p:spPr>
        <p:txBody>
          <a:bodyPr wrap="square" rtlCol="0">
            <a:spAutoFit/>
          </a:bodyPr>
          <a:lstStyle/>
          <a:p>
            <a:r>
              <a:rPr lang="en-US" sz="1333" dirty="0"/>
              <a:t>tloc</a:t>
            </a:r>
            <a:endParaRPr sz="1333" dirty="0"/>
          </a:p>
        </p:txBody>
      </p:sp>
    </p:spTree>
    <p:extLst>
      <p:ext uri="{BB962C8B-B14F-4D97-AF65-F5344CB8AC3E}">
        <p14:creationId xmlns:p14="http://schemas.microsoft.com/office/powerpoint/2010/main" val="206863776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85613D-7463-3C42-9BD9-47E0B357C9E0}"/>
              </a:ext>
            </a:extLst>
          </p:cNvPr>
          <p:cNvSpPr>
            <a:spLocks noGrp="1"/>
          </p:cNvSpPr>
          <p:nvPr>
            <p:ph type="title"/>
          </p:nvPr>
        </p:nvSpPr>
        <p:spPr/>
        <p:txBody>
          <a:bodyPr/>
          <a:lstStyle/>
          <a:p>
            <a:r>
              <a:rPr lang="en-US" dirty="0"/>
              <a:t>Queue to streams to records scenario</a:t>
            </a:r>
            <a:endParaRPr dirty="0"/>
          </a:p>
        </p:txBody>
      </p:sp>
      <p:sp>
        <p:nvSpPr>
          <p:cNvPr id="4" name="Slide Number Placeholder 3">
            <a:extLst>
              <a:ext uri="{FF2B5EF4-FFF2-40B4-BE49-F238E27FC236}">
                <a16:creationId xmlns:a16="http://schemas.microsoft.com/office/drawing/2014/main" id="{67A54E3B-42B4-7740-BCEF-174D869777C5}"/>
              </a:ext>
            </a:extLst>
          </p:cNvPr>
          <p:cNvSpPr>
            <a:spLocks noGrp="1"/>
          </p:cNvSpPr>
          <p:nvPr>
            <p:ph type="sldNum" sz="quarter" idx="10"/>
          </p:nvPr>
        </p:nvSpPr>
        <p:spPr/>
        <p:txBody>
          <a:bodyPr/>
          <a:lstStyle/>
          <a:p>
            <a:pPr defTabSz="914377" fontAlgn="auto">
              <a:spcBef>
                <a:spcPts val="0"/>
              </a:spcBef>
              <a:spcAft>
                <a:spcPts val="0"/>
              </a:spcAft>
            </a:pPr>
            <a:fld id="{2F63A97E-D605-DC42-8452-C14CD1FA87FA}" type="slidenum">
              <a:rPr lang="en-US">
                <a:solidFill>
                  <a:srgbClr val="5AAAFA"/>
                </a:solidFill>
                <a:latin typeface="Arial"/>
                <a:cs typeface="+mn-cs"/>
              </a:rPr>
              <a:pPr defTabSz="914377" fontAlgn="auto">
                <a:spcBef>
                  <a:spcPts val="0"/>
                </a:spcBef>
                <a:spcAft>
                  <a:spcPts val="0"/>
                </a:spcAft>
              </a:pPr>
              <a:t>74</a:t>
            </a:fld>
            <a:endParaRPr lang="en-US">
              <a:solidFill>
                <a:srgbClr val="5AAAFA"/>
              </a:solidFill>
              <a:latin typeface="Arial"/>
              <a:cs typeface="+mn-cs"/>
            </a:endParaRPr>
          </a:p>
        </p:txBody>
      </p:sp>
      <p:sp>
        <p:nvSpPr>
          <p:cNvPr id="5" name="Rounded Rectangle 4">
            <a:extLst>
              <a:ext uri="{FF2B5EF4-FFF2-40B4-BE49-F238E27FC236}">
                <a16:creationId xmlns:a16="http://schemas.microsoft.com/office/drawing/2014/main" id="{4304F71B-11D6-5F4A-A33F-34FF2EA0396A}"/>
              </a:ext>
            </a:extLst>
          </p:cNvPr>
          <p:cNvSpPr/>
          <p:nvPr/>
        </p:nvSpPr>
        <p:spPr bwMode="auto">
          <a:xfrm>
            <a:off x="3106270" y="4820660"/>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0</a:t>
            </a:r>
            <a:endParaRPr lang="en-US" sz="667">
              <a:solidFill>
                <a:prstClr val="white"/>
              </a:solidFill>
              <a:latin typeface="Arial"/>
            </a:endParaRPr>
          </a:p>
        </p:txBody>
      </p:sp>
      <p:sp>
        <p:nvSpPr>
          <p:cNvPr id="6" name="Rounded Rectangle 5">
            <a:extLst>
              <a:ext uri="{FF2B5EF4-FFF2-40B4-BE49-F238E27FC236}">
                <a16:creationId xmlns:a16="http://schemas.microsoft.com/office/drawing/2014/main" id="{792A766C-4035-7A46-A089-7597F4D3C367}"/>
              </a:ext>
            </a:extLst>
          </p:cNvPr>
          <p:cNvSpPr/>
          <p:nvPr/>
        </p:nvSpPr>
        <p:spPr bwMode="auto">
          <a:xfrm>
            <a:off x="3350106" y="4820660"/>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1</a:t>
            </a:r>
            <a:endParaRPr lang="en-US" sz="667">
              <a:solidFill>
                <a:prstClr val="white"/>
              </a:solidFill>
              <a:latin typeface="Arial"/>
            </a:endParaRPr>
          </a:p>
        </p:txBody>
      </p:sp>
      <p:sp>
        <p:nvSpPr>
          <p:cNvPr id="7" name="Rounded Rectangle 6">
            <a:extLst>
              <a:ext uri="{FF2B5EF4-FFF2-40B4-BE49-F238E27FC236}">
                <a16:creationId xmlns:a16="http://schemas.microsoft.com/office/drawing/2014/main" id="{7E4F924E-E16B-9B4C-BDE5-B5FA77918438}"/>
              </a:ext>
            </a:extLst>
          </p:cNvPr>
          <p:cNvSpPr/>
          <p:nvPr/>
        </p:nvSpPr>
        <p:spPr bwMode="auto">
          <a:xfrm>
            <a:off x="3595669" y="4820660"/>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2</a:t>
            </a:r>
            <a:endParaRPr lang="en-US" sz="667">
              <a:solidFill>
                <a:prstClr val="white"/>
              </a:solidFill>
              <a:latin typeface="Arial"/>
            </a:endParaRPr>
          </a:p>
        </p:txBody>
      </p:sp>
      <p:sp>
        <p:nvSpPr>
          <p:cNvPr id="8" name="Rounded Rectangle 7">
            <a:extLst>
              <a:ext uri="{FF2B5EF4-FFF2-40B4-BE49-F238E27FC236}">
                <a16:creationId xmlns:a16="http://schemas.microsoft.com/office/drawing/2014/main" id="{11D38582-539D-F94D-BDAF-120652A906B1}"/>
              </a:ext>
            </a:extLst>
          </p:cNvPr>
          <p:cNvSpPr/>
          <p:nvPr/>
        </p:nvSpPr>
        <p:spPr bwMode="auto">
          <a:xfrm>
            <a:off x="3839506" y="4820660"/>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3</a:t>
            </a:r>
            <a:endParaRPr lang="en-US" sz="667">
              <a:solidFill>
                <a:prstClr val="white"/>
              </a:solidFill>
              <a:latin typeface="Arial"/>
            </a:endParaRPr>
          </a:p>
        </p:txBody>
      </p:sp>
      <p:sp>
        <p:nvSpPr>
          <p:cNvPr id="9" name="Rounded Rectangle 8">
            <a:extLst>
              <a:ext uri="{FF2B5EF4-FFF2-40B4-BE49-F238E27FC236}">
                <a16:creationId xmlns:a16="http://schemas.microsoft.com/office/drawing/2014/main" id="{1E8BFF02-AB38-6F42-A6CB-76FFEB799B2A}"/>
              </a:ext>
            </a:extLst>
          </p:cNvPr>
          <p:cNvSpPr/>
          <p:nvPr/>
        </p:nvSpPr>
        <p:spPr bwMode="auto">
          <a:xfrm>
            <a:off x="4085066" y="4820660"/>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4</a:t>
            </a:r>
            <a:endParaRPr lang="en-US" sz="667">
              <a:solidFill>
                <a:prstClr val="white"/>
              </a:solidFill>
              <a:latin typeface="Arial"/>
            </a:endParaRPr>
          </a:p>
        </p:txBody>
      </p:sp>
      <p:sp>
        <p:nvSpPr>
          <p:cNvPr id="10" name="Rounded Rectangle 9">
            <a:extLst>
              <a:ext uri="{FF2B5EF4-FFF2-40B4-BE49-F238E27FC236}">
                <a16:creationId xmlns:a16="http://schemas.microsoft.com/office/drawing/2014/main" id="{09086E3C-7239-3247-949B-DEEC9D00C281}"/>
              </a:ext>
            </a:extLst>
          </p:cNvPr>
          <p:cNvSpPr/>
          <p:nvPr/>
        </p:nvSpPr>
        <p:spPr bwMode="auto">
          <a:xfrm>
            <a:off x="4315862" y="4820660"/>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5</a:t>
            </a:r>
            <a:endParaRPr lang="en-US" sz="667">
              <a:solidFill>
                <a:prstClr val="white"/>
              </a:solidFill>
              <a:latin typeface="Arial"/>
            </a:endParaRPr>
          </a:p>
        </p:txBody>
      </p:sp>
      <p:sp>
        <p:nvSpPr>
          <p:cNvPr id="11" name="TextBox 10">
            <a:extLst>
              <a:ext uri="{FF2B5EF4-FFF2-40B4-BE49-F238E27FC236}">
                <a16:creationId xmlns:a16="http://schemas.microsoft.com/office/drawing/2014/main" id="{380BAE2F-D39F-2A4D-AF02-BA85181FE490}"/>
              </a:ext>
            </a:extLst>
          </p:cNvPr>
          <p:cNvSpPr txBox="1"/>
          <p:nvPr/>
        </p:nvSpPr>
        <p:spPr>
          <a:xfrm>
            <a:off x="3039673" y="5507512"/>
            <a:ext cx="607859" cy="300210"/>
          </a:xfrm>
          <a:prstGeom prst="rect">
            <a:avLst/>
          </a:prstGeom>
          <a:noFill/>
        </p:spPr>
        <p:txBody>
          <a:bodyPr wrap="none" rtlCol="0">
            <a:spAutoFit/>
          </a:bodyPr>
          <a:lstStyle/>
          <a:p>
            <a:pPr defTabSz="914377" eaLnBrk="1" fontAlgn="auto" hangingPunct="1">
              <a:spcBef>
                <a:spcPts val="0"/>
              </a:spcBef>
              <a:spcAft>
                <a:spcPts val="0"/>
              </a:spcAft>
            </a:pPr>
            <a:r>
              <a:rPr lang="en-US" sz="1351" dirty="0">
                <a:solidFill>
                  <a:srgbClr val="4178BE">
                    <a:lumMod val="25000"/>
                  </a:srgbClr>
                </a:solidFill>
                <a:latin typeface="Arial"/>
                <a:cs typeface="+mn-cs"/>
              </a:rPr>
              <a:t>Items</a:t>
            </a:r>
          </a:p>
        </p:txBody>
      </p:sp>
      <p:sp>
        <p:nvSpPr>
          <p:cNvPr id="12" name="AutoShape 4">
            <a:extLst>
              <a:ext uri="{FF2B5EF4-FFF2-40B4-BE49-F238E27FC236}">
                <a16:creationId xmlns:a16="http://schemas.microsoft.com/office/drawing/2014/main" id="{765137EE-26C5-FE42-9A07-FED56F27BA3F}"/>
              </a:ext>
            </a:extLst>
          </p:cNvPr>
          <p:cNvSpPr>
            <a:spLocks noChangeArrowheads="1"/>
          </p:cNvSpPr>
          <p:nvPr/>
        </p:nvSpPr>
        <p:spPr bwMode="auto">
          <a:xfrm>
            <a:off x="2238604" y="4623460"/>
            <a:ext cx="6143397" cy="1214997"/>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defTabSz="914377" eaLnBrk="1" fontAlgn="auto" hangingPunct="1">
              <a:spcBef>
                <a:spcPts val="0"/>
              </a:spcBef>
              <a:spcAft>
                <a:spcPts val="0"/>
              </a:spcAft>
            </a:pPr>
            <a:endParaRPr lang="en-US" sz="1333">
              <a:solidFill>
                <a:prstClr val="black"/>
              </a:solidFill>
              <a:latin typeface="Arial"/>
              <a:cs typeface="+mn-cs"/>
            </a:endParaRPr>
          </a:p>
        </p:txBody>
      </p:sp>
      <p:pic>
        <p:nvPicPr>
          <p:cNvPr id="13" name="Picture 12">
            <a:extLst>
              <a:ext uri="{FF2B5EF4-FFF2-40B4-BE49-F238E27FC236}">
                <a16:creationId xmlns:a16="http://schemas.microsoft.com/office/drawing/2014/main" id="{C4C1324D-EF8E-AB45-A1F3-EACD375F90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77095" y="5327624"/>
            <a:ext cx="523019" cy="690721"/>
          </a:xfrm>
          <a:prstGeom prst="rect">
            <a:avLst/>
          </a:prstGeom>
        </p:spPr>
      </p:pic>
      <p:sp>
        <p:nvSpPr>
          <p:cNvPr id="14" name="Rectangle 13">
            <a:extLst>
              <a:ext uri="{FF2B5EF4-FFF2-40B4-BE49-F238E27FC236}">
                <a16:creationId xmlns:a16="http://schemas.microsoft.com/office/drawing/2014/main" id="{2CE172AC-D05C-424A-8E8B-D1EC341237D5}"/>
              </a:ext>
            </a:extLst>
          </p:cNvPr>
          <p:cNvSpPr/>
          <p:nvPr/>
        </p:nvSpPr>
        <p:spPr>
          <a:xfrm>
            <a:off x="206123" y="1325331"/>
            <a:ext cx="1219200" cy="1219200"/>
          </a:xfrm>
          <a:prstGeom prst="rect">
            <a:avLst/>
          </a:prstGeom>
          <a:noFill/>
          <a:ln w="127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4" eaLnBrk="1" fontAlgn="auto" hangingPunct="1">
              <a:spcBef>
                <a:spcPts val="0"/>
              </a:spcBef>
              <a:spcAft>
                <a:spcPts val="0"/>
              </a:spcAft>
            </a:pPr>
            <a:r>
              <a:rPr lang="en-US" sz="1333" dirty="0">
                <a:solidFill>
                  <a:srgbClr val="0000FF"/>
                </a:solidFill>
                <a:latin typeface="Arial"/>
              </a:rPr>
              <a:t>Store</a:t>
            </a:r>
          </a:p>
          <a:p>
            <a:pPr algn="ctr" defTabSz="914354" eaLnBrk="1" fontAlgn="auto" hangingPunct="1">
              <a:spcBef>
                <a:spcPts val="0"/>
              </a:spcBef>
              <a:spcAft>
                <a:spcPts val="0"/>
              </a:spcAft>
            </a:pPr>
            <a:r>
              <a:rPr lang="en-US" sz="1333" dirty="0">
                <a:solidFill>
                  <a:srgbClr val="0000FF"/>
                </a:solidFill>
                <a:latin typeface="Arial"/>
              </a:rPr>
              <a:t>App</a:t>
            </a:r>
          </a:p>
        </p:txBody>
      </p:sp>
      <p:cxnSp>
        <p:nvCxnSpPr>
          <p:cNvPr id="15" name="Elbow Connector 14">
            <a:extLst>
              <a:ext uri="{FF2B5EF4-FFF2-40B4-BE49-F238E27FC236}">
                <a16:creationId xmlns:a16="http://schemas.microsoft.com/office/drawing/2014/main" id="{5919742B-96C3-B24F-B54F-5E3E40D9E3E9}"/>
              </a:ext>
            </a:extLst>
          </p:cNvPr>
          <p:cNvCxnSpPr>
            <a:cxnSpLocks/>
            <a:stCxn id="14" idx="2"/>
            <a:endCxn id="23" idx="0"/>
          </p:cNvCxnSpPr>
          <p:nvPr/>
        </p:nvCxnSpPr>
        <p:spPr>
          <a:xfrm rot="5400000" flipH="1" flipV="1">
            <a:off x="1374401" y="1653347"/>
            <a:ext cx="332504" cy="1449863"/>
          </a:xfrm>
          <a:prstGeom prst="bentConnector5">
            <a:avLst>
              <a:gd name="adj1" fmla="val -91668"/>
              <a:gd name="adj2" fmla="val 54097"/>
              <a:gd name="adj3" fmla="val 191668"/>
            </a:avLst>
          </a:prstGeom>
          <a:ln w="12700">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sp>
        <p:nvSpPr>
          <p:cNvPr id="18" name="Rectangle 17">
            <a:extLst>
              <a:ext uri="{FF2B5EF4-FFF2-40B4-BE49-F238E27FC236}">
                <a16:creationId xmlns:a16="http://schemas.microsoft.com/office/drawing/2014/main" id="{5E49E907-5F5F-F34A-A6CA-6737E67B5DA1}"/>
              </a:ext>
            </a:extLst>
          </p:cNvPr>
          <p:cNvSpPr/>
          <p:nvPr/>
        </p:nvSpPr>
        <p:spPr>
          <a:xfrm>
            <a:off x="1838843" y="2322859"/>
            <a:ext cx="901704" cy="1219200"/>
          </a:xfrm>
          <a:prstGeom prst="rect">
            <a:avLst/>
          </a:prstGeom>
          <a:noFill/>
          <a:ln w="127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4" eaLnBrk="1" fontAlgn="auto" hangingPunct="1">
              <a:spcBef>
                <a:spcPts val="0"/>
              </a:spcBef>
              <a:spcAft>
                <a:spcPts val="0"/>
              </a:spcAft>
            </a:pPr>
            <a:endParaRPr lang="en-US" sz="1333" dirty="0">
              <a:solidFill>
                <a:srgbClr val="0000FF"/>
              </a:solidFill>
              <a:latin typeface="Arial"/>
            </a:endParaRPr>
          </a:p>
        </p:txBody>
      </p:sp>
      <p:sp>
        <p:nvSpPr>
          <p:cNvPr id="20" name="Rectangle 19">
            <a:extLst>
              <a:ext uri="{FF2B5EF4-FFF2-40B4-BE49-F238E27FC236}">
                <a16:creationId xmlns:a16="http://schemas.microsoft.com/office/drawing/2014/main" id="{EFFC8A85-A0A3-1E4F-AB45-5D0704D07E8A}"/>
              </a:ext>
            </a:extLst>
          </p:cNvPr>
          <p:cNvSpPr/>
          <p:nvPr/>
        </p:nvSpPr>
        <p:spPr>
          <a:xfrm>
            <a:off x="1864291" y="3016512"/>
            <a:ext cx="860960" cy="2100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333" dirty="0">
                <a:solidFill>
                  <a:prstClr val="white"/>
                </a:solidFill>
                <a:latin typeface="Arial"/>
              </a:rPr>
              <a:t>b</a:t>
            </a:r>
            <a:endParaRPr sz="1333" dirty="0">
              <a:solidFill>
                <a:prstClr val="white"/>
              </a:solidFill>
              <a:latin typeface="Arial"/>
            </a:endParaRPr>
          </a:p>
        </p:txBody>
      </p:sp>
      <p:sp>
        <p:nvSpPr>
          <p:cNvPr id="21" name="Rectangle 20">
            <a:extLst>
              <a:ext uri="{FF2B5EF4-FFF2-40B4-BE49-F238E27FC236}">
                <a16:creationId xmlns:a16="http://schemas.microsoft.com/office/drawing/2014/main" id="{4EE2D643-82DD-D443-8FA2-D047D86C0E1E}"/>
              </a:ext>
            </a:extLst>
          </p:cNvPr>
          <p:cNvSpPr/>
          <p:nvPr/>
        </p:nvSpPr>
        <p:spPr>
          <a:xfrm>
            <a:off x="1866127" y="3299275"/>
            <a:ext cx="859124" cy="1863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333" dirty="0">
                <a:solidFill>
                  <a:prstClr val="white"/>
                </a:solidFill>
                <a:latin typeface="Arial"/>
              </a:rPr>
              <a:t>a</a:t>
            </a:r>
            <a:endParaRPr sz="1333" dirty="0">
              <a:solidFill>
                <a:prstClr val="white"/>
              </a:solidFill>
              <a:latin typeface="Arial"/>
            </a:endParaRPr>
          </a:p>
        </p:txBody>
      </p:sp>
      <p:sp>
        <p:nvSpPr>
          <p:cNvPr id="22" name="Rectangle 21">
            <a:extLst>
              <a:ext uri="{FF2B5EF4-FFF2-40B4-BE49-F238E27FC236}">
                <a16:creationId xmlns:a16="http://schemas.microsoft.com/office/drawing/2014/main" id="{FFE0AE6D-D131-4E47-B1B7-5A9D6856F1D9}"/>
              </a:ext>
            </a:extLst>
          </p:cNvPr>
          <p:cNvSpPr/>
          <p:nvPr/>
        </p:nvSpPr>
        <p:spPr>
          <a:xfrm>
            <a:off x="393032" y="2272147"/>
            <a:ext cx="925779" cy="4096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54" eaLnBrk="1" fontAlgn="auto" hangingPunct="1">
              <a:spcBef>
                <a:spcPts val="0"/>
              </a:spcBef>
              <a:spcAft>
                <a:spcPts val="0"/>
              </a:spcAft>
            </a:pPr>
            <a:endParaRPr lang="en-US" sz="1333">
              <a:solidFill>
                <a:prstClr val="white"/>
              </a:solidFill>
              <a:latin typeface="Arial"/>
            </a:endParaRPr>
          </a:p>
        </p:txBody>
      </p:sp>
      <p:sp>
        <p:nvSpPr>
          <p:cNvPr id="23" name="Rectangle 22">
            <a:extLst>
              <a:ext uri="{FF2B5EF4-FFF2-40B4-BE49-F238E27FC236}">
                <a16:creationId xmlns:a16="http://schemas.microsoft.com/office/drawing/2014/main" id="{35C7297C-F5DA-284A-8676-1377E94C6E8E}"/>
              </a:ext>
            </a:extLst>
          </p:cNvPr>
          <p:cNvSpPr/>
          <p:nvPr/>
        </p:nvSpPr>
        <p:spPr>
          <a:xfrm>
            <a:off x="1774791" y="2212027"/>
            <a:ext cx="981588" cy="2031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54" eaLnBrk="1" fontAlgn="auto" hangingPunct="1">
              <a:spcBef>
                <a:spcPts val="0"/>
              </a:spcBef>
              <a:spcAft>
                <a:spcPts val="0"/>
              </a:spcAft>
            </a:pPr>
            <a:endParaRPr lang="en-US" sz="1333">
              <a:solidFill>
                <a:prstClr val="white"/>
              </a:solidFill>
              <a:latin typeface="Arial"/>
            </a:endParaRPr>
          </a:p>
        </p:txBody>
      </p:sp>
      <p:sp>
        <p:nvSpPr>
          <p:cNvPr id="24" name="Rectangle 23">
            <a:extLst>
              <a:ext uri="{FF2B5EF4-FFF2-40B4-BE49-F238E27FC236}">
                <a16:creationId xmlns:a16="http://schemas.microsoft.com/office/drawing/2014/main" id="{54A0E44C-BF35-2146-8B28-5527215DD052}"/>
              </a:ext>
            </a:extLst>
          </p:cNvPr>
          <p:cNvSpPr/>
          <p:nvPr/>
        </p:nvSpPr>
        <p:spPr>
          <a:xfrm>
            <a:off x="1861489" y="2745795"/>
            <a:ext cx="860960" cy="2100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333" dirty="0">
                <a:solidFill>
                  <a:prstClr val="white"/>
                </a:solidFill>
                <a:latin typeface="Arial"/>
              </a:rPr>
              <a:t>c</a:t>
            </a:r>
            <a:endParaRPr sz="1333" dirty="0">
              <a:solidFill>
                <a:prstClr val="white"/>
              </a:solidFill>
              <a:latin typeface="Arial"/>
            </a:endParaRPr>
          </a:p>
        </p:txBody>
      </p:sp>
      <p:sp>
        <p:nvSpPr>
          <p:cNvPr id="26" name="Rounded Rectangle 25">
            <a:extLst>
              <a:ext uri="{FF2B5EF4-FFF2-40B4-BE49-F238E27FC236}">
                <a16:creationId xmlns:a16="http://schemas.microsoft.com/office/drawing/2014/main" id="{68FB63E3-B74F-F44E-9AF2-6C350C0C3F2A}"/>
              </a:ext>
            </a:extLst>
          </p:cNvPr>
          <p:cNvSpPr/>
          <p:nvPr/>
        </p:nvSpPr>
        <p:spPr>
          <a:xfrm>
            <a:off x="4767791" y="3838689"/>
            <a:ext cx="1449263" cy="561377"/>
          </a:xfrm>
          <a:prstGeom prst="roundRect">
            <a:avLst>
              <a:gd name="adj" fmla="val 6277"/>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Inventory Aggregator</a:t>
            </a:r>
            <a:endParaRPr sz="1333" dirty="0">
              <a:solidFill>
                <a:prstClr val="white"/>
              </a:solidFill>
              <a:latin typeface="Arial"/>
            </a:endParaRPr>
          </a:p>
        </p:txBody>
      </p:sp>
      <p:sp>
        <p:nvSpPr>
          <p:cNvPr id="27" name="Rounded Rectangle 26">
            <a:extLst>
              <a:ext uri="{FF2B5EF4-FFF2-40B4-BE49-F238E27FC236}">
                <a16:creationId xmlns:a16="http://schemas.microsoft.com/office/drawing/2014/main" id="{A679A553-8F71-1C45-925E-C5CF0DAEDD56}"/>
              </a:ext>
            </a:extLst>
          </p:cNvPr>
          <p:cNvSpPr/>
          <p:nvPr/>
        </p:nvSpPr>
        <p:spPr bwMode="auto">
          <a:xfrm>
            <a:off x="5973220" y="4822924"/>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0</a:t>
            </a:r>
            <a:endParaRPr lang="en-US" sz="667">
              <a:solidFill>
                <a:prstClr val="white"/>
              </a:solidFill>
              <a:latin typeface="Arial"/>
            </a:endParaRPr>
          </a:p>
        </p:txBody>
      </p:sp>
      <p:sp>
        <p:nvSpPr>
          <p:cNvPr id="28" name="Rounded Rectangle 27">
            <a:extLst>
              <a:ext uri="{FF2B5EF4-FFF2-40B4-BE49-F238E27FC236}">
                <a16:creationId xmlns:a16="http://schemas.microsoft.com/office/drawing/2014/main" id="{80E497AB-9AF7-C54E-B96B-3795618EEF5E}"/>
              </a:ext>
            </a:extLst>
          </p:cNvPr>
          <p:cNvSpPr/>
          <p:nvPr/>
        </p:nvSpPr>
        <p:spPr bwMode="auto">
          <a:xfrm>
            <a:off x="6217056" y="4822924"/>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1</a:t>
            </a:r>
            <a:endParaRPr lang="en-US" sz="667">
              <a:solidFill>
                <a:prstClr val="white"/>
              </a:solidFill>
              <a:latin typeface="Arial"/>
            </a:endParaRPr>
          </a:p>
        </p:txBody>
      </p:sp>
      <p:sp>
        <p:nvSpPr>
          <p:cNvPr id="29" name="Rounded Rectangle 28">
            <a:extLst>
              <a:ext uri="{FF2B5EF4-FFF2-40B4-BE49-F238E27FC236}">
                <a16:creationId xmlns:a16="http://schemas.microsoft.com/office/drawing/2014/main" id="{48BB6295-8209-BD4D-9943-7D473F05AF25}"/>
              </a:ext>
            </a:extLst>
          </p:cNvPr>
          <p:cNvSpPr/>
          <p:nvPr/>
        </p:nvSpPr>
        <p:spPr bwMode="auto">
          <a:xfrm>
            <a:off x="6462618" y="4822924"/>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2</a:t>
            </a:r>
            <a:endParaRPr lang="en-US" sz="667">
              <a:solidFill>
                <a:prstClr val="white"/>
              </a:solidFill>
              <a:latin typeface="Arial"/>
            </a:endParaRPr>
          </a:p>
        </p:txBody>
      </p:sp>
      <p:sp>
        <p:nvSpPr>
          <p:cNvPr id="30" name="Rounded Rectangle 29">
            <a:extLst>
              <a:ext uri="{FF2B5EF4-FFF2-40B4-BE49-F238E27FC236}">
                <a16:creationId xmlns:a16="http://schemas.microsoft.com/office/drawing/2014/main" id="{0B9EA6D8-F725-4340-90AB-7B5085ADBEC4}"/>
              </a:ext>
            </a:extLst>
          </p:cNvPr>
          <p:cNvSpPr/>
          <p:nvPr/>
        </p:nvSpPr>
        <p:spPr bwMode="auto">
          <a:xfrm>
            <a:off x="6706456" y="4822924"/>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3</a:t>
            </a:r>
            <a:endParaRPr lang="en-US" sz="667">
              <a:solidFill>
                <a:prstClr val="white"/>
              </a:solidFill>
              <a:latin typeface="Arial"/>
            </a:endParaRPr>
          </a:p>
        </p:txBody>
      </p:sp>
      <p:sp>
        <p:nvSpPr>
          <p:cNvPr id="31" name="Rounded Rectangle 30">
            <a:extLst>
              <a:ext uri="{FF2B5EF4-FFF2-40B4-BE49-F238E27FC236}">
                <a16:creationId xmlns:a16="http://schemas.microsoft.com/office/drawing/2014/main" id="{530A3085-2539-234F-B900-A0DCF32B1D87}"/>
              </a:ext>
            </a:extLst>
          </p:cNvPr>
          <p:cNvSpPr/>
          <p:nvPr/>
        </p:nvSpPr>
        <p:spPr bwMode="auto">
          <a:xfrm>
            <a:off x="6952016" y="4822924"/>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4</a:t>
            </a:r>
            <a:endParaRPr lang="en-US" sz="667">
              <a:solidFill>
                <a:prstClr val="white"/>
              </a:solidFill>
              <a:latin typeface="Arial"/>
            </a:endParaRPr>
          </a:p>
        </p:txBody>
      </p:sp>
      <p:sp>
        <p:nvSpPr>
          <p:cNvPr id="33" name="TextBox 32">
            <a:extLst>
              <a:ext uri="{FF2B5EF4-FFF2-40B4-BE49-F238E27FC236}">
                <a16:creationId xmlns:a16="http://schemas.microsoft.com/office/drawing/2014/main" id="{69E2CD6A-1CBF-C040-844B-91559B6B52C9}"/>
              </a:ext>
            </a:extLst>
          </p:cNvPr>
          <p:cNvSpPr txBox="1"/>
          <p:nvPr/>
        </p:nvSpPr>
        <p:spPr>
          <a:xfrm>
            <a:off x="5906622" y="5509776"/>
            <a:ext cx="896399" cy="300210"/>
          </a:xfrm>
          <a:prstGeom prst="rect">
            <a:avLst/>
          </a:prstGeom>
          <a:noFill/>
        </p:spPr>
        <p:txBody>
          <a:bodyPr wrap="none" rtlCol="0">
            <a:spAutoFit/>
          </a:bodyPr>
          <a:lstStyle/>
          <a:p>
            <a:pPr defTabSz="914377" eaLnBrk="1" fontAlgn="auto" hangingPunct="1">
              <a:spcBef>
                <a:spcPts val="0"/>
              </a:spcBef>
              <a:spcAft>
                <a:spcPts val="0"/>
              </a:spcAft>
            </a:pPr>
            <a:r>
              <a:rPr lang="en-US" sz="1351" dirty="0">
                <a:solidFill>
                  <a:srgbClr val="4178BE">
                    <a:lumMod val="25000"/>
                  </a:srgbClr>
                </a:solidFill>
                <a:latin typeface="Arial"/>
                <a:cs typeface="+mn-cs"/>
              </a:rPr>
              <a:t>Inventory</a:t>
            </a:r>
          </a:p>
        </p:txBody>
      </p:sp>
      <p:sp>
        <p:nvSpPr>
          <p:cNvPr id="34" name="Rectangle 33">
            <a:extLst>
              <a:ext uri="{FF2B5EF4-FFF2-40B4-BE49-F238E27FC236}">
                <a16:creationId xmlns:a16="http://schemas.microsoft.com/office/drawing/2014/main" id="{EE71C22C-0424-B744-9931-C7E26A88DBD0}"/>
              </a:ext>
            </a:extLst>
          </p:cNvPr>
          <p:cNvSpPr/>
          <p:nvPr/>
        </p:nvSpPr>
        <p:spPr>
          <a:xfrm>
            <a:off x="8969441" y="2230495"/>
            <a:ext cx="901704" cy="1219200"/>
          </a:xfrm>
          <a:prstGeom prst="rect">
            <a:avLst/>
          </a:prstGeom>
          <a:noFill/>
          <a:ln w="127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4" eaLnBrk="1" fontAlgn="auto" hangingPunct="1">
              <a:spcBef>
                <a:spcPts val="0"/>
              </a:spcBef>
              <a:spcAft>
                <a:spcPts val="0"/>
              </a:spcAft>
            </a:pPr>
            <a:endParaRPr lang="en-US" sz="1333" dirty="0">
              <a:solidFill>
                <a:srgbClr val="0000FF"/>
              </a:solidFill>
              <a:latin typeface="Arial"/>
            </a:endParaRPr>
          </a:p>
        </p:txBody>
      </p:sp>
      <p:sp>
        <p:nvSpPr>
          <p:cNvPr id="35" name="Rectangle 34">
            <a:extLst>
              <a:ext uri="{FF2B5EF4-FFF2-40B4-BE49-F238E27FC236}">
                <a16:creationId xmlns:a16="http://schemas.microsoft.com/office/drawing/2014/main" id="{94F793DF-EFD5-EA42-BCBF-743B1B533DD4}"/>
              </a:ext>
            </a:extLst>
          </p:cNvPr>
          <p:cNvSpPr/>
          <p:nvPr/>
        </p:nvSpPr>
        <p:spPr>
          <a:xfrm>
            <a:off x="8994889" y="2924148"/>
            <a:ext cx="860960" cy="2100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333" dirty="0">
                <a:solidFill>
                  <a:prstClr val="white"/>
                </a:solidFill>
                <a:latin typeface="Arial"/>
              </a:rPr>
              <a:t>y</a:t>
            </a:r>
            <a:endParaRPr sz="1333" dirty="0">
              <a:solidFill>
                <a:prstClr val="white"/>
              </a:solidFill>
              <a:latin typeface="Arial"/>
            </a:endParaRPr>
          </a:p>
        </p:txBody>
      </p:sp>
      <p:sp>
        <p:nvSpPr>
          <p:cNvPr id="36" name="Rectangle 35">
            <a:extLst>
              <a:ext uri="{FF2B5EF4-FFF2-40B4-BE49-F238E27FC236}">
                <a16:creationId xmlns:a16="http://schemas.microsoft.com/office/drawing/2014/main" id="{8C8B3D68-05C7-EE4B-95D8-5C3836EA1238}"/>
              </a:ext>
            </a:extLst>
          </p:cNvPr>
          <p:cNvSpPr/>
          <p:nvPr/>
        </p:nvSpPr>
        <p:spPr>
          <a:xfrm>
            <a:off x="8996726" y="3206911"/>
            <a:ext cx="859124" cy="1863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333" dirty="0">
                <a:solidFill>
                  <a:prstClr val="white"/>
                </a:solidFill>
                <a:latin typeface="Arial"/>
              </a:rPr>
              <a:t>x</a:t>
            </a:r>
            <a:endParaRPr sz="1333" dirty="0">
              <a:solidFill>
                <a:prstClr val="white"/>
              </a:solidFill>
              <a:latin typeface="Arial"/>
            </a:endParaRPr>
          </a:p>
        </p:txBody>
      </p:sp>
      <p:sp>
        <p:nvSpPr>
          <p:cNvPr id="37" name="Rectangle 36">
            <a:extLst>
              <a:ext uri="{FF2B5EF4-FFF2-40B4-BE49-F238E27FC236}">
                <a16:creationId xmlns:a16="http://schemas.microsoft.com/office/drawing/2014/main" id="{C84C0A01-D971-614E-B61C-E39145B90764}"/>
              </a:ext>
            </a:extLst>
          </p:cNvPr>
          <p:cNvSpPr/>
          <p:nvPr/>
        </p:nvSpPr>
        <p:spPr>
          <a:xfrm>
            <a:off x="8905390" y="2119663"/>
            <a:ext cx="981588" cy="2031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54" eaLnBrk="1" fontAlgn="auto" hangingPunct="1">
              <a:spcBef>
                <a:spcPts val="0"/>
              </a:spcBef>
              <a:spcAft>
                <a:spcPts val="0"/>
              </a:spcAft>
            </a:pPr>
            <a:endParaRPr lang="en-US" sz="1333">
              <a:solidFill>
                <a:prstClr val="white"/>
              </a:solidFill>
              <a:latin typeface="Arial"/>
            </a:endParaRPr>
          </a:p>
        </p:txBody>
      </p:sp>
      <p:sp>
        <p:nvSpPr>
          <p:cNvPr id="38" name="Rectangle 37">
            <a:extLst>
              <a:ext uri="{FF2B5EF4-FFF2-40B4-BE49-F238E27FC236}">
                <a16:creationId xmlns:a16="http://schemas.microsoft.com/office/drawing/2014/main" id="{891981F5-22B9-C84A-B6DE-B5B8CC9A4789}"/>
              </a:ext>
            </a:extLst>
          </p:cNvPr>
          <p:cNvSpPr/>
          <p:nvPr/>
        </p:nvSpPr>
        <p:spPr>
          <a:xfrm>
            <a:off x="8992088" y="2653431"/>
            <a:ext cx="860960" cy="2100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333" dirty="0">
                <a:solidFill>
                  <a:prstClr val="white"/>
                </a:solidFill>
                <a:latin typeface="Arial"/>
              </a:rPr>
              <a:t>z</a:t>
            </a:r>
            <a:endParaRPr sz="1333" dirty="0">
              <a:solidFill>
                <a:prstClr val="white"/>
              </a:solidFill>
              <a:latin typeface="Arial"/>
            </a:endParaRPr>
          </a:p>
        </p:txBody>
      </p:sp>
      <p:sp>
        <p:nvSpPr>
          <p:cNvPr id="39" name="Rectangle 38">
            <a:extLst>
              <a:ext uri="{FF2B5EF4-FFF2-40B4-BE49-F238E27FC236}">
                <a16:creationId xmlns:a16="http://schemas.microsoft.com/office/drawing/2014/main" id="{3CF825B8-699B-7D4E-947F-5166B0072898}"/>
              </a:ext>
            </a:extLst>
          </p:cNvPr>
          <p:cNvSpPr/>
          <p:nvPr/>
        </p:nvSpPr>
        <p:spPr>
          <a:xfrm>
            <a:off x="10363200" y="1753720"/>
            <a:ext cx="1219200" cy="1219200"/>
          </a:xfrm>
          <a:prstGeom prst="rect">
            <a:avLst/>
          </a:prstGeom>
          <a:noFill/>
          <a:ln w="127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4" eaLnBrk="1" fontAlgn="auto" hangingPunct="1">
              <a:spcBef>
                <a:spcPts val="0"/>
              </a:spcBef>
              <a:spcAft>
                <a:spcPts val="0"/>
              </a:spcAft>
            </a:pPr>
            <a:r>
              <a:rPr lang="en-US" sz="1333" dirty="0">
                <a:solidFill>
                  <a:srgbClr val="0000FF"/>
                </a:solidFill>
                <a:latin typeface="Arial"/>
              </a:rPr>
              <a:t>Inventory</a:t>
            </a:r>
          </a:p>
          <a:p>
            <a:pPr algn="ctr" defTabSz="914354" eaLnBrk="1" fontAlgn="auto" hangingPunct="1">
              <a:spcBef>
                <a:spcPts val="0"/>
              </a:spcBef>
              <a:spcAft>
                <a:spcPts val="0"/>
              </a:spcAft>
            </a:pPr>
            <a:r>
              <a:rPr lang="en-US" sz="1333" dirty="0">
                <a:solidFill>
                  <a:srgbClr val="0000FF"/>
                </a:solidFill>
                <a:latin typeface="Arial"/>
              </a:rPr>
              <a:t>App</a:t>
            </a:r>
          </a:p>
        </p:txBody>
      </p:sp>
      <p:sp>
        <p:nvSpPr>
          <p:cNvPr id="40" name="Can 39">
            <a:extLst>
              <a:ext uri="{FF2B5EF4-FFF2-40B4-BE49-F238E27FC236}">
                <a16:creationId xmlns:a16="http://schemas.microsoft.com/office/drawing/2014/main" id="{CFB715EC-9FFF-D541-B3B6-D5C8802DD26B}"/>
              </a:ext>
            </a:extLst>
          </p:cNvPr>
          <p:cNvSpPr/>
          <p:nvPr/>
        </p:nvSpPr>
        <p:spPr>
          <a:xfrm>
            <a:off x="10730843" y="4073187"/>
            <a:ext cx="1152781" cy="737484"/>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333" dirty="0">
                <a:solidFill>
                  <a:prstClr val="white"/>
                </a:solidFill>
                <a:latin typeface="Arial"/>
              </a:rPr>
              <a:t>DB2</a:t>
            </a:r>
          </a:p>
          <a:p>
            <a:pPr algn="ctr" defTabSz="914377" eaLnBrk="1" fontAlgn="auto" hangingPunct="1">
              <a:spcBef>
                <a:spcPts val="0"/>
              </a:spcBef>
              <a:spcAft>
                <a:spcPts val="0"/>
              </a:spcAft>
            </a:pPr>
            <a:r>
              <a:rPr lang="en-US" sz="1333" dirty="0">
                <a:solidFill>
                  <a:prstClr val="white"/>
                </a:solidFill>
                <a:latin typeface="Arial"/>
              </a:rPr>
              <a:t>Inventory</a:t>
            </a:r>
            <a:endParaRPr sz="1333" dirty="0">
              <a:solidFill>
                <a:prstClr val="white"/>
              </a:solidFill>
              <a:latin typeface="Arial"/>
            </a:endParaRPr>
          </a:p>
        </p:txBody>
      </p:sp>
      <p:cxnSp>
        <p:nvCxnSpPr>
          <p:cNvPr id="41" name="Elbow Connector 40">
            <a:extLst>
              <a:ext uri="{FF2B5EF4-FFF2-40B4-BE49-F238E27FC236}">
                <a16:creationId xmlns:a16="http://schemas.microsoft.com/office/drawing/2014/main" id="{018A5852-DF85-BD41-BB6D-D55793108387}"/>
              </a:ext>
            </a:extLst>
          </p:cNvPr>
          <p:cNvCxnSpPr>
            <a:cxnSpLocks/>
            <a:stCxn id="37" idx="0"/>
            <a:endCxn id="44" idx="0"/>
          </p:cNvCxnSpPr>
          <p:nvPr/>
        </p:nvCxnSpPr>
        <p:spPr>
          <a:xfrm rot="5400000" flipH="1" flipV="1">
            <a:off x="9862781" y="1011430"/>
            <a:ext cx="641639" cy="1574829"/>
          </a:xfrm>
          <a:prstGeom prst="bentConnector3">
            <a:avLst>
              <a:gd name="adj1" fmla="val 147503"/>
            </a:avLst>
          </a:prstGeom>
          <a:ln w="12700">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sp>
        <p:nvSpPr>
          <p:cNvPr id="44" name="Rectangle 43">
            <a:extLst>
              <a:ext uri="{FF2B5EF4-FFF2-40B4-BE49-F238E27FC236}">
                <a16:creationId xmlns:a16="http://schemas.microsoft.com/office/drawing/2014/main" id="{30FC39DB-EA21-4146-B0EC-079E4119E5B5}"/>
              </a:ext>
            </a:extLst>
          </p:cNvPr>
          <p:cNvSpPr/>
          <p:nvPr/>
        </p:nvSpPr>
        <p:spPr>
          <a:xfrm>
            <a:off x="10508124" y="1478025"/>
            <a:ext cx="925779" cy="4096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54" eaLnBrk="1" fontAlgn="auto" hangingPunct="1">
              <a:spcBef>
                <a:spcPts val="0"/>
              </a:spcBef>
              <a:spcAft>
                <a:spcPts val="0"/>
              </a:spcAft>
            </a:pPr>
            <a:endParaRPr lang="en-US" sz="1333">
              <a:solidFill>
                <a:prstClr val="white"/>
              </a:solidFill>
              <a:latin typeface="Arial"/>
            </a:endParaRPr>
          </a:p>
        </p:txBody>
      </p:sp>
      <p:sp>
        <p:nvSpPr>
          <p:cNvPr id="46" name="Rounded Rectangle 45">
            <a:extLst>
              <a:ext uri="{FF2B5EF4-FFF2-40B4-BE49-F238E27FC236}">
                <a16:creationId xmlns:a16="http://schemas.microsoft.com/office/drawing/2014/main" id="{C2EB6E3C-2769-994D-BAE5-C3596A37006C}"/>
              </a:ext>
            </a:extLst>
          </p:cNvPr>
          <p:cNvSpPr/>
          <p:nvPr/>
        </p:nvSpPr>
        <p:spPr>
          <a:xfrm>
            <a:off x="3066373" y="2302094"/>
            <a:ext cx="1495049" cy="561377"/>
          </a:xfrm>
          <a:prstGeom prst="roundRect">
            <a:avLst>
              <a:gd name="adj" fmla="val 627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Rabbit Source Connector</a:t>
            </a:r>
            <a:endParaRPr sz="1333" dirty="0">
              <a:solidFill>
                <a:prstClr val="white"/>
              </a:solidFill>
              <a:latin typeface="Arial"/>
            </a:endParaRPr>
          </a:p>
        </p:txBody>
      </p:sp>
      <p:sp>
        <p:nvSpPr>
          <p:cNvPr id="47" name="AutoShape 4">
            <a:extLst>
              <a:ext uri="{FF2B5EF4-FFF2-40B4-BE49-F238E27FC236}">
                <a16:creationId xmlns:a16="http://schemas.microsoft.com/office/drawing/2014/main" id="{A9C4FCAF-8E51-FB49-A7E9-7E2FB14B5BC6}"/>
              </a:ext>
            </a:extLst>
          </p:cNvPr>
          <p:cNvSpPr>
            <a:spLocks noChangeArrowheads="1"/>
          </p:cNvSpPr>
          <p:nvPr/>
        </p:nvSpPr>
        <p:spPr bwMode="auto">
          <a:xfrm>
            <a:off x="2889820" y="1626654"/>
            <a:ext cx="5492181" cy="1893329"/>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defTabSz="914377" eaLnBrk="1" fontAlgn="auto" hangingPunct="1">
              <a:spcBef>
                <a:spcPts val="0"/>
              </a:spcBef>
              <a:spcAft>
                <a:spcPts val="0"/>
              </a:spcAft>
            </a:pPr>
            <a:endParaRPr lang="en-US" sz="1333">
              <a:solidFill>
                <a:prstClr val="black"/>
              </a:solidFill>
              <a:latin typeface="Arial"/>
              <a:cs typeface="+mn-cs"/>
            </a:endParaRPr>
          </a:p>
        </p:txBody>
      </p:sp>
      <p:sp>
        <p:nvSpPr>
          <p:cNvPr id="48" name="Rounded Rectangle 47">
            <a:extLst>
              <a:ext uri="{FF2B5EF4-FFF2-40B4-BE49-F238E27FC236}">
                <a16:creationId xmlns:a16="http://schemas.microsoft.com/office/drawing/2014/main" id="{D307DF9F-67DB-BE41-897E-FC8B08717409}"/>
              </a:ext>
            </a:extLst>
          </p:cNvPr>
          <p:cNvSpPr/>
          <p:nvPr/>
        </p:nvSpPr>
        <p:spPr>
          <a:xfrm>
            <a:off x="6952015" y="1931338"/>
            <a:ext cx="1236363" cy="561377"/>
          </a:xfrm>
          <a:prstGeom prst="roundRect">
            <a:avLst>
              <a:gd name="adj" fmla="val 627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MQ Sink Connector</a:t>
            </a:r>
            <a:endParaRPr sz="1333" dirty="0">
              <a:solidFill>
                <a:prstClr val="white"/>
              </a:solidFill>
              <a:latin typeface="Arial"/>
            </a:endParaRPr>
          </a:p>
        </p:txBody>
      </p:sp>
      <p:sp>
        <p:nvSpPr>
          <p:cNvPr id="49" name="Rounded Rectangle 48">
            <a:extLst>
              <a:ext uri="{FF2B5EF4-FFF2-40B4-BE49-F238E27FC236}">
                <a16:creationId xmlns:a16="http://schemas.microsoft.com/office/drawing/2014/main" id="{5C7900B3-2A71-7B4B-A9F0-E35AD386A5B7}"/>
              </a:ext>
            </a:extLst>
          </p:cNvPr>
          <p:cNvSpPr/>
          <p:nvPr/>
        </p:nvSpPr>
        <p:spPr>
          <a:xfrm>
            <a:off x="6952015" y="2724570"/>
            <a:ext cx="1236363" cy="561377"/>
          </a:xfrm>
          <a:prstGeom prst="roundRect">
            <a:avLst>
              <a:gd name="adj" fmla="val 627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JDBC Sink Connector</a:t>
            </a:r>
            <a:endParaRPr sz="1333" dirty="0">
              <a:solidFill>
                <a:prstClr val="white"/>
              </a:solidFill>
              <a:latin typeface="Arial"/>
            </a:endParaRPr>
          </a:p>
        </p:txBody>
      </p:sp>
      <p:cxnSp>
        <p:nvCxnSpPr>
          <p:cNvPr id="50" name="Elbow Connector 49">
            <a:extLst>
              <a:ext uri="{FF2B5EF4-FFF2-40B4-BE49-F238E27FC236}">
                <a16:creationId xmlns:a16="http://schemas.microsoft.com/office/drawing/2014/main" id="{E23FD618-99CC-5F45-8D36-C820C4BC2EC5}"/>
              </a:ext>
            </a:extLst>
          </p:cNvPr>
          <p:cNvCxnSpPr>
            <a:cxnSpLocks/>
            <a:stCxn id="48" idx="3"/>
            <a:endCxn id="37" idx="1"/>
          </p:cNvCxnSpPr>
          <p:nvPr/>
        </p:nvCxnSpPr>
        <p:spPr>
          <a:xfrm>
            <a:off x="8188378" y="2212027"/>
            <a:ext cx="717012" cy="9235"/>
          </a:xfrm>
          <a:prstGeom prst="bentConnector3">
            <a:avLst>
              <a:gd name="adj1" fmla="val 50000"/>
            </a:avLst>
          </a:prstGeom>
          <a:ln w="12700">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3" name="Elbow Connector 52">
            <a:extLst>
              <a:ext uri="{FF2B5EF4-FFF2-40B4-BE49-F238E27FC236}">
                <a16:creationId xmlns:a16="http://schemas.microsoft.com/office/drawing/2014/main" id="{7064D86B-AECE-024F-B9A0-F61923E4B52E}"/>
              </a:ext>
            </a:extLst>
          </p:cNvPr>
          <p:cNvCxnSpPr>
            <a:cxnSpLocks/>
            <a:stCxn id="49" idx="3"/>
            <a:endCxn id="40" idx="2"/>
          </p:cNvCxnSpPr>
          <p:nvPr/>
        </p:nvCxnSpPr>
        <p:spPr>
          <a:xfrm>
            <a:off x="8188378" y="3005259"/>
            <a:ext cx="2542465" cy="1436671"/>
          </a:xfrm>
          <a:prstGeom prst="bentConnector3">
            <a:avLst>
              <a:gd name="adj1" fmla="val 19484"/>
            </a:avLst>
          </a:prstGeom>
          <a:ln w="12700">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7" name="Elbow Connector 56">
            <a:extLst>
              <a:ext uri="{FF2B5EF4-FFF2-40B4-BE49-F238E27FC236}">
                <a16:creationId xmlns:a16="http://schemas.microsoft.com/office/drawing/2014/main" id="{7D269103-5E48-D74E-B056-1D0FC48C4E51}"/>
              </a:ext>
            </a:extLst>
          </p:cNvPr>
          <p:cNvCxnSpPr>
            <a:cxnSpLocks/>
            <a:stCxn id="29" idx="0"/>
            <a:endCxn id="49" idx="1"/>
          </p:cNvCxnSpPr>
          <p:nvPr/>
        </p:nvCxnSpPr>
        <p:spPr>
          <a:xfrm rot="5400000" flipH="1" flipV="1">
            <a:off x="5859876" y="3730784"/>
            <a:ext cx="1817665" cy="366616"/>
          </a:xfrm>
          <a:prstGeom prst="bentConnector2">
            <a:avLst/>
          </a:prstGeom>
          <a:ln w="12700">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1" name="Elbow Connector 60">
            <a:extLst>
              <a:ext uri="{FF2B5EF4-FFF2-40B4-BE49-F238E27FC236}">
                <a16:creationId xmlns:a16="http://schemas.microsoft.com/office/drawing/2014/main" id="{D9DFFDF9-0953-5345-A5EA-48798965C802}"/>
              </a:ext>
            </a:extLst>
          </p:cNvPr>
          <p:cNvCxnSpPr>
            <a:cxnSpLocks/>
            <a:stCxn id="29" idx="0"/>
            <a:endCxn id="48" idx="1"/>
          </p:cNvCxnSpPr>
          <p:nvPr/>
        </p:nvCxnSpPr>
        <p:spPr>
          <a:xfrm rot="5400000" flipH="1" flipV="1">
            <a:off x="5463260" y="3334168"/>
            <a:ext cx="2610897" cy="366616"/>
          </a:xfrm>
          <a:prstGeom prst="bentConnector2">
            <a:avLst/>
          </a:prstGeom>
          <a:ln w="12700">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4" name="Elbow Connector 63">
            <a:extLst>
              <a:ext uri="{FF2B5EF4-FFF2-40B4-BE49-F238E27FC236}">
                <a16:creationId xmlns:a16="http://schemas.microsoft.com/office/drawing/2014/main" id="{03A5F16A-410E-1B4B-8978-8373225F2DB3}"/>
              </a:ext>
            </a:extLst>
          </p:cNvPr>
          <p:cNvCxnSpPr>
            <a:cxnSpLocks/>
            <a:stCxn id="26" idx="3"/>
            <a:endCxn id="31" idx="0"/>
          </p:cNvCxnSpPr>
          <p:nvPr/>
        </p:nvCxnSpPr>
        <p:spPr>
          <a:xfrm>
            <a:off x="6217054" y="4119377"/>
            <a:ext cx="857743" cy="703547"/>
          </a:xfrm>
          <a:prstGeom prst="bentConnector2">
            <a:avLst/>
          </a:prstGeom>
          <a:ln w="12700">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7" name="Elbow Connector 66">
            <a:extLst>
              <a:ext uri="{FF2B5EF4-FFF2-40B4-BE49-F238E27FC236}">
                <a16:creationId xmlns:a16="http://schemas.microsoft.com/office/drawing/2014/main" id="{868D6D46-5275-D545-8C75-939EF4777936}"/>
              </a:ext>
            </a:extLst>
          </p:cNvPr>
          <p:cNvCxnSpPr>
            <a:cxnSpLocks/>
            <a:stCxn id="8" idx="0"/>
            <a:endCxn id="26" idx="1"/>
          </p:cNvCxnSpPr>
          <p:nvPr/>
        </p:nvCxnSpPr>
        <p:spPr>
          <a:xfrm rot="5400000" flipH="1" flipV="1">
            <a:off x="4014397" y="4067267"/>
            <a:ext cx="701283" cy="805504"/>
          </a:xfrm>
          <a:prstGeom prst="bentConnector2">
            <a:avLst/>
          </a:prstGeom>
          <a:ln w="12700">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4" name="Elbow Connector 73">
            <a:extLst>
              <a:ext uri="{FF2B5EF4-FFF2-40B4-BE49-F238E27FC236}">
                <a16:creationId xmlns:a16="http://schemas.microsoft.com/office/drawing/2014/main" id="{DF176368-3252-5743-A9A9-26C8B6158017}"/>
              </a:ext>
            </a:extLst>
          </p:cNvPr>
          <p:cNvCxnSpPr>
            <a:cxnSpLocks/>
            <a:endCxn id="46" idx="0"/>
          </p:cNvCxnSpPr>
          <p:nvPr/>
        </p:nvCxnSpPr>
        <p:spPr>
          <a:xfrm flipV="1">
            <a:off x="2542985" y="2302093"/>
            <a:ext cx="1270912" cy="11531"/>
          </a:xfrm>
          <a:prstGeom prst="bentConnector4">
            <a:avLst>
              <a:gd name="adj1" fmla="val 20591"/>
              <a:gd name="adj2" fmla="val 2743386"/>
            </a:avLst>
          </a:prstGeom>
          <a:ln w="12700">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7" name="Elbow Connector 76">
            <a:extLst>
              <a:ext uri="{FF2B5EF4-FFF2-40B4-BE49-F238E27FC236}">
                <a16:creationId xmlns:a16="http://schemas.microsoft.com/office/drawing/2014/main" id="{7C34C447-80F7-7E43-A643-36B9516F6892}"/>
              </a:ext>
            </a:extLst>
          </p:cNvPr>
          <p:cNvCxnSpPr>
            <a:cxnSpLocks/>
            <a:stCxn id="46" idx="2"/>
            <a:endCxn id="10" idx="0"/>
          </p:cNvCxnSpPr>
          <p:nvPr/>
        </p:nvCxnSpPr>
        <p:spPr>
          <a:xfrm rot="16200000" flipH="1">
            <a:off x="3147675" y="3529693"/>
            <a:ext cx="1957189" cy="624745"/>
          </a:xfrm>
          <a:prstGeom prst="bentConnector3">
            <a:avLst>
              <a:gd name="adj1" fmla="val 50000"/>
            </a:avLst>
          </a:prstGeom>
          <a:ln w="12700">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46CADFCA-8ED2-3446-895C-1D755F73B5EC}"/>
              </a:ext>
            </a:extLst>
          </p:cNvPr>
          <p:cNvSpPr txBox="1"/>
          <p:nvPr/>
        </p:nvSpPr>
        <p:spPr>
          <a:xfrm>
            <a:off x="1461158" y="3625933"/>
            <a:ext cx="1162498" cy="502573"/>
          </a:xfrm>
          <a:prstGeom prst="rect">
            <a:avLst/>
          </a:prstGeom>
          <a:noFill/>
        </p:spPr>
        <p:txBody>
          <a:bodyPr wrap="none" rtlCol="0">
            <a:spAutoFit/>
          </a:bodyPr>
          <a:lstStyle/>
          <a:p>
            <a:pPr defTabSz="914377" eaLnBrk="1" fontAlgn="auto" hangingPunct="1">
              <a:spcBef>
                <a:spcPts val="0"/>
              </a:spcBef>
              <a:spcAft>
                <a:spcPts val="0"/>
              </a:spcAft>
            </a:pPr>
            <a:r>
              <a:rPr lang="en-US" sz="1333" dirty="0" err="1">
                <a:solidFill>
                  <a:prstClr val="black"/>
                </a:solidFill>
                <a:latin typeface="Arial"/>
                <a:cs typeface="+mn-cs"/>
              </a:rPr>
              <a:t>rabbitMQ</a:t>
            </a:r>
            <a:endParaRPr lang="en-US" sz="1333" dirty="0">
              <a:solidFill>
                <a:prstClr val="black"/>
              </a:solidFill>
              <a:latin typeface="Arial"/>
              <a:cs typeface="+mn-cs"/>
            </a:endParaRPr>
          </a:p>
          <a:p>
            <a:pPr defTabSz="914377" eaLnBrk="1" fontAlgn="auto" hangingPunct="1">
              <a:spcBef>
                <a:spcPts val="0"/>
              </a:spcBef>
              <a:spcAft>
                <a:spcPts val="0"/>
              </a:spcAft>
            </a:pPr>
            <a:r>
              <a:rPr lang="en-US" sz="1333" dirty="0">
                <a:solidFill>
                  <a:prstClr val="black"/>
                </a:solidFill>
                <a:latin typeface="Arial"/>
                <a:cs typeface="+mn-cs"/>
              </a:rPr>
              <a:t>queue: items</a:t>
            </a:r>
            <a:endParaRPr sz="1333" dirty="0">
              <a:solidFill>
                <a:prstClr val="black"/>
              </a:solidFill>
              <a:latin typeface="Arial"/>
              <a:cs typeface="+mn-cs"/>
            </a:endParaRPr>
          </a:p>
        </p:txBody>
      </p:sp>
      <p:sp>
        <p:nvSpPr>
          <p:cNvPr id="52" name="TextBox 51">
            <a:extLst>
              <a:ext uri="{FF2B5EF4-FFF2-40B4-BE49-F238E27FC236}">
                <a16:creationId xmlns:a16="http://schemas.microsoft.com/office/drawing/2014/main" id="{F3BA8078-66F4-1748-880E-44951646A95D}"/>
              </a:ext>
            </a:extLst>
          </p:cNvPr>
          <p:cNvSpPr txBox="1"/>
          <p:nvPr/>
        </p:nvSpPr>
        <p:spPr>
          <a:xfrm>
            <a:off x="8893951" y="3549849"/>
            <a:ext cx="1446230" cy="502573"/>
          </a:xfrm>
          <a:prstGeom prst="rect">
            <a:avLst/>
          </a:prstGeom>
          <a:noFill/>
        </p:spPr>
        <p:txBody>
          <a:bodyPr wrap="none" rtlCol="0">
            <a:spAutoFit/>
          </a:bodyPr>
          <a:lstStyle/>
          <a:p>
            <a:pPr defTabSz="914377" eaLnBrk="1" fontAlgn="auto" hangingPunct="1">
              <a:spcBef>
                <a:spcPts val="0"/>
              </a:spcBef>
              <a:spcAft>
                <a:spcPts val="0"/>
              </a:spcAft>
            </a:pPr>
            <a:r>
              <a:rPr lang="en-US" sz="1333" dirty="0">
                <a:solidFill>
                  <a:prstClr val="black"/>
                </a:solidFill>
                <a:latin typeface="Arial"/>
                <a:cs typeface="+mn-cs"/>
              </a:rPr>
              <a:t>IBM MQ</a:t>
            </a:r>
          </a:p>
          <a:p>
            <a:pPr defTabSz="914377" eaLnBrk="1" fontAlgn="auto" hangingPunct="1">
              <a:spcBef>
                <a:spcPts val="0"/>
              </a:spcBef>
              <a:spcAft>
                <a:spcPts val="0"/>
              </a:spcAft>
            </a:pPr>
            <a:r>
              <a:rPr lang="en-US" sz="1333" dirty="0">
                <a:solidFill>
                  <a:prstClr val="black"/>
                </a:solidFill>
                <a:latin typeface="Arial"/>
                <a:cs typeface="+mn-cs"/>
              </a:rPr>
              <a:t>queue: inventory</a:t>
            </a:r>
            <a:endParaRPr sz="1333" dirty="0">
              <a:solidFill>
                <a:prstClr val="black"/>
              </a:solidFill>
              <a:latin typeface="Arial"/>
              <a:cs typeface="+mn-cs"/>
            </a:endParaRPr>
          </a:p>
        </p:txBody>
      </p:sp>
      <p:sp>
        <p:nvSpPr>
          <p:cNvPr id="19" name="Oval 18">
            <a:extLst>
              <a:ext uri="{FF2B5EF4-FFF2-40B4-BE49-F238E27FC236}">
                <a16:creationId xmlns:a16="http://schemas.microsoft.com/office/drawing/2014/main" id="{69774981-44AB-914B-9CDE-61B31A036A64}"/>
              </a:ext>
            </a:extLst>
          </p:cNvPr>
          <p:cNvSpPr/>
          <p:nvPr/>
        </p:nvSpPr>
        <p:spPr>
          <a:xfrm>
            <a:off x="6003682" y="3571942"/>
            <a:ext cx="426743" cy="41208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333" dirty="0">
                <a:solidFill>
                  <a:prstClr val="white"/>
                </a:solidFill>
                <a:latin typeface="Arial"/>
              </a:rPr>
              <a:t>2</a:t>
            </a:r>
            <a:endParaRPr sz="1333" dirty="0">
              <a:solidFill>
                <a:prstClr val="white"/>
              </a:solidFill>
              <a:latin typeface="Arial"/>
            </a:endParaRPr>
          </a:p>
        </p:txBody>
      </p:sp>
      <p:sp>
        <p:nvSpPr>
          <p:cNvPr id="54" name="Oval 53">
            <a:extLst>
              <a:ext uri="{FF2B5EF4-FFF2-40B4-BE49-F238E27FC236}">
                <a16:creationId xmlns:a16="http://schemas.microsoft.com/office/drawing/2014/main" id="{19DF6B16-ACA0-FE45-85BF-D8ACFF28C176}"/>
              </a:ext>
            </a:extLst>
          </p:cNvPr>
          <p:cNvSpPr/>
          <p:nvPr/>
        </p:nvSpPr>
        <p:spPr>
          <a:xfrm>
            <a:off x="37630" y="2302094"/>
            <a:ext cx="426743" cy="41208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333" dirty="0">
                <a:solidFill>
                  <a:prstClr val="white"/>
                </a:solidFill>
                <a:latin typeface="Arial"/>
              </a:rPr>
              <a:t>1</a:t>
            </a:r>
            <a:endParaRPr sz="1333" dirty="0">
              <a:solidFill>
                <a:prstClr val="white"/>
              </a:solidFill>
              <a:latin typeface="Arial"/>
            </a:endParaRPr>
          </a:p>
        </p:txBody>
      </p:sp>
      <p:sp>
        <p:nvSpPr>
          <p:cNvPr id="55" name="Oval 54">
            <a:extLst>
              <a:ext uri="{FF2B5EF4-FFF2-40B4-BE49-F238E27FC236}">
                <a16:creationId xmlns:a16="http://schemas.microsoft.com/office/drawing/2014/main" id="{D6A24D49-56AB-E144-80E3-9B361470C921}"/>
              </a:ext>
            </a:extLst>
          </p:cNvPr>
          <p:cNvSpPr/>
          <p:nvPr/>
        </p:nvSpPr>
        <p:spPr>
          <a:xfrm>
            <a:off x="10730295" y="2838654"/>
            <a:ext cx="426743" cy="41208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333" dirty="0">
                <a:solidFill>
                  <a:prstClr val="white"/>
                </a:solidFill>
                <a:latin typeface="Arial"/>
              </a:rPr>
              <a:t>3</a:t>
            </a:r>
            <a:endParaRPr sz="1333" dirty="0">
              <a:solidFill>
                <a:prstClr val="white"/>
              </a:solidFill>
              <a:latin typeface="Arial"/>
            </a:endParaRPr>
          </a:p>
        </p:txBody>
      </p:sp>
      <p:sp>
        <p:nvSpPr>
          <p:cNvPr id="56" name="Oval 55">
            <a:extLst>
              <a:ext uri="{FF2B5EF4-FFF2-40B4-BE49-F238E27FC236}">
                <a16:creationId xmlns:a16="http://schemas.microsoft.com/office/drawing/2014/main" id="{97A97B2A-106F-2A41-9503-067F24075D1A}"/>
              </a:ext>
            </a:extLst>
          </p:cNvPr>
          <p:cNvSpPr/>
          <p:nvPr/>
        </p:nvSpPr>
        <p:spPr>
          <a:xfrm>
            <a:off x="10385738" y="5285889"/>
            <a:ext cx="426743" cy="41208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333" dirty="0">
                <a:solidFill>
                  <a:prstClr val="white"/>
                </a:solidFill>
                <a:latin typeface="Arial"/>
              </a:rPr>
              <a:t>4</a:t>
            </a:r>
            <a:endParaRPr sz="1333" dirty="0">
              <a:solidFill>
                <a:prstClr val="white"/>
              </a:solidFill>
              <a:latin typeface="Arial"/>
            </a:endParaRPr>
          </a:p>
        </p:txBody>
      </p:sp>
      <p:sp>
        <p:nvSpPr>
          <p:cNvPr id="58" name="Rounded Rectangle 57">
            <a:extLst>
              <a:ext uri="{FF2B5EF4-FFF2-40B4-BE49-F238E27FC236}">
                <a16:creationId xmlns:a16="http://schemas.microsoft.com/office/drawing/2014/main" id="{BB04B2D8-A25C-8540-8B18-EA70CCEC2E7A}"/>
              </a:ext>
            </a:extLst>
          </p:cNvPr>
          <p:cNvSpPr/>
          <p:nvPr/>
        </p:nvSpPr>
        <p:spPr>
          <a:xfrm>
            <a:off x="10582602" y="4832664"/>
            <a:ext cx="1449263" cy="366185"/>
          </a:xfrm>
          <a:prstGeom prst="roundRect">
            <a:avLst>
              <a:gd name="adj" fmla="val 6277"/>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Inventory Mgr</a:t>
            </a:r>
            <a:endParaRPr sz="1333" dirty="0">
              <a:solidFill>
                <a:prstClr val="white"/>
              </a:solidFill>
              <a:latin typeface="Arial"/>
            </a:endParaRPr>
          </a:p>
        </p:txBody>
      </p:sp>
      <p:sp>
        <p:nvSpPr>
          <p:cNvPr id="60" name="Oval 59">
            <a:extLst>
              <a:ext uri="{FF2B5EF4-FFF2-40B4-BE49-F238E27FC236}">
                <a16:creationId xmlns:a16="http://schemas.microsoft.com/office/drawing/2014/main" id="{A8EEC34A-5C3E-5548-A7D0-7110C64EA064}"/>
              </a:ext>
            </a:extLst>
          </p:cNvPr>
          <p:cNvSpPr/>
          <p:nvPr/>
        </p:nvSpPr>
        <p:spPr>
          <a:xfrm>
            <a:off x="4422257" y="2131873"/>
            <a:ext cx="426743" cy="412089"/>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333" dirty="0">
                <a:solidFill>
                  <a:prstClr val="white"/>
                </a:solidFill>
                <a:latin typeface="Arial"/>
              </a:rPr>
              <a:t>A</a:t>
            </a:r>
            <a:endParaRPr sz="1333" dirty="0">
              <a:solidFill>
                <a:prstClr val="white"/>
              </a:solidFill>
              <a:latin typeface="Arial"/>
            </a:endParaRPr>
          </a:p>
        </p:txBody>
      </p:sp>
      <p:sp>
        <p:nvSpPr>
          <p:cNvPr id="62" name="Oval 61">
            <a:extLst>
              <a:ext uri="{FF2B5EF4-FFF2-40B4-BE49-F238E27FC236}">
                <a16:creationId xmlns:a16="http://schemas.microsoft.com/office/drawing/2014/main" id="{CB32CE0C-DD96-DB43-86A9-4220C04AE1FB}"/>
              </a:ext>
            </a:extLst>
          </p:cNvPr>
          <p:cNvSpPr/>
          <p:nvPr/>
        </p:nvSpPr>
        <p:spPr>
          <a:xfrm>
            <a:off x="6551438" y="1698968"/>
            <a:ext cx="426743" cy="412089"/>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333" dirty="0">
                <a:solidFill>
                  <a:prstClr val="white"/>
                </a:solidFill>
                <a:latin typeface="Arial"/>
              </a:rPr>
              <a:t>B</a:t>
            </a:r>
            <a:endParaRPr sz="1333" dirty="0">
              <a:solidFill>
                <a:prstClr val="white"/>
              </a:solidFill>
              <a:latin typeface="Arial"/>
            </a:endParaRPr>
          </a:p>
        </p:txBody>
      </p:sp>
      <p:sp>
        <p:nvSpPr>
          <p:cNvPr id="63" name="Oval 62">
            <a:extLst>
              <a:ext uri="{FF2B5EF4-FFF2-40B4-BE49-F238E27FC236}">
                <a16:creationId xmlns:a16="http://schemas.microsoft.com/office/drawing/2014/main" id="{4DA73D09-8D60-3C40-97CE-6A01D23A7D4E}"/>
              </a:ext>
            </a:extLst>
          </p:cNvPr>
          <p:cNvSpPr/>
          <p:nvPr/>
        </p:nvSpPr>
        <p:spPr>
          <a:xfrm>
            <a:off x="6569107" y="2547105"/>
            <a:ext cx="426743" cy="412089"/>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333" dirty="0">
                <a:solidFill>
                  <a:prstClr val="white"/>
                </a:solidFill>
                <a:latin typeface="Arial"/>
              </a:rPr>
              <a:t>C</a:t>
            </a:r>
            <a:endParaRPr sz="1333" dirty="0">
              <a:solidFill>
                <a:prstClr val="white"/>
              </a:solidFill>
              <a:latin typeface="Arial"/>
            </a:endParaRPr>
          </a:p>
        </p:txBody>
      </p:sp>
    </p:spTree>
    <p:extLst>
      <p:ext uri="{BB962C8B-B14F-4D97-AF65-F5344CB8AC3E}">
        <p14:creationId xmlns:p14="http://schemas.microsoft.com/office/powerpoint/2010/main" val="413272406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85613D-7463-3C42-9BD9-47E0B357C9E0}"/>
              </a:ext>
            </a:extLst>
          </p:cNvPr>
          <p:cNvSpPr>
            <a:spLocks noGrp="1"/>
          </p:cNvSpPr>
          <p:nvPr>
            <p:ph type="title"/>
          </p:nvPr>
        </p:nvSpPr>
        <p:spPr/>
        <p:txBody>
          <a:bodyPr/>
          <a:lstStyle/>
          <a:p>
            <a:r>
              <a:rPr lang="en-US" dirty="0"/>
              <a:t>Queue to streams to records scenario</a:t>
            </a:r>
            <a:endParaRPr dirty="0"/>
          </a:p>
        </p:txBody>
      </p:sp>
      <p:sp>
        <p:nvSpPr>
          <p:cNvPr id="4" name="Slide Number Placeholder 3">
            <a:extLst>
              <a:ext uri="{FF2B5EF4-FFF2-40B4-BE49-F238E27FC236}">
                <a16:creationId xmlns:a16="http://schemas.microsoft.com/office/drawing/2014/main" id="{67A54E3B-42B4-7740-BCEF-174D869777C5}"/>
              </a:ext>
            </a:extLst>
          </p:cNvPr>
          <p:cNvSpPr>
            <a:spLocks noGrp="1"/>
          </p:cNvSpPr>
          <p:nvPr>
            <p:ph type="sldNum" sz="quarter" idx="10"/>
          </p:nvPr>
        </p:nvSpPr>
        <p:spPr/>
        <p:txBody>
          <a:bodyPr/>
          <a:lstStyle/>
          <a:p>
            <a:pPr defTabSz="914377" fontAlgn="auto">
              <a:spcBef>
                <a:spcPts val="0"/>
              </a:spcBef>
              <a:spcAft>
                <a:spcPts val="0"/>
              </a:spcAft>
            </a:pPr>
            <a:fld id="{2F63A97E-D605-DC42-8452-C14CD1FA87FA}" type="slidenum">
              <a:rPr lang="en-US">
                <a:solidFill>
                  <a:srgbClr val="5AAAFA"/>
                </a:solidFill>
                <a:latin typeface="Arial"/>
                <a:cs typeface="+mn-cs"/>
              </a:rPr>
              <a:pPr defTabSz="914377" fontAlgn="auto">
                <a:spcBef>
                  <a:spcPts val="0"/>
                </a:spcBef>
                <a:spcAft>
                  <a:spcPts val="0"/>
                </a:spcAft>
              </a:pPr>
              <a:t>75</a:t>
            </a:fld>
            <a:endParaRPr lang="en-US">
              <a:solidFill>
                <a:srgbClr val="5AAAFA"/>
              </a:solidFill>
              <a:latin typeface="Arial"/>
              <a:cs typeface="+mn-cs"/>
            </a:endParaRPr>
          </a:p>
        </p:txBody>
      </p:sp>
      <p:sp>
        <p:nvSpPr>
          <p:cNvPr id="5" name="Rounded Rectangle 4">
            <a:extLst>
              <a:ext uri="{FF2B5EF4-FFF2-40B4-BE49-F238E27FC236}">
                <a16:creationId xmlns:a16="http://schemas.microsoft.com/office/drawing/2014/main" id="{4304F71B-11D6-5F4A-A33F-34FF2EA0396A}"/>
              </a:ext>
            </a:extLst>
          </p:cNvPr>
          <p:cNvSpPr/>
          <p:nvPr/>
        </p:nvSpPr>
        <p:spPr bwMode="auto">
          <a:xfrm>
            <a:off x="6085444" y="3655547"/>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0</a:t>
            </a:r>
            <a:endParaRPr lang="en-US" sz="667">
              <a:solidFill>
                <a:prstClr val="white"/>
              </a:solidFill>
              <a:latin typeface="Arial"/>
            </a:endParaRPr>
          </a:p>
        </p:txBody>
      </p:sp>
      <p:sp>
        <p:nvSpPr>
          <p:cNvPr id="6" name="Rounded Rectangle 5">
            <a:extLst>
              <a:ext uri="{FF2B5EF4-FFF2-40B4-BE49-F238E27FC236}">
                <a16:creationId xmlns:a16="http://schemas.microsoft.com/office/drawing/2014/main" id="{792A766C-4035-7A46-A089-7597F4D3C367}"/>
              </a:ext>
            </a:extLst>
          </p:cNvPr>
          <p:cNvSpPr/>
          <p:nvPr/>
        </p:nvSpPr>
        <p:spPr bwMode="auto">
          <a:xfrm>
            <a:off x="6329280" y="3655547"/>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1</a:t>
            </a:r>
            <a:endParaRPr lang="en-US" sz="667">
              <a:solidFill>
                <a:prstClr val="white"/>
              </a:solidFill>
              <a:latin typeface="Arial"/>
            </a:endParaRPr>
          </a:p>
        </p:txBody>
      </p:sp>
      <p:sp>
        <p:nvSpPr>
          <p:cNvPr id="7" name="Rounded Rectangle 6">
            <a:extLst>
              <a:ext uri="{FF2B5EF4-FFF2-40B4-BE49-F238E27FC236}">
                <a16:creationId xmlns:a16="http://schemas.microsoft.com/office/drawing/2014/main" id="{7E4F924E-E16B-9B4C-BDE5-B5FA77918438}"/>
              </a:ext>
            </a:extLst>
          </p:cNvPr>
          <p:cNvSpPr/>
          <p:nvPr/>
        </p:nvSpPr>
        <p:spPr bwMode="auto">
          <a:xfrm>
            <a:off x="6574843" y="3655547"/>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2</a:t>
            </a:r>
            <a:endParaRPr lang="en-US" sz="667">
              <a:solidFill>
                <a:prstClr val="white"/>
              </a:solidFill>
              <a:latin typeface="Arial"/>
            </a:endParaRPr>
          </a:p>
        </p:txBody>
      </p:sp>
      <p:sp>
        <p:nvSpPr>
          <p:cNvPr id="8" name="Rounded Rectangle 7">
            <a:extLst>
              <a:ext uri="{FF2B5EF4-FFF2-40B4-BE49-F238E27FC236}">
                <a16:creationId xmlns:a16="http://schemas.microsoft.com/office/drawing/2014/main" id="{11D38582-539D-F94D-BDAF-120652A906B1}"/>
              </a:ext>
            </a:extLst>
          </p:cNvPr>
          <p:cNvSpPr/>
          <p:nvPr/>
        </p:nvSpPr>
        <p:spPr bwMode="auto">
          <a:xfrm>
            <a:off x="6818680" y="3655547"/>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3</a:t>
            </a:r>
            <a:endParaRPr lang="en-US" sz="667">
              <a:solidFill>
                <a:prstClr val="white"/>
              </a:solidFill>
              <a:latin typeface="Arial"/>
            </a:endParaRPr>
          </a:p>
        </p:txBody>
      </p:sp>
      <p:sp>
        <p:nvSpPr>
          <p:cNvPr id="9" name="Rounded Rectangle 8">
            <a:extLst>
              <a:ext uri="{FF2B5EF4-FFF2-40B4-BE49-F238E27FC236}">
                <a16:creationId xmlns:a16="http://schemas.microsoft.com/office/drawing/2014/main" id="{1E8BFF02-AB38-6F42-A6CB-76FFEB799B2A}"/>
              </a:ext>
            </a:extLst>
          </p:cNvPr>
          <p:cNvSpPr/>
          <p:nvPr/>
        </p:nvSpPr>
        <p:spPr bwMode="auto">
          <a:xfrm>
            <a:off x="7064240" y="3655547"/>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4</a:t>
            </a:r>
            <a:endParaRPr lang="en-US" sz="667">
              <a:solidFill>
                <a:prstClr val="white"/>
              </a:solidFill>
              <a:latin typeface="Arial"/>
            </a:endParaRPr>
          </a:p>
        </p:txBody>
      </p:sp>
      <p:sp>
        <p:nvSpPr>
          <p:cNvPr id="10" name="Rounded Rectangle 9">
            <a:extLst>
              <a:ext uri="{FF2B5EF4-FFF2-40B4-BE49-F238E27FC236}">
                <a16:creationId xmlns:a16="http://schemas.microsoft.com/office/drawing/2014/main" id="{09086E3C-7239-3247-949B-DEEC9D00C281}"/>
              </a:ext>
            </a:extLst>
          </p:cNvPr>
          <p:cNvSpPr/>
          <p:nvPr/>
        </p:nvSpPr>
        <p:spPr bwMode="auto">
          <a:xfrm>
            <a:off x="7295036" y="3655547"/>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5</a:t>
            </a:r>
            <a:endParaRPr lang="en-US" sz="667">
              <a:solidFill>
                <a:prstClr val="white"/>
              </a:solidFill>
              <a:latin typeface="Arial"/>
            </a:endParaRPr>
          </a:p>
        </p:txBody>
      </p:sp>
      <p:sp>
        <p:nvSpPr>
          <p:cNvPr id="11" name="TextBox 10">
            <a:extLst>
              <a:ext uri="{FF2B5EF4-FFF2-40B4-BE49-F238E27FC236}">
                <a16:creationId xmlns:a16="http://schemas.microsoft.com/office/drawing/2014/main" id="{380BAE2F-D39F-2A4D-AF02-BA85181FE490}"/>
              </a:ext>
            </a:extLst>
          </p:cNvPr>
          <p:cNvSpPr txBox="1"/>
          <p:nvPr/>
        </p:nvSpPr>
        <p:spPr>
          <a:xfrm>
            <a:off x="6018847" y="4342399"/>
            <a:ext cx="607859" cy="300210"/>
          </a:xfrm>
          <a:prstGeom prst="rect">
            <a:avLst/>
          </a:prstGeom>
          <a:noFill/>
        </p:spPr>
        <p:txBody>
          <a:bodyPr wrap="none" rtlCol="0">
            <a:spAutoFit/>
          </a:bodyPr>
          <a:lstStyle/>
          <a:p>
            <a:pPr defTabSz="914377" eaLnBrk="1" fontAlgn="auto" hangingPunct="1">
              <a:spcBef>
                <a:spcPts val="0"/>
              </a:spcBef>
              <a:spcAft>
                <a:spcPts val="0"/>
              </a:spcAft>
            </a:pPr>
            <a:r>
              <a:rPr lang="en-US" sz="1351" dirty="0">
                <a:solidFill>
                  <a:srgbClr val="4178BE">
                    <a:lumMod val="25000"/>
                  </a:srgbClr>
                </a:solidFill>
                <a:latin typeface="Arial"/>
                <a:cs typeface="+mn-cs"/>
              </a:rPr>
              <a:t>Items</a:t>
            </a:r>
          </a:p>
        </p:txBody>
      </p:sp>
      <p:sp>
        <p:nvSpPr>
          <p:cNvPr id="12" name="AutoShape 4">
            <a:extLst>
              <a:ext uri="{FF2B5EF4-FFF2-40B4-BE49-F238E27FC236}">
                <a16:creationId xmlns:a16="http://schemas.microsoft.com/office/drawing/2014/main" id="{765137EE-26C5-FE42-9A07-FED56F27BA3F}"/>
              </a:ext>
            </a:extLst>
          </p:cNvPr>
          <p:cNvSpPr>
            <a:spLocks noChangeArrowheads="1"/>
          </p:cNvSpPr>
          <p:nvPr/>
        </p:nvSpPr>
        <p:spPr bwMode="auto">
          <a:xfrm>
            <a:off x="5217779" y="3458347"/>
            <a:ext cx="3857396" cy="1214997"/>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defTabSz="914377" eaLnBrk="1" fontAlgn="auto" hangingPunct="1">
              <a:spcBef>
                <a:spcPts val="0"/>
              </a:spcBef>
              <a:spcAft>
                <a:spcPts val="0"/>
              </a:spcAft>
            </a:pPr>
            <a:endParaRPr lang="en-US" sz="1333">
              <a:solidFill>
                <a:prstClr val="black"/>
              </a:solidFill>
              <a:latin typeface="Arial"/>
              <a:cs typeface="+mn-cs"/>
            </a:endParaRPr>
          </a:p>
        </p:txBody>
      </p:sp>
      <p:sp>
        <p:nvSpPr>
          <p:cNvPr id="14" name="Rectangle 13">
            <a:extLst>
              <a:ext uri="{FF2B5EF4-FFF2-40B4-BE49-F238E27FC236}">
                <a16:creationId xmlns:a16="http://schemas.microsoft.com/office/drawing/2014/main" id="{2CE172AC-D05C-424A-8E8B-D1EC341237D5}"/>
              </a:ext>
            </a:extLst>
          </p:cNvPr>
          <p:cNvSpPr/>
          <p:nvPr/>
        </p:nvSpPr>
        <p:spPr>
          <a:xfrm>
            <a:off x="1813697" y="1236843"/>
            <a:ext cx="1219200" cy="1219200"/>
          </a:xfrm>
          <a:prstGeom prst="rect">
            <a:avLst/>
          </a:prstGeom>
          <a:noFill/>
          <a:ln w="127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4" eaLnBrk="1" fontAlgn="auto" hangingPunct="1">
              <a:spcBef>
                <a:spcPts val="0"/>
              </a:spcBef>
              <a:spcAft>
                <a:spcPts val="0"/>
              </a:spcAft>
            </a:pPr>
            <a:r>
              <a:rPr lang="en-US" sz="1333" dirty="0">
                <a:solidFill>
                  <a:srgbClr val="0000FF"/>
                </a:solidFill>
                <a:latin typeface="Arial"/>
              </a:rPr>
              <a:t>Store</a:t>
            </a:r>
          </a:p>
          <a:p>
            <a:pPr algn="ctr" defTabSz="914354" eaLnBrk="1" fontAlgn="auto" hangingPunct="1">
              <a:spcBef>
                <a:spcPts val="0"/>
              </a:spcBef>
              <a:spcAft>
                <a:spcPts val="0"/>
              </a:spcAft>
            </a:pPr>
            <a:r>
              <a:rPr lang="en-US" sz="1333" dirty="0">
                <a:solidFill>
                  <a:srgbClr val="0000FF"/>
                </a:solidFill>
                <a:latin typeface="Arial"/>
              </a:rPr>
              <a:t>App</a:t>
            </a:r>
          </a:p>
        </p:txBody>
      </p:sp>
      <p:cxnSp>
        <p:nvCxnSpPr>
          <p:cNvPr id="15" name="Elbow Connector 14">
            <a:extLst>
              <a:ext uri="{FF2B5EF4-FFF2-40B4-BE49-F238E27FC236}">
                <a16:creationId xmlns:a16="http://schemas.microsoft.com/office/drawing/2014/main" id="{5919742B-96C3-B24F-B54F-5E3E40D9E3E9}"/>
              </a:ext>
            </a:extLst>
          </p:cNvPr>
          <p:cNvCxnSpPr>
            <a:cxnSpLocks/>
            <a:stCxn id="14" idx="2"/>
            <a:endCxn id="23" idx="0"/>
          </p:cNvCxnSpPr>
          <p:nvPr/>
        </p:nvCxnSpPr>
        <p:spPr>
          <a:xfrm rot="5400000" flipH="1" flipV="1">
            <a:off x="2981975" y="1564859"/>
            <a:ext cx="332504" cy="1449863"/>
          </a:xfrm>
          <a:prstGeom prst="bentConnector5">
            <a:avLst>
              <a:gd name="adj1" fmla="val -91668"/>
              <a:gd name="adj2" fmla="val 54097"/>
              <a:gd name="adj3" fmla="val 191668"/>
            </a:avLst>
          </a:prstGeom>
          <a:ln w="12700">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sp>
        <p:nvSpPr>
          <p:cNvPr id="18" name="Rectangle 17">
            <a:extLst>
              <a:ext uri="{FF2B5EF4-FFF2-40B4-BE49-F238E27FC236}">
                <a16:creationId xmlns:a16="http://schemas.microsoft.com/office/drawing/2014/main" id="{5E49E907-5F5F-F34A-A6CA-6737E67B5DA1}"/>
              </a:ext>
            </a:extLst>
          </p:cNvPr>
          <p:cNvSpPr/>
          <p:nvPr/>
        </p:nvSpPr>
        <p:spPr>
          <a:xfrm>
            <a:off x="3446417" y="2234371"/>
            <a:ext cx="901704" cy="1219200"/>
          </a:xfrm>
          <a:prstGeom prst="rect">
            <a:avLst/>
          </a:prstGeom>
          <a:noFill/>
          <a:ln w="127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4" eaLnBrk="1" fontAlgn="auto" hangingPunct="1">
              <a:spcBef>
                <a:spcPts val="0"/>
              </a:spcBef>
              <a:spcAft>
                <a:spcPts val="0"/>
              </a:spcAft>
            </a:pPr>
            <a:endParaRPr lang="en-US" sz="1333" dirty="0">
              <a:solidFill>
                <a:srgbClr val="0000FF"/>
              </a:solidFill>
              <a:latin typeface="Arial"/>
            </a:endParaRPr>
          </a:p>
        </p:txBody>
      </p:sp>
      <p:sp>
        <p:nvSpPr>
          <p:cNvPr id="20" name="Rectangle 19">
            <a:extLst>
              <a:ext uri="{FF2B5EF4-FFF2-40B4-BE49-F238E27FC236}">
                <a16:creationId xmlns:a16="http://schemas.microsoft.com/office/drawing/2014/main" id="{EFFC8A85-A0A3-1E4F-AB45-5D0704D07E8A}"/>
              </a:ext>
            </a:extLst>
          </p:cNvPr>
          <p:cNvSpPr/>
          <p:nvPr/>
        </p:nvSpPr>
        <p:spPr>
          <a:xfrm>
            <a:off x="3471865" y="2928024"/>
            <a:ext cx="860960" cy="2100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333" dirty="0">
                <a:solidFill>
                  <a:prstClr val="white"/>
                </a:solidFill>
                <a:latin typeface="Arial"/>
              </a:rPr>
              <a:t>b</a:t>
            </a:r>
            <a:endParaRPr sz="1333" dirty="0">
              <a:solidFill>
                <a:prstClr val="white"/>
              </a:solidFill>
              <a:latin typeface="Arial"/>
            </a:endParaRPr>
          </a:p>
        </p:txBody>
      </p:sp>
      <p:sp>
        <p:nvSpPr>
          <p:cNvPr id="21" name="Rectangle 20">
            <a:extLst>
              <a:ext uri="{FF2B5EF4-FFF2-40B4-BE49-F238E27FC236}">
                <a16:creationId xmlns:a16="http://schemas.microsoft.com/office/drawing/2014/main" id="{4EE2D643-82DD-D443-8FA2-D047D86C0E1E}"/>
              </a:ext>
            </a:extLst>
          </p:cNvPr>
          <p:cNvSpPr/>
          <p:nvPr/>
        </p:nvSpPr>
        <p:spPr>
          <a:xfrm>
            <a:off x="3473701" y="3210787"/>
            <a:ext cx="859124" cy="1863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333" dirty="0">
                <a:solidFill>
                  <a:prstClr val="white"/>
                </a:solidFill>
                <a:latin typeface="Arial"/>
              </a:rPr>
              <a:t>a</a:t>
            </a:r>
            <a:endParaRPr sz="1333" dirty="0">
              <a:solidFill>
                <a:prstClr val="white"/>
              </a:solidFill>
              <a:latin typeface="Arial"/>
            </a:endParaRPr>
          </a:p>
        </p:txBody>
      </p:sp>
      <p:sp>
        <p:nvSpPr>
          <p:cNvPr id="22" name="Rectangle 21">
            <a:extLst>
              <a:ext uri="{FF2B5EF4-FFF2-40B4-BE49-F238E27FC236}">
                <a16:creationId xmlns:a16="http://schemas.microsoft.com/office/drawing/2014/main" id="{FFE0AE6D-D131-4E47-B1B7-5A9D6856F1D9}"/>
              </a:ext>
            </a:extLst>
          </p:cNvPr>
          <p:cNvSpPr/>
          <p:nvPr/>
        </p:nvSpPr>
        <p:spPr>
          <a:xfrm>
            <a:off x="2000606" y="2183659"/>
            <a:ext cx="925779" cy="4096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54" eaLnBrk="1" fontAlgn="auto" hangingPunct="1">
              <a:spcBef>
                <a:spcPts val="0"/>
              </a:spcBef>
              <a:spcAft>
                <a:spcPts val="0"/>
              </a:spcAft>
            </a:pPr>
            <a:endParaRPr lang="en-US" sz="1333">
              <a:solidFill>
                <a:prstClr val="white"/>
              </a:solidFill>
              <a:latin typeface="Arial"/>
            </a:endParaRPr>
          </a:p>
        </p:txBody>
      </p:sp>
      <p:sp>
        <p:nvSpPr>
          <p:cNvPr id="23" name="Rectangle 22">
            <a:extLst>
              <a:ext uri="{FF2B5EF4-FFF2-40B4-BE49-F238E27FC236}">
                <a16:creationId xmlns:a16="http://schemas.microsoft.com/office/drawing/2014/main" id="{35C7297C-F5DA-284A-8676-1377E94C6E8E}"/>
              </a:ext>
            </a:extLst>
          </p:cNvPr>
          <p:cNvSpPr/>
          <p:nvPr/>
        </p:nvSpPr>
        <p:spPr>
          <a:xfrm>
            <a:off x="3382365" y="2123539"/>
            <a:ext cx="981588" cy="2031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54" eaLnBrk="1" fontAlgn="auto" hangingPunct="1">
              <a:spcBef>
                <a:spcPts val="0"/>
              </a:spcBef>
              <a:spcAft>
                <a:spcPts val="0"/>
              </a:spcAft>
            </a:pPr>
            <a:endParaRPr lang="en-US" sz="1333">
              <a:solidFill>
                <a:prstClr val="white"/>
              </a:solidFill>
              <a:latin typeface="Arial"/>
            </a:endParaRPr>
          </a:p>
        </p:txBody>
      </p:sp>
      <p:sp>
        <p:nvSpPr>
          <p:cNvPr id="24" name="Rectangle 23">
            <a:extLst>
              <a:ext uri="{FF2B5EF4-FFF2-40B4-BE49-F238E27FC236}">
                <a16:creationId xmlns:a16="http://schemas.microsoft.com/office/drawing/2014/main" id="{54A0E44C-BF35-2146-8B28-5527215DD052}"/>
              </a:ext>
            </a:extLst>
          </p:cNvPr>
          <p:cNvSpPr/>
          <p:nvPr/>
        </p:nvSpPr>
        <p:spPr>
          <a:xfrm>
            <a:off x="3469063" y="2657307"/>
            <a:ext cx="860960" cy="2100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333" dirty="0">
                <a:solidFill>
                  <a:prstClr val="white"/>
                </a:solidFill>
                <a:latin typeface="Arial"/>
              </a:rPr>
              <a:t>c</a:t>
            </a:r>
            <a:endParaRPr sz="1333" dirty="0">
              <a:solidFill>
                <a:prstClr val="white"/>
              </a:solidFill>
              <a:latin typeface="Arial"/>
            </a:endParaRPr>
          </a:p>
        </p:txBody>
      </p:sp>
      <p:sp>
        <p:nvSpPr>
          <p:cNvPr id="46" name="Rounded Rectangle 45">
            <a:extLst>
              <a:ext uri="{FF2B5EF4-FFF2-40B4-BE49-F238E27FC236}">
                <a16:creationId xmlns:a16="http://schemas.microsoft.com/office/drawing/2014/main" id="{C2EB6E3C-2769-994D-BAE5-C3596A37006C}"/>
              </a:ext>
            </a:extLst>
          </p:cNvPr>
          <p:cNvSpPr/>
          <p:nvPr/>
        </p:nvSpPr>
        <p:spPr>
          <a:xfrm>
            <a:off x="4673947" y="2213606"/>
            <a:ext cx="1495049" cy="561377"/>
          </a:xfrm>
          <a:prstGeom prst="roundRect">
            <a:avLst>
              <a:gd name="adj" fmla="val 627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Rabbit Source Connector</a:t>
            </a:r>
            <a:endParaRPr sz="1333" dirty="0">
              <a:solidFill>
                <a:prstClr val="white"/>
              </a:solidFill>
              <a:latin typeface="Arial"/>
            </a:endParaRPr>
          </a:p>
        </p:txBody>
      </p:sp>
      <p:sp>
        <p:nvSpPr>
          <p:cNvPr id="47" name="AutoShape 4">
            <a:extLst>
              <a:ext uri="{FF2B5EF4-FFF2-40B4-BE49-F238E27FC236}">
                <a16:creationId xmlns:a16="http://schemas.microsoft.com/office/drawing/2014/main" id="{A9C4FCAF-8E51-FB49-A7E9-7E2FB14B5BC6}"/>
              </a:ext>
            </a:extLst>
          </p:cNvPr>
          <p:cNvSpPr>
            <a:spLocks noChangeArrowheads="1"/>
          </p:cNvSpPr>
          <p:nvPr/>
        </p:nvSpPr>
        <p:spPr bwMode="auto">
          <a:xfrm>
            <a:off x="4497395" y="1538167"/>
            <a:ext cx="3206180" cy="1609872"/>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defTabSz="914377" eaLnBrk="1" fontAlgn="auto" hangingPunct="1">
              <a:spcBef>
                <a:spcPts val="0"/>
              </a:spcBef>
              <a:spcAft>
                <a:spcPts val="0"/>
              </a:spcAft>
            </a:pPr>
            <a:endParaRPr lang="en-US" sz="1333">
              <a:solidFill>
                <a:prstClr val="black"/>
              </a:solidFill>
              <a:latin typeface="Arial"/>
              <a:cs typeface="+mn-cs"/>
            </a:endParaRPr>
          </a:p>
        </p:txBody>
      </p:sp>
      <p:cxnSp>
        <p:nvCxnSpPr>
          <p:cNvPr id="74" name="Elbow Connector 73">
            <a:extLst>
              <a:ext uri="{FF2B5EF4-FFF2-40B4-BE49-F238E27FC236}">
                <a16:creationId xmlns:a16="http://schemas.microsoft.com/office/drawing/2014/main" id="{DF176368-3252-5743-A9A9-26C8B6158017}"/>
              </a:ext>
            </a:extLst>
          </p:cNvPr>
          <p:cNvCxnSpPr>
            <a:cxnSpLocks/>
            <a:endCxn id="46" idx="0"/>
          </p:cNvCxnSpPr>
          <p:nvPr/>
        </p:nvCxnSpPr>
        <p:spPr>
          <a:xfrm flipV="1">
            <a:off x="4150559" y="2213605"/>
            <a:ext cx="1270912" cy="11531"/>
          </a:xfrm>
          <a:prstGeom prst="bentConnector4">
            <a:avLst>
              <a:gd name="adj1" fmla="val 20591"/>
              <a:gd name="adj2" fmla="val 2743386"/>
            </a:avLst>
          </a:prstGeom>
          <a:ln w="12700">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7" name="Elbow Connector 76">
            <a:extLst>
              <a:ext uri="{FF2B5EF4-FFF2-40B4-BE49-F238E27FC236}">
                <a16:creationId xmlns:a16="http://schemas.microsoft.com/office/drawing/2014/main" id="{7C34C447-80F7-7E43-A643-36B9516F6892}"/>
              </a:ext>
            </a:extLst>
          </p:cNvPr>
          <p:cNvCxnSpPr>
            <a:cxnSpLocks/>
            <a:stCxn id="46" idx="2"/>
            <a:endCxn id="10" idx="0"/>
          </p:cNvCxnSpPr>
          <p:nvPr/>
        </p:nvCxnSpPr>
        <p:spPr>
          <a:xfrm rot="16200000" flipH="1">
            <a:off x="5979362" y="2217092"/>
            <a:ext cx="880564" cy="1996345"/>
          </a:xfrm>
          <a:prstGeom prst="bentConnector3">
            <a:avLst>
              <a:gd name="adj1" fmla="val 50000"/>
            </a:avLst>
          </a:prstGeom>
          <a:ln w="12700">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46CADFCA-8ED2-3446-895C-1D755F73B5EC}"/>
              </a:ext>
            </a:extLst>
          </p:cNvPr>
          <p:cNvSpPr txBox="1"/>
          <p:nvPr/>
        </p:nvSpPr>
        <p:spPr>
          <a:xfrm>
            <a:off x="3068732" y="3537445"/>
            <a:ext cx="1162498" cy="502573"/>
          </a:xfrm>
          <a:prstGeom prst="rect">
            <a:avLst/>
          </a:prstGeom>
          <a:noFill/>
        </p:spPr>
        <p:txBody>
          <a:bodyPr wrap="none" rtlCol="0">
            <a:spAutoFit/>
          </a:bodyPr>
          <a:lstStyle/>
          <a:p>
            <a:pPr defTabSz="914377" eaLnBrk="1" fontAlgn="auto" hangingPunct="1">
              <a:spcBef>
                <a:spcPts val="0"/>
              </a:spcBef>
              <a:spcAft>
                <a:spcPts val="0"/>
              </a:spcAft>
            </a:pPr>
            <a:r>
              <a:rPr lang="en-US" sz="1333" dirty="0" err="1">
                <a:solidFill>
                  <a:prstClr val="black"/>
                </a:solidFill>
                <a:latin typeface="Arial"/>
                <a:cs typeface="+mn-cs"/>
              </a:rPr>
              <a:t>rabbitMQ</a:t>
            </a:r>
            <a:endParaRPr lang="en-US" sz="1333" dirty="0">
              <a:solidFill>
                <a:prstClr val="black"/>
              </a:solidFill>
              <a:latin typeface="Arial"/>
              <a:cs typeface="+mn-cs"/>
            </a:endParaRPr>
          </a:p>
          <a:p>
            <a:pPr defTabSz="914377" eaLnBrk="1" fontAlgn="auto" hangingPunct="1">
              <a:spcBef>
                <a:spcPts val="0"/>
              </a:spcBef>
              <a:spcAft>
                <a:spcPts val="0"/>
              </a:spcAft>
            </a:pPr>
            <a:r>
              <a:rPr lang="en-US" sz="1333" dirty="0">
                <a:solidFill>
                  <a:prstClr val="black"/>
                </a:solidFill>
                <a:latin typeface="Arial"/>
                <a:cs typeface="+mn-cs"/>
              </a:rPr>
              <a:t>queue: items</a:t>
            </a:r>
            <a:endParaRPr sz="1333" dirty="0">
              <a:solidFill>
                <a:prstClr val="black"/>
              </a:solidFill>
              <a:latin typeface="Arial"/>
              <a:cs typeface="+mn-cs"/>
            </a:endParaRPr>
          </a:p>
        </p:txBody>
      </p:sp>
      <p:sp>
        <p:nvSpPr>
          <p:cNvPr id="54" name="Oval 53">
            <a:extLst>
              <a:ext uri="{FF2B5EF4-FFF2-40B4-BE49-F238E27FC236}">
                <a16:creationId xmlns:a16="http://schemas.microsoft.com/office/drawing/2014/main" id="{19DF6B16-ACA0-FE45-85BF-D8ACFF28C176}"/>
              </a:ext>
            </a:extLst>
          </p:cNvPr>
          <p:cNvSpPr/>
          <p:nvPr/>
        </p:nvSpPr>
        <p:spPr>
          <a:xfrm>
            <a:off x="1645204" y="2213606"/>
            <a:ext cx="426743" cy="41208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333" dirty="0">
                <a:solidFill>
                  <a:prstClr val="white"/>
                </a:solidFill>
                <a:latin typeface="Arial"/>
              </a:rPr>
              <a:t>1</a:t>
            </a:r>
            <a:endParaRPr sz="1333" dirty="0">
              <a:solidFill>
                <a:prstClr val="white"/>
              </a:solidFill>
              <a:latin typeface="Arial"/>
            </a:endParaRPr>
          </a:p>
        </p:txBody>
      </p:sp>
      <p:sp>
        <p:nvSpPr>
          <p:cNvPr id="65" name="AutoShape 4">
            <a:extLst>
              <a:ext uri="{FF2B5EF4-FFF2-40B4-BE49-F238E27FC236}">
                <a16:creationId xmlns:a16="http://schemas.microsoft.com/office/drawing/2014/main" id="{872ACC34-14D5-8549-A8ED-E9FAD24FDADB}"/>
              </a:ext>
            </a:extLst>
          </p:cNvPr>
          <p:cNvSpPr>
            <a:spLocks noChangeArrowheads="1"/>
          </p:cNvSpPr>
          <p:nvPr/>
        </p:nvSpPr>
        <p:spPr bwMode="auto">
          <a:xfrm>
            <a:off x="219833" y="1081925"/>
            <a:ext cx="9692263" cy="4906924"/>
          </a:xfrm>
          <a:prstGeom prst="roundRect">
            <a:avLst>
              <a:gd name="adj" fmla="val 2714"/>
            </a:avLst>
          </a:prstGeom>
          <a:noFill/>
          <a:ln w="19050">
            <a:solidFill>
              <a:srgbClr val="FF0000"/>
            </a:solidFill>
            <a:prstDash val="solid"/>
            <a:round/>
            <a:headEnd/>
            <a:tailEnd/>
          </a:ln>
        </p:spPr>
        <p:txBody>
          <a:bodyPr lIns="0" tIns="0" rIns="0" bIns="0" anchor="b" anchorCtr="1"/>
          <a:lstStyle/>
          <a:p>
            <a:pPr algn="ctr" defTabSz="914377" eaLnBrk="1" fontAlgn="auto" hangingPunct="1">
              <a:spcBef>
                <a:spcPts val="0"/>
              </a:spcBef>
              <a:spcAft>
                <a:spcPts val="0"/>
              </a:spcAft>
              <a:defRPr/>
            </a:pPr>
            <a:r>
              <a:rPr lang="en-US" sz="1200" dirty="0">
                <a:solidFill>
                  <a:srgbClr val="FF0000"/>
                </a:solidFill>
                <a:latin typeface="Arial"/>
              </a:rPr>
              <a:t>OpenShift</a:t>
            </a:r>
            <a:endParaRPr lang="en-US" sz="1200" dirty="0">
              <a:solidFill>
                <a:srgbClr val="FF0000"/>
              </a:solidFill>
              <a:latin typeface="Arial"/>
              <a:cs typeface="+mn-cs"/>
            </a:endParaRPr>
          </a:p>
        </p:txBody>
      </p:sp>
      <p:sp>
        <p:nvSpPr>
          <p:cNvPr id="66" name="AutoShape 4">
            <a:extLst>
              <a:ext uri="{FF2B5EF4-FFF2-40B4-BE49-F238E27FC236}">
                <a16:creationId xmlns:a16="http://schemas.microsoft.com/office/drawing/2014/main" id="{097D493F-81A5-E744-A29D-D1F9E892F405}"/>
              </a:ext>
            </a:extLst>
          </p:cNvPr>
          <p:cNvSpPr>
            <a:spLocks noChangeArrowheads="1"/>
          </p:cNvSpPr>
          <p:nvPr/>
        </p:nvSpPr>
        <p:spPr bwMode="auto">
          <a:xfrm>
            <a:off x="219833" y="6031825"/>
            <a:ext cx="9692263" cy="343174"/>
          </a:xfrm>
          <a:prstGeom prst="roundRect">
            <a:avLst>
              <a:gd name="adj" fmla="val 7117"/>
            </a:avLst>
          </a:prstGeom>
          <a:noFill/>
          <a:ln w="12700">
            <a:solidFill>
              <a:schemeClr val="bg1">
                <a:lumMod val="10000"/>
              </a:schemeClr>
            </a:solidFill>
            <a:prstDash val="solid"/>
            <a:round/>
            <a:headEnd/>
            <a:tailEnd/>
          </a:ln>
        </p:spPr>
        <p:txBody>
          <a:bodyPr lIns="0" tIns="0" rIns="0" bIns="0" anchor="b" anchorCtr="1"/>
          <a:lstStyle/>
          <a:p>
            <a:pPr algn="ctr" defTabSz="914377" eaLnBrk="1" fontAlgn="auto" hangingPunct="1">
              <a:spcBef>
                <a:spcPts val="0"/>
              </a:spcBef>
              <a:spcAft>
                <a:spcPts val="0"/>
              </a:spcAft>
              <a:defRPr/>
            </a:pPr>
            <a:r>
              <a:rPr lang="en-US" sz="1200" dirty="0">
                <a:solidFill>
                  <a:prstClr val="black"/>
                </a:solidFill>
                <a:latin typeface="Arial"/>
              </a:rPr>
              <a:t>On-premise or Cloud Providers (IBM, AWS, GCP, Azure...)</a:t>
            </a:r>
            <a:endParaRPr lang="en-US" sz="1200" dirty="0">
              <a:solidFill>
                <a:prstClr val="black"/>
              </a:solidFill>
              <a:latin typeface="Arial"/>
              <a:cs typeface="+mn-cs"/>
            </a:endParaRPr>
          </a:p>
        </p:txBody>
      </p:sp>
      <p:sp>
        <p:nvSpPr>
          <p:cNvPr id="68" name="AutoShape 4">
            <a:extLst>
              <a:ext uri="{FF2B5EF4-FFF2-40B4-BE49-F238E27FC236}">
                <a16:creationId xmlns:a16="http://schemas.microsoft.com/office/drawing/2014/main" id="{06542031-62B0-8342-BB58-B57AD775CF28}"/>
              </a:ext>
            </a:extLst>
          </p:cNvPr>
          <p:cNvSpPr>
            <a:spLocks noChangeArrowheads="1"/>
          </p:cNvSpPr>
          <p:nvPr/>
        </p:nvSpPr>
        <p:spPr bwMode="auto">
          <a:xfrm>
            <a:off x="311405" y="5300113"/>
            <a:ext cx="9509117" cy="347646"/>
          </a:xfrm>
          <a:prstGeom prst="roundRect">
            <a:avLst>
              <a:gd name="adj" fmla="val 7117"/>
            </a:avLst>
          </a:prstGeom>
          <a:solidFill>
            <a:schemeClr val="tx1">
              <a:lumMod val="25000"/>
              <a:lumOff val="75000"/>
            </a:schemeClr>
          </a:solidFill>
          <a:ln w="12700">
            <a:noFill/>
            <a:prstDash val="solid"/>
            <a:round/>
            <a:headEnd/>
            <a:tailEnd/>
          </a:ln>
        </p:spPr>
        <p:txBody>
          <a:bodyPr lIns="0" tIns="0" rIns="0" bIns="0" anchor="b" anchorCtr="1"/>
          <a:lstStyle/>
          <a:p>
            <a:pPr algn="ctr" defTabSz="914377" eaLnBrk="1" fontAlgn="auto" hangingPunct="1">
              <a:spcBef>
                <a:spcPts val="0"/>
              </a:spcBef>
              <a:spcAft>
                <a:spcPts val="0"/>
              </a:spcAft>
              <a:defRPr/>
            </a:pPr>
            <a:r>
              <a:rPr lang="en-US" sz="1200" dirty="0">
                <a:solidFill>
                  <a:prstClr val="black"/>
                </a:solidFill>
                <a:latin typeface="Arial"/>
              </a:rPr>
              <a:t>Cloud Pak for Integration</a:t>
            </a:r>
            <a:endParaRPr lang="en-US" sz="1200" dirty="0">
              <a:solidFill>
                <a:prstClr val="black"/>
              </a:solidFill>
              <a:latin typeface="Arial"/>
              <a:cs typeface="+mn-cs"/>
            </a:endParaRPr>
          </a:p>
        </p:txBody>
      </p:sp>
      <p:pic>
        <p:nvPicPr>
          <p:cNvPr id="69" name="Picture 68">
            <a:extLst>
              <a:ext uri="{FF2B5EF4-FFF2-40B4-BE49-F238E27FC236}">
                <a16:creationId xmlns:a16="http://schemas.microsoft.com/office/drawing/2014/main" id="{0DA4C501-A3BA-594D-890F-F84BE39B62A2}"/>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8347587" y="4352143"/>
            <a:ext cx="727588" cy="382450"/>
          </a:xfrm>
          <a:prstGeom prst="rect">
            <a:avLst/>
          </a:prstGeom>
        </p:spPr>
      </p:pic>
      <p:pic>
        <p:nvPicPr>
          <p:cNvPr id="16" name="Picture 15">
            <a:extLst>
              <a:ext uri="{FF2B5EF4-FFF2-40B4-BE49-F238E27FC236}">
                <a16:creationId xmlns:a16="http://schemas.microsoft.com/office/drawing/2014/main" id="{0E467D53-048B-3F40-8BBB-867856099864}"/>
              </a:ext>
            </a:extLst>
          </p:cNvPr>
          <p:cNvPicPr>
            <a:picLocks noChangeAspect="1"/>
          </p:cNvPicPr>
          <p:nvPr/>
        </p:nvPicPr>
        <p:blipFill>
          <a:blip r:embed="rId4"/>
          <a:stretch>
            <a:fillRect/>
          </a:stretch>
        </p:blipFill>
        <p:spPr>
          <a:xfrm>
            <a:off x="2931791" y="3053035"/>
            <a:ext cx="482600" cy="457200"/>
          </a:xfrm>
          <a:prstGeom prst="rect">
            <a:avLst/>
          </a:prstGeom>
        </p:spPr>
      </p:pic>
    </p:spTree>
    <p:extLst>
      <p:ext uri="{BB962C8B-B14F-4D97-AF65-F5344CB8AC3E}">
        <p14:creationId xmlns:p14="http://schemas.microsoft.com/office/powerpoint/2010/main" val="290332540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85613D-7463-3C42-9BD9-47E0B357C9E0}"/>
              </a:ext>
            </a:extLst>
          </p:cNvPr>
          <p:cNvSpPr>
            <a:spLocks noGrp="1"/>
          </p:cNvSpPr>
          <p:nvPr>
            <p:ph type="title"/>
          </p:nvPr>
        </p:nvSpPr>
        <p:spPr/>
        <p:txBody>
          <a:bodyPr/>
          <a:lstStyle/>
          <a:p>
            <a:r>
              <a:rPr lang="en-US" dirty="0"/>
              <a:t>Topic to DB2</a:t>
            </a:r>
            <a:endParaRPr dirty="0"/>
          </a:p>
        </p:txBody>
      </p:sp>
      <p:sp>
        <p:nvSpPr>
          <p:cNvPr id="4" name="Slide Number Placeholder 3">
            <a:extLst>
              <a:ext uri="{FF2B5EF4-FFF2-40B4-BE49-F238E27FC236}">
                <a16:creationId xmlns:a16="http://schemas.microsoft.com/office/drawing/2014/main" id="{67A54E3B-42B4-7740-BCEF-174D869777C5}"/>
              </a:ext>
            </a:extLst>
          </p:cNvPr>
          <p:cNvSpPr>
            <a:spLocks noGrp="1"/>
          </p:cNvSpPr>
          <p:nvPr>
            <p:ph type="sldNum" sz="quarter" idx="10"/>
          </p:nvPr>
        </p:nvSpPr>
        <p:spPr/>
        <p:txBody>
          <a:bodyPr/>
          <a:lstStyle/>
          <a:p>
            <a:pPr defTabSz="914377" fontAlgn="auto">
              <a:spcBef>
                <a:spcPts val="0"/>
              </a:spcBef>
              <a:spcAft>
                <a:spcPts val="0"/>
              </a:spcAft>
            </a:pPr>
            <a:fld id="{2F63A97E-D605-DC42-8452-C14CD1FA87FA}" type="slidenum">
              <a:rPr lang="en-US">
                <a:solidFill>
                  <a:srgbClr val="5AAAFA"/>
                </a:solidFill>
                <a:latin typeface="Arial"/>
                <a:cs typeface="+mn-cs"/>
              </a:rPr>
              <a:pPr defTabSz="914377" fontAlgn="auto">
                <a:spcBef>
                  <a:spcPts val="0"/>
                </a:spcBef>
                <a:spcAft>
                  <a:spcPts val="0"/>
                </a:spcAft>
              </a:pPr>
              <a:t>76</a:t>
            </a:fld>
            <a:endParaRPr lang="en-US">
              <a:solidFill>
                <a:srgbClr val="5AAAFA"/>
              </a:solidFill>
              <a:latin typeface="Arial"/>
              <a:cs typeface="+mn-cs"/>
            </a:endParaRPr>
          </a:p>
        </p:txBody>
      </p:sp>
      <p:sp>
        <p:nvSpPr>
          <p:cNvPr id="5" name="Rounded Rectangle 4">
            <a:extLst>
              <a:ext uri="{FF2B5EF4-FFF2-40B4-BE49-F238E27FC236}">
                <a16:creationId xmlns:a16="http://schemas.microsoft.com/office/drawing/2014/main" id="{4304F71B-11D6-5F4A-A33F-34FF2EA0396A}"/>
              </a:ext>
            </a:extLst>
          </p:cNvPr>
          <p:cNvSpPr/>
          <p:nvPr/>
        </p:nvSpPr>
        <p:spPr bwMode="auto">
          <a:xfrm>
            <a:off x="1500186" y="3894085"/>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0</a:t>
            </a:r>
            <a:endParaRPr lang="en-US" sz="667">
              <a:solidFill>
                <a:prstClr val="white"/>
              </a:solidFill>
              <a:latin typeface="Arial"/>
            </a:endParaRPr>
          </a:p>
        </p:txBody>
      </p:sp>
      <p:sp>
        <p:nvSpPr>
          <p:cNvPr id="6" name="Rounded Rectangle 5">
            <a:extLst>
              <a:ext uri="{FF2B5EF4-FFF2-40B4-BE49-F238E27FC236}">
                <a16:creationId xmlns:a16="http://schemas.microsoft.com/office/drawing/2014/main" id="{792A766C-4035-7A46-A089-7597F4D3C367}"/>
              </a:ext>
            </a:extLst>
          </p:cNvPr>
          <p:cNvSpPr/>
          <p:nvPr/>
        </p:nvSpPr>
        <p:spPr bwMode="auto">
          <a:xfrm>
            <a:off x="1744022" y="3894085"/>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1</a:t>
            </a:r>
            <a:endParaRPr lang="en-US" sz="667">
              <a:solidFill>
                <a:prstClr val="white"/>
              </a:solidFill>
              <a:latin typeface="Arial"/>
            </a:endParaRPr>
          </a:p>
        </p:txBody>
      </p:sp>
      <p:sp>
        <p:nvSpPr>
          <p:cNvPr id="7" name="Rounded Rectangle 6">
            <a:extLst>
              <a:ext uri="{FF2B5EF4-FFF2-40B4-BE49-F238E27FC236}">
                <a16:creationId xmlns:a16="http://schemas.microsoft.com/office/drawing/2014/main" id="{7E4F924E-E16B-9B4C-BDE5-B5FA77918438}"/>
              </a:ext>
            </a:extLst>
          </p:cNvPr>
          <p:cNvSpPr/>
          <p:nvPr/>
        </p:nvSpPr>
        <p:spPr bwMode="auto">
          <a:xfrm>
            <a:off x="1989585" y="3894085"/>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2</a:t>
            </a:r>
            <a:endParaRPr lang="en-US" sz="667">
              <a:solidFill>
                <a:prstClr val="white"/>
              </a:solidFill>
              <a:latin typeface="Arial"/>
            </a:endParaRPr>
          </a:p>
        </p:txBody>
      </p:sp>
      <p:sp>
        <p:nvSpPr>
          <p:cNvPr id="8" name="Rounded Rectangle 7">
            <a:extLst>
              <a:ext uri="{FF2B5EF4-FFF2-40B4-BE49-F238E27FC236}">
                <a16:creationId xmlns:a16="http://schemas.microsoft.com/office/drawing/2014/main" id="{11D38582-539D-F94D-BDAF-120652A906B1}"/>
              </a:ext>
            </a:extLst>
          </p:cNvPr>
          <p:cNvSpPr/>
          <p:nvPr/>
        </p:nvSpPr>
        <p:spPr bwMode="auto">
          <a:xfrm>
            <a:off x="2233422" y="3894085"/>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3</a:t>
            </a:r>
            <a:endParaRPr lang="en-US" sz="667">
              <a:solidFill>
                <a:prstClr val="white"/>
              </a:solidFill>
              <a:latin typeface="Arial"/>
            </a:endParaRPr>
          </a:p>
        </p:txBody>
      </p:sp>
      <p:sp>
        <p:nvSpPr>
          <p:cNvPr id="9" name="Rounded Rectangle 8">
            <a:extLst>
              <a:ext uri="{FF2B5EF4-FFF2-40B4-BE49-F238E27FC236}">
                <a16:creationId xmlns:a16="http://schemas.microsoft.com/office/drawing/2014/main" id="{1E8BFF02-AB38-6F42-A6CB-76FFEB799B2A}"/>
              </a:ext>
            </a:extLst>
          </p:cNvPr>
          <p:cNvSpPr/>
          <p:nvPr/>
        </p:nvSpPr>
        <p:spPr bwMode="auto">
          <a:xfrm>
            <a:off x="2478982" y="3894085"/>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4</a:t>
            </a:r>
            <a:endParaRPr lang="en-US" sz="667">
              <a:solidFill>
                <a:prstClr val="white"/>
              </a:solidFill>
              <a:latin typeface="Arial"/>
            </a:endParaRPr>
          </a:p>
        </p:txBody>
      </p:sp>
      <p:sp>
        <p:nvSpPr>
          <p:cNvPr id="10" name="Rounded Rectangle 9">
            <a:extLst>
              <a:ext uri="{FF2B5EF4-FFF2-40B4-BE49-F238E27FC236}">
                <a16:creationId xmlns:a16="http://schemas.microsoft.com/office/drawing/2014/main" id="{09086E3C-7239-3247-949B-DEEC9D00C281}"/>
              </a:ext>
            </a:extLst>
          </p:cNvPr>
          <p:cNvSpPr/>
          <p:nvPr/>
        </p:nvSpPr>
        <p:spPr bwMode="auto">
          <a:xfrm>
            <a:off x="2709778" y="3894085"/>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5</a:t>
            </a:r>
            <a:endParaRPr lang="en-US" sz="667">
              <a:solidFill>
                <a:prstClr val="white"/>
              </a:solidFill>
              <a:latin typeface="Arial"/>
            </a:endParaRPr>
          </a:p>
        </p:txBody>
      </p:sp>
      <p:sp>
        <p:nvSpPr>
          <p:cNvPr id="11" name="TextBox 10">
            <a:extLst>
              <a:ext uri="{FF2B5EF4-FFF2-40B4-BE49-F238E27FC236}">
                <a16:creationId xmlns:a16="http://schemas.microsoft.com/office/drawing/2014/main" id="{380BAE2F-D39F-2A4D-AF02-BA85181FE490}"/>
              </a:ext>
            </a:extLst>
          </p:cNvPr>
          <p:cNvSpPr txBox="1"/>
          <p:nvPr/>
        </p:nvSpPr>
        <p:spPr>
          <a:xfrm>
            <a:off x="1433589" y="4580937"/>
            <a:ext cx="886781" cy="300210"/>
          </a:xfrm>
          <a:prstGeom prst="rect">
            <a:avLst/>
          </a:prstGeom>
          <a:noFill/>
        </p:spPr>
        <p:txBody>
          <a:bodyPr wrap="none" rtlCol="0">
            <a:spAutoFit/>
          </a:bodyPr>
          <a:lstStyle/>
          <a:p>
            <a:pPr defTabSz="914377" eaLnBrk="1" fontAlgn="auto" hangingPunct="1">
              <a:spcBef>
                <a:spcPts val="0"/>
              </a:spcBef>
              <a:spcAft>
                <a:spcPts val="0"/>
              </a:spcAft>
            </a:pPr>
            <a:r>
              <a:rPr lang="en-US" sz="1351" dirty="0">
                <a:solidFill>
                  <a:srgbClr val="4178BE">
                    <a:lumMod val="25000"/>
                  </a:srgbClr>
                </a:solidFill>
                <a:latin typeface="Arial"/>
                <a:cs typeface="+mn-cs"/>
              </a:rPr>
              <a:t>inventory</a:t>
            </a:r>
          </a:p>
        </p:txBody>
      </p:sp>
      <p:sp>
        <p:nvSpPr>
          <p:cNvPr id="12" name="AutoShape 4">
            <a:extLst>
              <a:ext uri="{FF2B5EF4-FFF2-40B4-BE49-F238E27FC236}">
                <a16:creationId xmlns:a16="http://schemas.microsoft.com/office/drawing/2014/main" id="{765137EE-26C5-FE42-9A07-FED56F27BA3F}"/>
              </a:ext>
            </a:extLst>
          </p:cNvPr>
          <p:cNvSpPr>
            <a:spLocks noChangeArrowheads="1"/>
          </p:cNvSpPr>
          <p:nvPr/>
        </p:nvSpPr>
        <p:spPr bwMode="auto">
          <a:xfrm>
            <a:off x="632521" y="3696885"/>
            <a:ext cx="3857396" cy="1214997"/>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defTabSz="914377" eaLnBrk="1" fontAlgn="auto" hangingPunct="1">
              <a:spcBef>
                <a:spcPts val="0"/>
              </a:spcBef>
              <a:spcAft>
                <a:spcPts val="0"/>
              </a:spcAft>
            </a:pPr>
            <a:endParaRPr lang="en-US" sz="1333">
              <a:solidFill>
                <a:prstClr val="black"/>
              </a:solidFill>
              <a:latin typeface="Arial"/>
              <a:cs typeface="+mn-cs"/>
            </a:endParaRPr>
          </a:p>
        </p:txBody>
      </p:sp>
      <p:sp>
        <p:nvSpPr>
          <p:cNvPr id="22" name="Rectangle 21">
            <a:extLst>
              <a:ext uri="{FF2B5EF4-FFF2-40B4-BE49-F238E27FC236}">
                <a16:creationId xmlns:a16="http://schemas.microsoft.com/office/drawing/2014/main" id="{FFE0AE6D-D131-4E47-B1B7-5A9D6856F1D9}"/>
              </a:ext>
            </a:extLst>
          </p:cNvPr>
          <p:cNvSpPr/>
          <p:nvPr/>
        </p:nvSpPr>
        <p:spPr>
          <a:xfrm>
            <a:off x="2000606" y="2183659"/>
            <a:ext cx="925779" cy="4096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54" eaLnBrk="1" fontAlgn="auto" hangingPunct="1">
              <a:spcBef>
                <a:spcPts val="0"/>
              </a:spcBef>
              <a:spcAft>
                <a:spcPts val="0"/>
              </a:spcAft>
            </a:pPr>
            <a:endParaRPr lang="en-US" sz="1333">
              <a:solidFill>
                <a:prstClr val="white"/>
              </a:solidFill>
              <a:latin typeface="Arial"/>
            </a:endParaRPr>
          </a:p>
        </p:txBody>
      </p:sp>
      <p:sp>
        <p:nvSpPr>
          <p:cNvPr id="23" name="Rectangle 22">
            <a:extLst>
              <a:ext uri="{FF2B5EF4-FFF2-40B4-BE49-F238E27FC236}">
                <a16:creationId xmlns:a16="http://schemas.microsoft.com/office/drawing/2014/main" id="{35C7297C-F5DA-284A-8676-1377E94C6E8E}"/>
              </a:ext>
            </a:extLst>
          </p:cNvPr>
          <p:cNvSpPr/>
          <p:nvPr/>
        </p:nvSpPr>
        <p:spPr>
          <a:xfrm>
            <a:off x="3382365" y="2123539"/>
            <a:ext cx="981588" cy="2031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54" eaLnBrk="1" fontAlgn="auto" hangingPunct="1">
              <a:spcBef>
                <a:spcPts val="0"/>
              </a:spcBef>
              <a:spcAft>
                <a:spcPts val="0"/>
              </a:spcAft>
            </a:pPr>
            <a:endParaRPr lang="en-US" sz="1333">
              <a:solidFill>
                <a:prstClr val="white"/>
              </a:solidFill>
              <a:latin typeface="Arial"/>
            </a:endParaRPr>
          </a:p>
        </p:txBody>
      </p:sp>
      <p:sp>
        <p:nvSpPr>
          <p:cNvPr id="46" name="Rounded Rectangle 45">
            <a:extLst>
              <a:ext uri="{FF2B5EF4-FFF2-40B4-BE49-F238E27FC236}">
                <a16:creationId xmlns:a16="http://schemas.microsoft.com/office/drawing/2014/main" id="{C2EB6E3C-2769-994D-BAE5-C3596A37006C}"/>
              </a:ext>
            </a:extLst>
          </p:cNvPr>
          <p:cNvSpPr/>
          <p:nvPr/>
        </p:nvSpPr>
        <p:spPr>
          <a:xfrm>
            <a:off x="4673947" y="2213606"/>
            <a:ext cx="1495049" cy="561377"/>
          </a:xfrm>
          <a:prstGeom prst="roundRect">
            <a:avLst>
              <a:gd name="adj" fmla="val 627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JDBC Sink Connector</a:t>
            </a:r>
            <a:endParaRPr sz="1333" dirty="0">
              <a:solidFill>
                <a:prstClr val="white"/>
              </a:solidFill>
              <a:latin typeface="Arial"/>
            </a:endParaRPr>
          </a:p>
        </p:txBody>
      </p:sp>
      <p:sp>
        <p:nvSpPr>
          <p:cNvPr id="47" name="AutoShape 4">
            <a:extLst>
              <a:ext uri="{FF2B5EF4-FFF2-40B4-BE49-F238E27FC236}">
                <a16:creationId xmlns:a16="http://schemas.microsoft.com/office/drawing/2014/main" id="{A9C4FCAF-8E51-FB49-A7E9-7E2FB14B5BC6}"/>
              </a:ext>
            </a:extLst>
          </p:cNvPr>
          <p:cNvSpPr>
            <a:spLocks noChangeArrowheads="1"/>
          </p:cNvSpPr>
          <p:nvPr/>
        </p:nvSpPr>
        <p:spPr bwMode="auto">
          <a:xfrm>
            <a:off x="4497395" y="1538167"/>
            <a:ext cx="2376590" cy="1609872"/>
          </a:xfrm>
          <a:prstGeom prst="roundRect">
            <a:avLst>
              <a:gd name="adj" fmla="val 7117"/>
            </a:avLst>
          </a:prstGeom>
          <a:noFill/>
          <a:ln w="12700">
            <a:solidFill>
              <a:schemeClr val="accent3"/>
            </a:solidFill>
            <a:prstDash val="dash"/>
            <a:round/>
            <a:headEnd/>
            <a:tailEnd/>
          </a:ln>
        </p:spPr>
        <p:txBody>
          <a:bodyPr lIns="0" tIns="0" rIns="0" bIns="0" anchor="t" anchorCtr="1"/>
          <a:lstStyle/>
          <a:p>
            <a:pPr algn="ctr" defTabSz="914377" eaLnBrk="1" fontAlgn="auto" hangingPunct="1">
              <a:spcBef>
                <a:spcPts val="0"/>
              </a:spcBef>
              <a:spcAft>
                <a:spcPts val="0"/>
              </a:spcAft>
            </a:pPr>
            <a:r>
              <a:rPr lang="en-US" sz="1333" dirty="0">
                <a:solidFill>
                  <a:prstClr val="black"/>
                </a:solidFill>
                <a:latin typeface="Arial"/>
                <a:cs typeface="+mn-cs"/>
              </a:rPr>
              <a:t>Kafka Connect</a:t>
            </a:r>
          </a:p>
        </p:txBody>
      </p:sp>
      <p:cxnSp>
        <p:nvCxnSpPr>
          <p:cNvPr id="74" name="Elbow Connector 73">
            <a:extLst>
              <a:ext uri="{FF2B5EF4-FFF2-40B4-BE49-F238E27FC236}">
                <a16:creationId xmlns:a16="http://schemas.microsoft.com/office/drawing/2014/main" id="{DF176368-3252-5743-A9A9-26C8B6158017}"/>
              </a:ext>
            </a:extLst>
          </p:cNvPr>
          <p:cNvCxnSpPr>
            <a:cxnSpLocks/>
            <a:stCxn id="10" idx="0"/>
            <a:endCxn id="46" idx="1"/>
          </p:cNvCxnSpPr>
          <p:nvPr/>
        </p:nvCxnSpPr>
        <p:spPr>
          <a:xfrm rot="5400000" flipH="1" flipV="1">
            <a:off x="3053358" y="2273496"/>
            <a:ext cx="1399790" cy="1841388"/>
          </a:xfrm>
          <a:prstGeom prst="bentConnector2">
            <a:avLst/>
          </a:prstGeom>
          <a:ln w="12700">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sp>
        <p:nvSpPr>
          <p:cNvPr id="65" name="AutoShape 4">
            <a:extLst>
              <a:ext uri="{FF2B5EF4-FFF2-40B4-BE49-F238E27FC236}">
                <a16:creationId xmlns:a16="http://schemas.microsoft.com/office/drawing/2014/main" id="{872ACC34-14D5-8549-A8ED-E9FAD24FDADB}"/>
              </a:ext>
            </a:extLst>
          </p:cNvPr>
          <p:cNvSpPr>
            <a:spLocks noChangeArrowheads="1"/>
          </p:cNvSpPr>
          <p:nvPr/>
        </p:nvSpPr>
        <p:spPr bwMode="auto">
          <a:xfrm>
            <a:off x="219834" y="1081925"/>
            <a:ext cx="7771228" cy="4906924"/>
          </a:xfrm>
          <a:prstGeom prst="roundRect">
            <a:avLst>
              <a:gd name="adj" fmla="val 2714"/>
            </a:avLst>
          </a:prstGeom>
          <a:noFill/>
          <a:ln w="19050">
            <a:solidFill>
              <a:srgbClr val="FF0000"/>
            </a:solidFill>
            <a:prstDash val="solid"/>
            <a:round/>
            <a:headEnd/>
            <a:tailEnd/>
          </a:ln>
        </p:spPr>
        <p:txBody>
          <a:bodyPr lIns="0" tIns="0" rIns="0" bIns="0" anchor="b" anchorCtr="1"/>
          <a:lstStyle/>
          <a:p>
            <a:pPr algn="ctr" defTabSz="914377" eaLnBrk="1" fontAlgn="auto" hangingPunct="1">
              <a:spcBef>
                <a:spcPts val="0"/>
              </a:spcBef>
              <a:spcAft>
                <a:spcPts val="0"/>
              </a:spcAft>
              <a:defRPr/>
            </a:pPr>
            <a:r>
              <a:rPr lang="en-US" sz="1200" dirty="0">
                <a:solidFill>
                  <a:srgbClr val="FF0000"/>
                </a:solidFill>
                <a:latin typeface="Arial"/>
              </a:rPr>
              <a:t>OpenShift</a:t>
            </a:r>
            <a:endParaRPr lang="en-US" sz="1200" dirty="0">
              <a:solidFill>
                <a:srgbClr val="FF0000"/>
              </a:solidFill>
              <a:latin typeface="Arial"/>
              <a:cs typeface="+mn-cs"/>
            </a:endParaRPr>
          </a:p>
        </p:txBody>
      </p:sp>
      <p:sp>
        <p:nvSpPr>
          <p:cNvPr id="66" name="AutoShape 4">
            <a:extLst>
              <a:ext uri="{FF2B5EF4-FFF2-40B4-BE49-F238E27FC236}">
                <a16:creationId xmlns:a16="http://schemas.microsoft.com/office/drawing/2014/main" id="{097D493F-81A5-E744-A29D-D1F9E892F405}"/>
              </a:ext>
            </a:extLst>
          </p:cNvPr>
          <p:cNvSpPr>
            <a:spLocks noChangeArrowheads="1"/>
          </p:cNvSpPr>
          <p:nvPr/>
        </p:nvSpPr>
        <p:spPr bwMode="auto">
          <a:xfrm>
            <a:off x="219833" y="6031825"/>
            <a:ext cx="11362567" cy="343174"/>
          </a:xfrm>
          <a:prstGeom prst="roundRect">
            <a:avLst>
              <a:gd name="adj" fmla="val 7117"/>
            </a:avLst>
          </a:prstGeom>
          <a:noFill/>
          <a:ln w="12700">
            <a:solidFill>
              <a:schemeClr val="bg1">
                <a:lumMod val="10000"/>
              </a:schemeClr>
            </a:solidFill>
            <a:prstDash val="solid"/>
            <a:round/>
            <a:headEnd/>
            <a:tailEnd/>
          </a:ln>
        </p:spPr>
        <p:txBody>
          <a:bodyPr lIns="0" tIns="0" rIns="0" bIns="0" anchor="b" anchorCtr="1"/>
          <a:lstStyle/>
          <a:p>
            <a:pPr algn="ctr" defTabSz="914377" eaLnBrk="1" fontAlgn="auto" hangingPunct="1">
              <a:spcBef>
                <a:spcPts val="0"/>
              </a:spcBef>
              <a:spcAft>
                <a:spcPts val="0"/>
              </a:spcAft>
              <a:defRPr/>
            </a:pPr>
            <a:r>
              <a:rPr lang="en-US" sz="1200" dirty="0">
                <a:solidFill>
                  <a:prstClr val="black"/>
                </a:solidFill>
                <a:latin typeface="Arial"/>
              </a:rPr>
              <a:t>On-premise or Cloud Providers (IBM, AWS, GCP, Azure...)</a:t>
            </a:r>
            <a:endParaRPr lang="en-US" sz="1200" dirty="0">
              <a:solidFill>
                <a:prstClr val="black"/>
              </a:solidFill>
              <a:latin typeface="Arial"/>
              <a:cs typeface="+mn-cs"/>
            </a:endParaRPr>
          </a:p>
        </p:txBody>
      </p:sp>
      <p:sp>
        <p:nvSpPr>
          <p:cNvPr id="68" name="AutoShape 4">
            <a:extLst>
              <a:ext uri="{FF2B5EF4-FFF2-40B4-BE49-F238E27FC236}">
                <a16:creationId xmlns:a16="http://schemas.microsoft.com/office/drawing/2014/main" id="{06542031-62B0-8342-BB58-B57AD775CF28}"/>
              </a:ext>
            </a:extLst>
          </p:cNvPr>
          <p:cNvSpPr>
            <a:spLocks noChangeArrowheads="1"/>
          </p:cNvSpPr>
          <p:nvPr/>
        </p:nvSpPr>
        <p:spPr bwMode="auto">
          <a:xfrm>
            <a:off x="311406" y="5300113"/>
            <a:ext cx="7533882" cy="347646"/>
          </a:xfrm>
          <a:prstGeom prst="roundRect">
            <a:avLst>
              <a:gd name="adj" fmla="val 7117"/>
            </a:avLst>
          </a:prstGeom>
          <a:solidFill>
            <a:schemeClr val="tx1">
              <a:lumMod val="25000"/>
              <a:lumOff val="75000"/>
            </a:schemeClr>
          </a:solidFill>
          <a:ln w="12700">
            <a:noFill/>
            <a:prstDash val="solid"/>
            <a:round/>
            <a:headEnd/>
            <a:tailEnd/>
          </a:ln>
        </p:spPr>
        <p:txBody>
          <a:bodyPr lIns="0" tIns="0" rIns="0" bIns="0" anchor="b" anchorCtr="1"/>
          <a:lstStyle/>
          <a:p>
            <a:pPr algn="ctr" defTabSz="914377" eaLnBrk="1" fontAlgn="auto" hangingPunct="1">
              <a:spcBef>
                <a:spcPts val="0"/>
              </a:spcBef>
              <a:spcAft>
                <a:spcPts val="0"/>
              </a:spcAft>
              <a:defRPr/>
            </a:pPr>
            <a:r>
              <a:rPr lang="en-US" sz="1200" dirty="0">
                <a:solidFill>
                  <a:prstClr val="black"/>
                </a:solidFill>
                <a:latin typeface="Arial"/>
              </a:rPr>
              <a:t>Cloud Pak for Integration</a:t>
            </a:r>
            <a:endParaRPr lang="en-US" sz="1200" dirty="0">
              <a:solidFill>
                <a:prstClr val="black"/>
              </a:solidFill>
              <a:latin typeface="Arial"/>
              <a:cs typeface="+mn-cs"/>
            </a:endParaRPr>
          </a:p>
        </p:txBody>
      </p:sp>
      <p:pic>
        <p:nvPicPr>
          <p:cNvPr id="69" name="Picture 68">
            <a:extLst>
              <a:ext uri="{FF2B5EF4-FFF2-40B4-BE49-F238E27FC236}">
                <a16:creationId xmlns:a16="http://schemas.microsoft.com/office/drawing/2014/main" id="{0DA4C501-A3BA-594D-890F-F84BE39B62A2}"/>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3762329" y="4590681"/>
            <a:ext cx="727588" cy="382450"/>
          </a:xfrm>
          <a:prstGeom prst="rect">
            <a:avLst/>
          </a:prstGeom>
        </p:spPr>
      </p:pic>
      <p:sp>
        <p:nvSpPr>
          <p:cNvPr id="31" name="Can 30">
            <a:extLst>
              <a:ext uri="{FF2B5EF4-FFF2-40B4-BE49-F238E27FC236}">
                <a16:creationId xmlns:a16="http://schemas.microsoft.com/office/drawing/2014/main" id="{999203C4-F95F-A942-B1BB-74FB08F3F45B}"/>
              </a:ext>
            </a:extLst>
          </p:cNvPr>
          <p:cNvSpPr/>
          <p:nvPr/>
        </p:nvSpPr>
        <p:spPr>
          <a:xfrm>
            <a:off x="8588475" y="2379587"/>
            <a:ext cx="1152781" cy="737484"/>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333" dirty="0">
                <a:solidFill>
                  <a:prstClr val="white"/>
                </a:solidFill>
                <a:latin typeface="Arial"/>
              </a:rPr>
              <a:t>DB2</a:t>
            </a:r>
          </a:p>
          <a:p>
            <a:pPr algn="ctr" defTabSz="914377" eaLnBrk="1" fontAlgn="auto" hangingPunct="1">
              <a:spcBef>
                <a:spcPts val="0"/>
              </a:spcBef>
              <a:spcAft>
                <a:spcPts val="0"/>
              </a:spcAft>
            </a:pPr>
            <a:r>
              <a:rPr lang="en-US" sz="1333" dirty="0">
                <a:solidFill>
                  <a:prstClr val="white"/>
                </a:solidFill>
                <a:latin typeface="Arial"/>
              </a:rPr>
              <a:t>Inventory</a:t>
            </a:r>
            <a:endParaRPr sz="1333" dirty="0">
              <a:solidFill>
                <a:prstClr val="white"/>
              </a:solidFill>
              <a:latin typeface="Arial"/>
            </a:endParaRPr>
          </a:p>
        </p:txBody>
      </p:sp>
      <p:cxnSp>
        <p:nvCxnSpPr>
          <p:cNvPr id="32" name="Elbow Connector 31">
            <a:extLst>
              <a:ext uri="{FF2B5EF4-FFF2-40B4-BE49-F238E27FC236}">
                <a16:creationId xmlns:a16="http://schemas.microsoft.com/office/drawing/2014/main" id="{C8722427-9CE9-C745-8777-FA0BA8317576}"/>
              </a:ext>
            </a:extLst>
          </p:cNvPr>
          <p:cNvCxnSpPr>
            <a:cxnSpLocks/>
            <a:stCxn id="46" idx="3"/>
            <a:endCxn id="31" idx="2"/>
          </p:cNvCxnSpPr>
          <p:nvPr/>
        </p:nvCxnSpPr>
        <p:spPr>
          <a:xfrm>
            <a:off x="6168996" y="2494295"/>
            <a:ext cx="2419479" cy="254034"/>
          </a:xfrm>
          <a:prstGeom prst="bentConnector3">
            <a:avLst>
              <a:gd name="adj1" fmla="val 50000"/>
            </a:avLst>
          </a:prstGeom>
          <a:ln w="12700">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sp>
        <p:nvSpPr>
          <p:cNvPr id="33" name="Rounded Rectangle 32">
            <a:extLst>
              <a:ext uri="{FF2B5EF4-FFF2-40B4-BE49-F238E27FC236}">
                <a16:creationId xmlns:a16="http://schemas.microsoft.com/office/drawing/2014/main" id="{87022742-38DC-CE46-A622-0B2F3221AAE8}"/>
              </a:ext>
            </a:extLst>
          </p:cNvPr>
          <p:cNvSpPr/>
          <p:nvPr/>
        </p:nvSpPr>
        <p:spPr>
          <a:xfrm>
            <a:off x="5871176" y="3710992"/>
            <a:ext cx="1449263" cy="366185"/>
          </a:xfrm>
          <a:prstGeom prst="roundRect">
            <a:avLst>
              <a:gd name="adj" fmla="val 6277"/>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Inventory Mgr</a:t>
            </a:r>
            <a:endParaRPr sz="1333" dirty="0">
              <a:solidFill>
                <a:prstClr val="white"/>
              </a:solidFill>
              <a:latin typeface="Arial"/>
            </a:endParaRPr>
          </a:p>
        </p:txBody>
      </p:sp>
      <p:cxnSp>
        <p:nvCxnSpPr>
          <p:cNvPr id="38" name="Elbow Connector 37">
            <a:extLst>
              <a:ext uri="{FF2B5EF4-FFF2-40B4-BE49-F238E27FC236}">
                <a16:creationId xmlns:a16="http://schemas.microsoft.com/office/drawing/2014/main" id="{BB4CAE53-228A-B04F-8589-C797700D7FA4}"/>
              </a:ext>
            </a:extLst>
          </p:cNvPr>
          <p:cNvCxnSpPr>
            <a:cxnSpLocks/>
            <a:stCxn id="31" idx="3"/>
            <a:endCxn id="33" idx="3"/>
          </p:cNvCxnSpPr>
          <p:nvPr/>
        </p:nvCxnSpPr>
        <p:spPr>
          <a:xfrm rot="5400000">
            <a:off x="7854146" y="2583365"/>
            <a:ext cx="777014" cy="1844427"/>
          </a:xfrm>
          <a:prstGeom prst="bentConnector2">
            <a:avLst/>
          </a:prstGeom>
          <a:ln w="12700">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sp>
        <p:nvSpPr>
          <p:cNvPr id="42" name="AutoShape 4">
            <a:extLst>
              <a:ext uri="{FF2B5EF4-FFF2-40B4-BE49-F238E27FC236}">
                <a16:creationId xmlns:a16="http://schemas.microsoft.com/office/drawing/2014/main" id="{CFBB671E-47AD-E843-B101-3574245DBA5F}"/>
              </a:ext>
            </a:extLst>
          </p:cNvPr>
          <p:cNvSpPr>
            <a:spLocks noChangeArrowheads="1"/>
          </p:cNvSpPr>
          <p:nvPr/>
        </p:nvSpPr>
        <p:spPr bwMode="auto">
          <a:xfrm>
            <a:off x="8089124" y="1052116"/>
            <a:ext cx="3493276" cy="4906924"/>
          </a:xfrm>
          <a:prstGeom prst="roundRect">
            <a:avLst>
              <a:gd name="adj" fmla="val 2714"/>
            </a:avLst>
          </a:prstGeom>
          <a:noFill/>
          <a:ln w="19050">
            <a:solidFill>
              <a:srgbClr val="0000FF"/>
            </a:solidFill>
            <a:prstDash val="solid"/>
            <a:round/>
            <a:headEnd/>
            <a:tailEnd/>
          </a:ln>
        </p:spPr>
        <p:txBody>
          <a:bodyPr lIns="0" tIns="0" rIns="0" bIns="0" anchor="b" anchorCtr="1"/>
          <a:lstStyle/>
          <a:p>
            <a:pPr algn="ctr" defTabSz="914377" eaLnBrk="1" fontAlgn="auto" hangingPunct="1">
              <a:spcBef>
                <a:spcPts val="0"/>
              </a:spcBef>
              <a:spcAft>
                <a:spcPts val="0"/>
              </a:spcAft>
              <a:defRPr/>
            </a:pPr>
            <a:r>
              <a:rPr lang="en-US" sz="1200" dirty="0">
                <a:solidFill>
                  <a:srgbClr val="0000FF"/>
                </a:solidFill>
                <a:latin typeface="Arial"/>
              </a:rPr>
              <a:t>DB2 as a service</a:t>
            </a:r>
            <a:endParaRPr lang="en-US" sz="1200" dirty="0">
              <a:solidFill>
                <a:srgbClr val="0000FF"/>
              </a:solidFill>
              <a:latin typeface="Arial"/>
              <a:cs typeface="+mn-cs"/>
            </a:endParaRPr>
          </a:p>
        </p:txBody>
      </p:sp>
    </p:spTree>
    <p:extLst>
      <p:ext uri="{BB962C8B-B14F-4D97-AF65-F5344CB8AC3E}">
        <p14:creationId xmlns:p14="http://schemas.microsoft.com/office/powerpoint/2010/main" val="243598368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85613D-7463-3C42-9BD9-47E0B357C9E0}"/>
              </a:ext>
            </a:extLst>
          </p:cNvPr>
          <p:cNvSpPr>
            <a:spLocks noGrp="1"/>
          </p:cNvSpPr>
          <p:nvPr>
            <p:ph type="title"/>
          </p:nvPr>
        </p:nvSpPr>
        <p:spPr/>
        <p:txBody>
          <a:bodyPr/>
          <a:lstStyle/>
          <a:p>
            <a:r>
              <a:rPr lang="en-US" dirty="0"/>
              <a:t>DB2 CDC </a:t>
            </a:r>
            <a:r>
              <a:rPr lang="en-US" dirty="0" err="1"/>
              <a:t>Debezium</a:t>
            </a:r>
            <a:endParaRPr dirty="0"/>
          </a:p>
        </p:txBody>
      </p:sp>
      <p:sp>
        <p:nvSpPr>
          <p:cNvPr id="4" name="Slide Number Placeholder 3">
            <a:extLst>
              <a:ext uri="{FF2B5EF4-FFF2-40B4-BE49-F238E27FC236}">
                <a16:creationId xmlns:a16="http://schemas.microsoft.com/office/drawing/2014/main" id="{67A54E3B-42B4-7740-BCEF-174D869777C5}"/>
              </a:ext>
            </a:extLst>
          </p:cNvPr>
          <p:cNvSpPr>
            <a:spLocks noGrp="1"/>
          </p:cNvSpPr>
          <p:nvPr>
            <p:ph type="sldNum" sz="quarter" idx="10"/>
          </p:nvPr>
        </p:nvSpPr>
        <p:spPr/>
        <p:txBody>
          <a:bodyPr/>
          <a:lstStyle/>
          <a:p>
            <a:pPr defTabSz="914377" fontAlgn="auto">
              <a:spcBef>
                <a:spcPts val="0"/>
              </a:spcBef>
              <a:spcAft>
                <a:spcPts val="0"/>
              </a:spcAft>
            </a:pPr>
            <a:fld id="{2F63A97E-D605-DC42-8452-C14CD1FA87FA}" type="slidenum">
              <a:rPr lang="en-US">
                <a:solidFill>
                  <a:srgbClr val="5AAAFA"/>
                </a:solidFill>
                <a:latin typeface="Arial"/>
                <a:cs typeface="+mn-cs"/>
              </a:rPr>
              <a:pPr defTabSz="914377" fontAlgn="auto">
                <a:spcBef>
                  <a:spcPts val="0"/>
                </a:spcBef>
                <a:spcAft>
                  <a:spcPts val="0"/>
                </a:spcAft>
              </a:pPr>
              <a:t>77</a:t>
            </a:fld>
            <a:endParaRPr lang="en-US">
              <a:solidFill>
                <a:srgbClr val="5AAAFA"/>
              </a:solidFill>
              <a:latin typeface="Arial"/>
              <a:cs typeface="+mn-cs"/>
            </a:endParaRPr>
          </a:p>
        </p:txBody>
      </p:sp>
      <p:sp>
        <p:nvSpPr>
          <p:cNvPr id="5" name="Rounded Rectangle 4">
            <a:extLst>
              <a:ext uri="{FF2B5EF4-FFF2-40B4-BE49-F238E27FC236}">
                <a16:creationId xmlns:a16="http://schemas.microsoft.com/office/drawing/2014/main" id="{4304F71B-11D6-5F4A-A33F-34FF2EA0396A}"/>
              </a:ext>
            </a:extLst>
          </p:cNvPr>
          <p:cNvSpPr/>
          <p:nvPr/>
        </p:nvSpPr>
        <p:spPr bwMode="auto">
          <a:xfrm>
            <a:off x="4984290" y="3907227"/>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dirty="0">
                <a:solidFill>
                  <a:prstClr val="white"/>
                </a:solidFill>
                <a:latin typeface="Arial"/>
              </a:rPr>
              <a:t>0</a:t>
            </a:r>
            <a:endParaRPr lang="en-US" sz="667" dirty="0">
              <a:solidFill>
                <a:prstClr val="white"/>
              </a:solidFill>
              <a:latin typeface="Arial"/>
            </a:endParaRPr>
          </a:p>
        </p:txBody>
      </p:sp>
      <p:sp>
        <p:nvSpPr>
          <p:cNvPr id="6" name="Rounded Rectangle 5">
            <a:extLst>
              <a:ext uri="{FF2B5EF4-FFF2-40B4-BE49-F238E27FC236}">
                <a16:creationId xmlns:a16="http://schemas.microsoft.com/office/drawing/2014/main" id="{792A766C-4035-7A46-A089-7597F4D3C367}"/>
              </a:ext>
            </a:extLst>
          </p:cNvPr>
          <p:cNvSpPr/>
          <p:nvPr/>
        </p:nvSpPr>
        <p:spPr bwMode="auto">
          <a:xfrm>
            <a:off x="5228126" y="3907227"/>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1</a:t>
            </a:r>
            <a:endParaRPr lang="en-US" sz="667">
              <a:solidFill>
                <a:prstClr val="white"/>
              </a:solidFill>
              <a:latin typeface="Arial"/>
            </a:endParaRPr>
          </a:p>
        </p:txBody>
      </p:sp>
      <p:sp>
        <p:nvSpPr>
          <p:cNvPr id="7" name="Rounded Rectangle 6">
            <a:extLst>
              <a:ext uri="{FF2B5EF4-FFF2-40B4-BE49-F238E27FC236}">
                <a16:creationId xmlns:a16="http://schemas.microsoft.com/office/drawing/2014/main" id="{7E4F924E-E16B-9B4C-BDE5-B5FA77918438}"/>
              </a:ext>
            </a:extLst>
          </p:cNvPr>
          <p:cNvSpPr/>
          <p:nvPr/>
        </p:nvSpPr>
        <p:spPr bwMode="auto">
          <a:xfrm>
            <a:off x="5473689" y="3907227"/>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2</a:t>
            </a:r>
            <a:endParaRPr lang="en-US" sz="667">
              <a:solidFill>
                <a:prstClr val="white"/>
              </a:solidFill>
              <a:latin typeface="Arial"/>
            </a:endParaRPr>
          </a:p>
        </p:txBody>
      </p:sp>
      <p:sp>
        <p:nvSpPr>
          <p:cNvPr id="8" name="Rounded Rectangle 7">
            <a:extLst>
              <a:ext uri="{FF2B5EF4-FFF2-40B4-BE49-F238E27FC236}">
                <a16:creationId xmlns:a16="http://schemas.microsoft.com/office/drawing/2014/main" id="{11D38582-539D-F94D-BDAF-120652A906B1}"/>
              </a:ext>
            </a:extLst>
          </p:cNvPr>
          <p:cNvSpPr/>
          <p:nvPr/>
        </p:nvSpPr>
        <p:spPr bwMode="auto">
          <a:xfrm>
            <a:off x="5717526" y="3907227"/>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3</a:t>
            </a:r>
            <a:endParaRPr lang="en-US" sz="667">
              <a:solidFill>
                <a:prstClr val="white"/>
              </a:solidFill>
              <a:latin typeface="Arial"/>
            </a:endParaRPr>
          </a:p>
        </p:txBody>
      </p:sp>
      <p:sp>
        <p:nvSpPr>
          <p:cNvPr id="9" name="Rounded Rectangle 8">
            <a:extLst>
              <a:ext uri="{FF2B5EF4-FFF2-40B4-BE49-F238E27FC236}">
                <a16:creationId xmlns:a16="http://schemas.microsoft.com/office/drawing/2014/main" id="{1E8BFF02-AB38-6F42-A6CB-76FFEB799B2A}"/>
              </a:ext>
            </a:extLst>
          </p:cNvPr>
          <p:cNvSpPr/>
          <p:nvPr/>
        </p:nvSpPr>
        <p:spPr bwMode="auto">
          <a:xfrm>
            <a:off x="5963086" y="3907227"/>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4</a:t>
            </a:r>
            <a:endParaRPr lang="en-US" sz="667">
              <a:solidFill>
                <a:prstClr val="white"/>
              </a:solidFill>
              <a:latin typeface="Arial"/>
            </a:endParaRPr>
          </a:p>
        </p:txBody>
      </p:sp>
      <p:sp>
        <p:nvSpPr>
          <p:cNvPr id="10" name="Rounded Rectangle 9">
            <a:extLst>
              <a:ext uri="{FF2B5EF4-FFF2-40B4-BE49-F238E27FC236}">
                <a16:creationId xmlns:a16="http://schemas.microsoft.com/office/drawing/2014/main" id="{09086E3C-7239-3247-949B-DEEC9D00C281}"/>
              </a:ext>
            </a:extLst>
          </p:cNvPr>
          <p:cNvSpPr/>
          <p:nvPr/>
        </p:nvSpPr>
        <p:spPr bwMode="auto">
          <a:xfrm>
            <a:off x="6193882" y="3907227"/>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5</a:t>
            </a:r>
            <a:endParaRPr lang="en-US" sz="667">
              <a:solidFill>
                <a:prstClr val="white"/>
              </a:solidFill>
              <a:latin typeface="Arial"/>
            </a:endParaRPr>
          </a:p>
        </p:txBody>
      </p:sp>
      <p:sp>
        <p:nvSpPr>
          <p:cNvPr id="11" name="TextBox 10">
            <a:extLst>
              <a:ext uri="{FF2B5EF4-FFF2-40B4-BE49-F238E27FC236}">
                <a16:creationId xmlns:a16="http://schemas.microsoft.com/office/drawing/2014/main" id="{380BAE2F-D39F-2A4D-AF02-BA85181FE490}"/>
              </a:ext>
            </a:extLst>
          </p:cNvPr>
          <p:cNvSpPr txBox="1"/>
          <p:nvPr/>
        </p:nvSpPr>
        <p:spPr>
          <a:xfrm>
            <a:off x="4917693" y="4594079"/>
            <a:ext cx="1156086" cy="300210"/>
          </a:xfrm>
          <a:prstGeom prst="rect">
            <a:avLst/>
          </a:prstGeom>
          <a:noFill/>
        </p:spPr>
        <p:txBody>
          <a:bodyPr wrap="none" rtlCol="0">
            <a:spAutoFit/>
          </a:bodyPr>
          <a:lstStyle/>
          <a:p>
            <a:pPr defTabSz="914377" eaLnBrk="1" fontAlgn="auto" hangingPunct="1">
              <a:spcBef>
                <a:spcPts val="0"/>
              </a:spcBef>
              <a:spcAft>
                <a:spcPts val="0"/>
              </a:spcAft>
            </a:pPr>
            <a:r>
              <a:rPr lang="en-US" sz="1351" dirty="0">
                <a:solidFill>
                  <a:srgbClr val="4178BE">
                    <a:lumMod val="25000"/>
                  </a:srgbClr>
                </a:solidFill>
                <a:latin typeface="Arial"/>
                <a:cs typeface="+mn-cs"/>
              </a:rPr>
              <a:t>OrderEvents</a:t>
            </a:r>
          </a:p>
        </p:txBody>
      </p:sp>
      <p:sp>
        <p:nvSpPr>
          <p:cNvPr id="12" name="AutoShape 4">
            <a:extLst>
              <a:ext uri="{FF2B5EF4-FFF2-40B4-BE49-F238E27FC236}">
                <a16:creationId xmlns:a16="http://schemas.microsoft.com/office/drawing/2014/main" id="{765137EE-26C5-FE42-9A07-FED56F27BA3F}"/>
              </a:ext>
            </a:extLst>
          </p:cNvPr>
          <p:cNvSpPr>
            <a:spLocks noChangeArrowheads="1"/>
          </p:cNvSpPr>
          <p:nvPr/>
        </p:nvSpPr>
        <p:spPr bwMode="auto">
          <a:xfrm>
            <a:off x="4116625" y="3710027"/>
            <a:ext cx="3857396" cy="1214997"/>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defTabSz="914377" eaLnBrk="1" fontAlgn="auto" hangingPunct="1">
              <a:spcBef>
                <a:spcPts val="0"/>
              </a:spcBef>
              <a:spcAft>
                <a:spcPts val="0"/>
              </a:spcAft>
            </a:pPr>
            <a:endParaRPr lang="en-US" sz="1333">
              <a:solidFill>
                <a:prstClr val="black"/>
              </a:solidFill>
              <a:latin typeface="Arial"/>
              <a:cs typeface="+mn-cs"/>
            </a:endParaRPr>
          </a:p>
        </p:txBody>
      </p:sp>
      <p:sp>
        <p:nvSpPr>
          <p:cNvPr id="14" name="Rectangle 13">
            <a:extLst>
              <a:ext uri="{FF2B5EF4-FFF2-40B4-BE49-F238E27FC236}">
                <a16:creationId xmlns:a16="http://schemas.microsoft.com/office/drawing/2014/main" id="{2CE172AC-D05C-424A-8E8B-D1EC341237D5}"/>
              </a:ext>
            </a:extLst>
          </p:cNvPr>
          <p:cNvSpPr/>
          <p:nvPr/>
        </p:nvSpPr>
        <p:spPr>
          <a:xfrm>
            <a:off x="1496541" y="2017479"/>
            <a:ext cx="1219200" cy="655047"/>
          </a:xfrm>
          <a:prstGeom prst="rect">
            <a:avLst/>
          </a:prstGeom>
          <a:noFill/>
          <a:ln w="127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4" eaLnBrk="1" fontAlgn="auto" hangingPunct="1">
              <a:spcBef>
                <a:spcPts val="0"/>
              </a:spcBef>
              <a:spcAft>
                <a:spcPts val="0"/>
              </a:spcAft>
            </a:pPr>
            <a:r>
              <a:rPr lang="en-US" sz="1333" dirty="0">
                <a:solidFill>
                  <a:srgbClr val="0000FF"/>
                </a:solidFill>
                <a:latin typeface="Arial"/>
              </a:rPr>
              <a:t>Order Mgr Service</a:t>
            </a:r>
          </a:p>
        </p:txBody>
      </p:sp>
      <p:cxnSp>
        <p:nvCxnSpPr>
          <p:cNvPr id="15" name="Elbow Connector 14">
            <a:extLst>
              <a:ext uri="{FF2B5EF4-FFF2-40B4-BE49-F238E27FC236}">
                <a16:creationId xmlns:a16="http://schemas.microsoft.com/office/drawing/2014/main" id="{5919742B-96C3-B24F-B54F-5E3E40D9E3E9}"/>
              </a:ext>
            </a:extLst>
          </p:cNvPr>
          <p:cNvCxnSpPr>
            <a:cxnSpLocks/>
            <a:stCxn id="14" idx="2"/>
            <a:endCxn id="19" idx="0"/>
          </p:cNvCxnSpPr>
          <p:nvPr/>
        </p:nvCxnSpPr>
        <p:spPr>
          <a:xfrm rot="5400000">
            <a:off x="1887726" y="2889649"/>
            <a:ext cx="435539" cy="1293"/>
          </a:xfrm>
          <a:prstGeom prst="bentConnector3">
            <a:avLst>
              <a:gd name="adj1" fmla="val 50000"/>
            </a:avLst>
          </a:prstGeom>
          <a:ln w="12700">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sp>
        <p:nvSpPr>
          <p:cNvPr id="47" name="AutoShape 4">
            <a:extLst>
              <a:ext uri="{FF2B5EF4-FFF2-40B4-BE49-F238E27FC236}">
                <a16:creationId xmlns:a16="http://schemas.microsoft.com/office/drawing/2014/main" id="{A9C4FCAF-8E51-FB49-A7E9-7E2FB14B5BC6}"/>
              </a:ext>
            </a:extLst>
          </p:cNvPr>
          <p:cNvSpPr>
            <a:spLocks noChangeArrowheads="1"/>
          </p:cNvSpPr>
          <p:nvPr/>
        </p:nvSpPr>
        <p:spPr bwMode="auto">
          <a:xfrm>
            <a:off x="1474315" y="3864361"/>
            <a:ext cx="2394135" cy="976301"/>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defTabSz="914377" eaLnBrk="1" fontAlgn="auto" hangingPunct="1">
              <a:spcBef>
                <a:spcPts val="0"/>
              </a:spcBef>
              <a:spcAft>
                <a:spcPts val="0"/>
              </a:spcAft>
            </a:pPr>
            <a:r>
              <a:rPr lang="en-US" sz="1333" dirty="0" err="1">
                <a:solidFill>
                  <a:prstClr val="black"/>
                </a:solidFill>
                <a:latin typeface="Arial"/>
                <a:cs typeface="+mn-cs"/>
              </a:rPr>
              <a:t>Debezium</a:t>
            </a:r>
            <a:endParaRPr lang="en-US" sz="1333" dirty="0">
              <a:solidFill>
                <a:prstClr val="black"/>
              </a:solidFill>
              <a:latin typeface="Arial"/>
              <a:cs typeface="+mn-cs"/>
            </a:endParaRPr>
          </a:p>
          <a:p>
            <a:pPr algn="ctr" defTabSz="914377" eaLnBrk="1" fontAlgn="auto" hangingPunct="1">
              <a:spcBef>
                <a:spcPts val="0"/>
              </a:spcBef>
              <a:spcAft>
                <a:spcPts val="0"/>
              </a:spcAft>
            </a:pPr>
            <a:r>
              <a:rPr lang="en-US" sz="1333" dirty="0">
                <a:solidFill>
                  <a:prstClr val="black"/>
                </a:solidFill>
                <a:latin typeface="Arial"/>
                <a:cs typeface="+mn-cs"/>
              </a:rPr>
              <a:t>Kafka Connect</a:t>
            </a:r>
          </a:p>
        </p:txBody>
      </p:sp>
      <p:cxnSp>
        <p:nvCxnSpPr>
          <p:cNvPr id="74" name="Elbow Connector 73">
            <a:extLst>
              <a:ext uri="{FF2B5EF4-FFF2-40B4-BE49-F238E27FC236}">
                <a16:creationId xmlns:a16="http://schemas.microsoft.com/office/drawing/2014/main" id="{DF176368-3252-5743-A9A9-26C8B6158017}"/>
              </a:ext>
            </a:extLst>
          </p:cNvPr>
          <p:cNvCxnSpPr>
            <a:cxnSpLocks/>
            <a:stCxn id="19" idx="3"/>
            <a:endCxn id="37" idx="0"/>
          </p:cNvCxnSpPr>
          <p:nvPr/>
        </p:nvCxnSpPr>
        <p:spPr>
          <a:xfrm rot="16200000" flipH="1">
            <a:off x="2087789" y="3509207"/>
            <a:ext cx="533466" cy="499349"/>
          </a:xfrm>
          <a:prstGeom prst="bentConnector3">
            <a:avLst>
              <a:gd name="adj1" fmla="val 50000"/>
            </a:avLst>
          </a:prstGeom>
          <a:ln w="12700">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7" name="Elbow Connector 76">
            <a:extLst>
              <a:ext uri="{FF2B5EF4-FFF2-40B4-BE49-F238E27FC236}">
                <a16:creationId xmlns:a16="http://schemas.microsoft.com/office/drawing/2014/main" id="{7C34C447-80F7-7E43-A643-36B9516F6892}"/>
              </a:ext>
            </a:extLst>
          </p:cNvPr>
          <p:cNvCxnSpPr>
            <a:cxnSpLocks/>
            <a:stCxn id="37" idx="3"/>
            <a:endCxn id="10" idx="0"/>
          </p:cNvCxnSpPr>
          <p:nvPr/>
        </p:nvCxnSpPr>
        <p:spPr>
          <a:xfrm flipV="1">
            <a:off x="3351721" y="3907227"/>
            <a:ext cx="2964942" cy="269214"/>
          </a:xfrm>
          <a:prstGeom prst="bentConnector4">
            <a:avLst>
              <a:gd name="adj1" fmla="val 47929"/>
              <a:gd name="adj2" fmla="val 184914"/>
            </a:avLst>
          </a:prstGeom>
          <a:ln w="12700">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sp>
        <p:nvSpPr>
          <p:cNvPr id="65" name="AutoShape 4">
            <a:extLst>
              <a:ext uri="{FF2B5EF4-FFF2-40B4-BE49-F238E27FC236}">
                <a16:creationId xmlns:a16="http://schemas.microsoft.com/office/drawing/2014/main" id="{872ACC34-14D5-8549-A8ED-E9FAD24FDADB}"/>
              </a:ext>
            </a:extLst>
          </p:cNvPr>
          <p:cNvSpPr>
            <a:spLocks noChangeArrowheads="1"/>
          </p:cNvSpPr>
          <p:nvPr/>
        </p:nvSpPr>
        <p:spPr bwMode="auto">
          <a:xfrm>
            <a:off x="219833" y="1081925"/>
            <a:ext cx="9692263" cy="4906924"/>
          </a:xfrm>
          <a:prstGeom prst="roundRect">
            <a:avLst>
              <a:gd name="adj" fmla="val 2714"/>
            </a:avLst>
          </a:prstGeom>
          <a:noFill/>
          <a:ln w="19050">
            <a:solidFill>
              <a:srgbClr val="FF0000"/>
            </a:solidFill>
            <a:prstDash val="solid"/>
            <a:round/>
            <a:headEnd/>
            <a:tailEnd/>
          </a:ln>
        </p:spPr>
        <p:txBody>
          <a:bodyPr lIns="0" tIns="0" rIns="0" bIns="0" anchor="b" anchorCtr="1"/>
          <a:lstStyle/>
          <a:p>
            <a:pPr algn="ctr" defTabSz="914377" eaLnBrk="1" fontAlgn="auto" hangingPunct="1">
              <a:spcBef>
                <a:spcPts val="0"/>
              </a:spcBef>
              <a:spcAft>
                <a:spcPts val="0"/>
              </a:spcAft>
              <a:defRPr/>
            </a:pPr>
            <a:r>
              <a:rPr lang="en-US" sz="1200" dirty="0">
                <a:solidFill>
                  <a:srgbClr val="FF0000"/>
                </a:solidFill>
                <a:latin typeface="Arial"/>
              </a:rPr>
              <a:t>OpenShift</a:t>
            </a:r>
            <a:endParaRPr lang="en-US" sz="1200" dirty="0">
              <a:solidFill>
                <a:srgbClr val="FF0000"/>
              </a:solidFill>
              <a:latin typeface="Arial"/>
              <a:cs typeface="+mn-cs"/>
            </a:endParaRPr>
          </a:p>
        </p:txBody>
      </p:sp>
      <p:sp>
        <p:nvSpPr>
          <p:cNvPr id="66" name="AutoShape 4">
            <a:extLst>
              <a:ext uri="{FF2B5EF4-FFF2-40B4-BE49-F238E27FC236}">
                <a16:creationId xmlns:a16="http://schemas.microsoft.com/office/drawing/2014/main" id="{097D493F-81A5-E744-A29D-D1F9E892F405}"/>
              </a:ext>
            </a:extLst>
          </p:cNvPr>
          <p:cNvSpPr>
            <a:spLocks noChangeArrowheads="1"/>
          </p:cNvSpPr>
          <p:nvPr/>
        </p:nvSpPr>
        <p:spPr bwMode="auto">
          <a:xfrm>
            <a:off x="219833" y="6031825"/>
            <a:ext cx="9692263" cy="343174"/>
          </a:xfrm>
          <a:prstGeom prst="roundRect">
            <a:avLst>
              <a:gd name="adj" fmla="val 7117"/>
            </a:avLst>
          </a:prstGeom>
          <a:noFill/>
          <a:ln w="12700">
            <a:solidFill>
              <a:schemeClr val="bg1">
                <a:lumMod val="10000"/>
              </a:schemeClr>
            </a:solidFill>
            <a:prstDash val="solid"/>
            <a:round/>
            <a:headEnd/>
            <a:tailEnd/>
          </a:ln>
        </p:spPr>
        <p:txBody>
          <a:bodyPr lIns="0" tIns="0" rIns="0" bIns="0" anchor="b" anchorCtr="1"/>
          <a:lstStyle/>
          <a:p>
            <a:pPr algn="ctr" defTabSz="914377" eaLnBrk="1" fontAlgn="auto" hangingPunct="1">
              <a:spcBef>
                <a:spcPts val="0"/>
              </a:spcBef>
              <a:spcAft>
                <a:spcPts val="0"/>
              </a:spcAft>
              <a:defRPr/>
            </a:pPr>
            <a:r>
              <a:rPr lang="en-US" sz="1200" dirty="0">
                <a:solidFill>
                  <a:prstClr val="black"/>
                </a:solidFill>
                <a:latin typeface="Arial"/>
              </a:rPr>
              <a:t>On-premise or Cloud Providers (IBM, AWS, GCP, Azure...)</a:t>
            </a:r>
            <a:endParaRPr lang="en-US" sz="1200" dirty="0">
              <a:solidFill>
                <a:prstClr val="black"/>
              </a:solidFill>
              <a:latin typeface="Arial"/>
              <a:cs typeface="+mn-cs"/>
            </a:endParaRPr>
          </a:p>
        </p:txBody>
      </p:sp>
      <p:pic>
        <p:nvPicPr>
          <p:cNvPr id="69" name="Picture 68">
            <a:extLst>
              <a:ext uri="{FF2B5EF4-FFF2-40B4-BE49-F238E27FC236}">
                <a16:creationId xmlns:a16="http://schemas.microsoft.com/office/drawing/2014/main" id="{0DA4C501-A3BA-594D-890F-F84BE39B62A2}"/>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7246433" y="4603823"/>
            <a:ext cx="727588" cy="382450"/>
          </a:xfrm>
          <a:prstGeom prst="rect">
            <a:avLst/>
          </a:prstGeom>
        </p:spPr>
      </p:pic>
      <p:sp>
        <p:nvSpPr>
          <p:cNvPr id="19" name="Can 18">
            <a:extLst>
              <a:ext uri="{FF2B5EF4-FFF2-40B4-BE49-F238E27FC236}">
                <a16:creationId xmlns:a16="http://schemas.microsoft.com/office/drawing/2014/main" id="{C0F89EA4-3B46-1642-AC16-DEC394114BA4}"/>
              </a:ext>
            </a:extLst>
          </p:cNvPr>
          <p:cNvSpPr/>
          <p:nvPr/>
        </p:nvSpPr>
        <p:spPr>
          <a:xfrm>
            <a:off x="1647648" y="2980037"/>
            <a:ext cx="914400" cy="512112"/>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prstClr val="white"/>
                </a:solidFill>
                <a:effectLst/>
                <a:uLnTx/>
                <a:uFillTx/>
                <a:latin typeface="Arial"/>
                <a:ea typeface="+mn-ea"/>
                <a:cs typeface="+mn-cs"/>
              </a:rPr>
              <a:t>DB2</a:t>
            </a:r>
            <a:endParaRPr kumimoji="0" sz="1000" b="0" i="0" u="none" strike="noStrike" kern="1200" cap="none" spc="0" normalizeH="0" baseline="0" noProof="0" dirty="0">
              <a:ln>
                <a:noFill/>
              </a:ln>
              <a:solidFill>
                <a:prstClr val="white"/>
              </a:solidFill>
              <a:effectLst/>
              <a:uLnTx/>
              <a:uFillTx/>
              <a:latin typeface="Arial"/>
              <a:ea typeface="+mn-ea"/>
              <a:cs typeface="+mn-cs"/>
            </a:endParaRPr>
          </a:p>
        </p:txBody>
      </p:sp>
      <p:sp>
        <p:nvSpPr>
          <p:cNvPr id="37" name="Rounded Rectangle 36">
            <a:extLst>
              <a:ext uri="{FF2B5EF4-FFF2-40B4-BE49-F238E27FC236}">
                <a16:creationId xmlns:a16="http://schemas.microsoft.com/office/drawing/2014/main" id="{EEAE6B62-800F-3F49-A6AB-E03878154378}"/>
              </a:ext>
            </a:extLst>
          </p:cNvPr>
          <p:cNvSpPr/>
          <p:nvPr/>
        </p:nvSpPr>
        <p:spPr>
          <a:xfrm>
            <a:off x="1856672" y="4025615"/>
            <a:ext cx="1495049" cy="301651"/>
          </a:xfrm>
          <a:prstGeom prst="roundRect">
            <a:avLst>
              <a:gd name="adj" fmla="val 627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DB2  Connector</a:t>
            </a:r>
            <a:endParaRPr sz="1333" dirty="0">
              <a:solidFill>
                <a:prstClr val="white"/>
              </a:solidFill>
              <a:latin typeface="Arial"/>
            </a:endParaRPr>
          </a:p>
        </p:txBody>
      </p:sp>
      <p:sp>
        <p:nvSpPr>
          <p:cNvPr id="32" name="Rectangle 31">
            <a:extLst>
              <a:ext uri="{FF2B5EF4-FFF2-40B4-BE49-F238E27FC236}">
                <a16:creationId xmlns:a16="http://schemas.microsoft.com/office/drawing/2014/main" id="{AA91889B-D880-4241-8759-56F45E9F02E0}"/>
              </a:ext>
            </a:extLst>
          </p:cNvPr>
          <p:cNvSpPr/>
          <p:nvPr/>
        </p:nvSpPr>
        <p:spPr>
          <a:xfrm>
            <a:off x="6332033" y="5191136"/>
            <a:ext cx="914400" cy="450573"/>
          </a:xfrm>
          <a:prstGeom prst="rect">
            <a:avLst/>
          </a:pr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prstClr val="white"/>
                </a:solidFill>
                <a:effectLst/>
                <a:uLnTx/>
                <a:uFillTx/>
                <a:latin typeface="Arial"/>
                <a:ea typeface="+mn-ea"/>
                <a:cs typeface="+mn-cs"/>
              </a:rPr>
              <a:t>Consumer</a:t>
            </a:r>
            <a:endParaRPr kumimoji="0" sz="1000" b="0" i="0" u="none" strike="noStrike" kern="1200" cap="none" spc="0" normalizeH="0" baseline="0" noProof="0" dirty="0">
              <a:ln>
                <a:noFill/>
              </a:ln>
              <a:solidFill>
                <a:prstClr val="white"/>
              </a:solidFill>
              <a:effectLst/>
              <a:uLnTx/>
              <a:uFillTx/>
              <a:latin typeface="Arial"/>
              <a:ea typeface="+mn-ea"/>
              <a:cs typeface="+mn-cs"/>
            </a:endParaRPr>
          </a:p>
        </p:txBody>
      </p:sp>
      <p:cxnSp>
        <p:nvCxnSpPr>
          <p:cNvPr id="43" name="Elbow Connector 42">
            <a:extLst>
              <a:ext uri="{FF2B5EF4-FFF2-40B4-BE49-F238E27FC236}">
                <a16:creationId xmlns:a16="http://schemas.microsoft.com/office/drawing/2014/main" id="{ED21BE4C-FED2-2F41-ACFD-D37C4E7FD46A}"/>
              </a:ext>
            </a:extLst>
          </p:cNvPr>
          <p:cNvCxnSpPr>
            <a:cxnSpLocks/>
            <a:stCxn id="8" idx="2"/>
            <a:endCxn id="32" idx="0"/>
          </p:cNvCxnSpPr>
          <p:nvPr/>
        </p:nvCxnSpPr>
        <p:spPr>
          <a:xfrm rot="16200000" flipH="1">
            <a:off x="6038572" y="4440474"/>
            <a:ext cx="552397" cy="948926"/>
          </a:xfrm>
          <a:prstGeom prst="bentConnector3">
            <a:avLst>
              <a:gd name="adj1" fmla="val 50000"/>
            </a:avLst>
          </a:prstGeom>
          <a:ln w="12700">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sp>
        <p:nvSpPr>
          <p:cNvPr id="48" name="Rectangle 47">
            <a:extLst>
              <a:ext uri="{FF2B5EF4-FFF2-40B4-BE49-F238E27FC236}">
                <a16:creationId xmlns:a16="http://schemas.microsoft.com/office/drawing/2014/main" id="{E73AF794-6F99-414F-A207-6C9C12CA032B}"/>
              </a:ext>
            </a:extLst>
          </p:cNvPr>
          <p:cNvSpPr/>
          <p:nvPr/>
        </p:nvSpPr>
        <p:spPr>
          <a:xfrm>
            <a:off x="1498111" y="1394291"/>
            <a:ext cx="1219200" cy="277995"/>
          </a:xfrm>
          <a:prstGeom prst="rect">
            <a:avLst/>
          </a:prstGeom>
          <a:noFill/>
          <a:ln w="127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4" eaLnBrk="1" fontAlgn="auto" hangingPunct="1">
              <a:spcBef>
                <a:spcPts val="0"/>
              </a:spcBef>
              <a:spcAft>
                <a:spcPts val="0"/>
              </a:spcAft>
            </a:pPr>
            <a:r>
              <a:rPr lang="en-US" sz="1333" dirty="0">
                <a:solidFill>
                  <a:srgbClr val="0000FF"/>
                </a:solidFill>
                <a:latin typeface="Arial"/>
              </a:rPr>
              <a:t>UI</a:t>
            </a:r>
          </a:p>
        </p:txBody>
      </p:sp>
      <p:sp>
        <p:nvSpPr>
          <p:cNvPr id="49" name="Rectangle 48">
            <a:extLst>
              <a:ext uri="{FF2B5EF4-FFF2-40B4-BE49-F238E27FC236}">
                <a16:creationId xmlns:a16="http://schemas.microsoft.com/office/drawing/2014/main" id="{88F54349-1961-7C41-BCEC-CB31E2FAE131}"/>
              </a:ext>
            </a:extLst>
          </p:cNvPr>
          <p:cNvSpPr/>
          <p:nvPr/>
        </p:nvSpPr>
        <p:spPr>
          <a:xfrm>
            <a:off x="1488829" y="1749393"/>
            <a:ext cx="1219200" cy="269214"/>
          </a:xfrm>
          <a:prstGeom prst="rect">
            <a:avLst/>
          </a:prstGeom>
          <a:solidFill>
            <a:schemeClr val="accent2">
              <a:lumMod val="40000"/>
              <a:lumOff val="60000"/>
            </a:schemeClr>
          </a:solidFill>
          <a:ln w="127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4" eaLnBrk="1" fontAlgn="auto" hangingPunct="1">
              <a:spcBef>
                <a:spcPts val="0"/>
              </a:spcBef>
              <a:spcAft>
                <a:spcPts val="0"/>
              </a:spcAft>
            </a:pPr>
            <a:r>
              <a:rPr lang="en-US" sz="1333" dirty="0">
                <a:solidFill>
                  <a:srgbClr val="0000FF"/>
                </a:solidFill>
                <a:latin typeface="Arial"/>
              </a:rPr>
              <a:t>API</a:t>
            </a:r>
          </a:p>
        </p:txBody>
      </p:sp>
    </p:spTree>
    <p:extLst>
      <p:ext uri="{BB962C8B-B14F-4D97-AF65-F5344CB8AC3E}">
        <p14:creationId xmlns:p14="http://schemas.microsoft.com/office/powerpoint/2010/main" val="397619364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23CDE6-F605-9D4B-86B5-F33B9D90A637}"/>
              </a:ext>
            </a:extLst>
          </p:cNvPr>
          <p:cNvSpPr>
            <a:spLocks noGrp="1"/>
          </p:cNvSpPr>
          <p:nvPr>
            <p:ph type="title"/>
          </p:nvPr>
        </p:nvSpPr>
        <p:spPr/>
        <p:txBody>
          <a:bodyPr/>
          <a:lstStyle/>
          <a:p>
            <a:r>
              <a:rPr lang="en-US" dirty="0"/>
              <a:t>Bridge digital to core</a:t>
            </a:r>
            <a:endParaRPr dirty="0"/>
          </a:p>
        </p:txBody>
      </p:sp>
      <p:sp>
        <p:nvSpPr>
          <p:cNvPr id="3" name="Slide Number Placeholder 2">
            <a:extLst>
              <a:ext uri="{FF2B5EF4-FFF2-40B4-BE49-F238E27FC236}">
                <a16:creationId xmlns:a16="http://schemas.microsoft.com/office/drawing/2014/main" id="{546FEDF8-698A-C24F-BC8C-CCA06614B4EF}"/>
              </a:ext>
            </a:extLst>
          </p:cNvPr>
          <p:cNvSpPr>
            <a:spLocks noGrp="1"/>
          </p:cNvSpPr>
          <p:nvPr>
            <p:ph type="sldNum" sz="quarter" idx="10"/>
          </p:nvPr>
        </p:nvSpPr>
        <p:spPr/>
        <p:txBody>
          <a:bodyPr/>
          <a:lstStyle/>
          <a:p>
            <a:pPr marL="0" marR="0" lvl="0" indent="0" algn="l" defTabSz="911231" rtl="0" eaLnBrk="1" fontAlgn="auto" latinLnBrk="0" hangingPunct="1">
              <a:lnSpc>
                <a:spcPct val="100000"/>
              </a:lnSpc>
              <a:spcBef>
                <a:spcPts val="0"/>
              </a:spcBef>
              <a:spcAft>
                <a:spcPts val="0"/>
              </a:spcAft>
              <a:buClrTx/>
              <a:buSzTx/>
              <a:buFontTx/>
              <a:buNone/>
              <a:tabLst/>
              <a:defRPr/>
            </a:pPr>
            <a:r>
              <a:rPr kumimoji="0" lang="en-US" altLang="en-US" sz="1800" b="0" i="0" u="none" strike="noStrike" kern="1200" cap="none" spc="0" normalizeH="0" baseline="0" noProof="0">
                <a:ln>
                  <a:noFill/>
                </a:ln>
                <a:solidFill>
                  <a:srgbClr val="FFFFFF"/>
                </a:solidFill>
                <a:effectLst/>
                <a:uLnTx/>
                <a:uFillTx/>
                <a:latin typeface="Arial"/>
                <a:ea typeface="ＭＳ Ｐゴシック" charset="0"/>
                <a:cs typeface="Arial"/>
                <a:sym typeface="Helvetica" charset="0"/>
              </a:rPr>
              <a:t>IBM Confidential – Page </a:t>
            </a:r>
            <a:fld id="{E29CC0C0-E046-4664-B80A-AA818B18C835}" type="slidenum">
              <a:rPr kumimoji="0" lang="en-US" altLang="en-US" sz="1800" b="0" i="0" u="none" strike="noStrike" kern="1200" cap="none" spc="0" normalizeH="0" baseline="0" noProof="0" smtClean="0">
                <a:ln>
                  <a:noFill/>
                </a:ln>
                <a:solidFill>
                  <a:srgbClr val="FFFFFF"/>
                </a:solidFill>
                <a:effectLst/>
                <a:uLnTx/>
                <a:uFillTx/>
                <a:latin typeface="Arial"/>
                <a:ea typeface="ＭＳ Ｐゴシック" charset="0"/>
                <a:cs typeface="Arial"/>
                <a:sym typeface="Helvetica" charset="0"/>
              </a:rPr>
              <a:pPr marL="0" marR="0" lvl="0" indent="0" algn="l" defTabSz="911231" rtl="0" eaLnBrk="1" fontAlgn="auto" latinLnBrk="0" hangingPunct="1">
                <a:lnSpc>
                  <a:spcPct val="100000"/>
                </a:lnSpc>
                <a:spcBef>
                  <a:spcPts val="0"/>
                </a:spcBef>
                <a:spcAft>
                  <a:spcPts val="0"/>
                </a:spcAft>
                <a:buClrTx/>
                <a:buSzTx/>
                <a:buFontTx/>
                <a:buNone/>
                <a:tabLst/>
                <a:defRPr/>
              </a:pPr>
              <a:t>78</a:t>
            </a:fld>
            <a:endParaRPr kumimoji="0" lang="en-US" altLang="en-US" sz="1800" b="0" i="0" u="none" strike="noStrike" kern="1200" cap="none" spc="0" normalizeH="0" baseline="0" noProof="0">
              <a:ln>
                <a:noFill/>
              </a:ln>
              <a:solidFill>
                <a:srgbClr val="FFFFFF"/>
              </a:solidFill>
              <a:effectLst/>
              <a:uLnTx/>
              <a:uFillTx/>
              <a:latin typeface="Arial"/>
              <a:ea typeface="ＭＳ Ｐゴシック" charset="0"/>
              <a:cs typeface="Arial"/>
              <a:sym typeface="Helvetica" charset="0"/>
            </a:endParaRPr>
          </a:p>
        </p:txBody>
      </p:sp>
      <p:sp>
        <p:nvSpPr>
          <p:cNvPr id="4" name="Rectangle 3">
            <a:extLst>
              <a:ext uri="{FF2B5EF4-FFF2-40B4-BE49-F238E27FC236}">
                <a16:creationId xmlns:a16="http://schemas.microsoft.com/office/drawing/2014/main" id="{765C9779-9333-4741-82B8-4F55F5FE819C}"/>
              </a:ext>
            </a:extLst>
          </p:cNvPr>
          <p:cNvSpPr/>
          <p:nvPr/>
        </p:nvSpPr>
        <p:spPr>
          <a:xfrm>
            <a:off x="9281784" y="1336465"/>
            <a:ext cx="1627094" cy="736723"/>
          </a:xfrm>
          <a:prstGeom prst="rect">
            <a:avLst/>
          </a:prstGeom>
          <a:solidFill>
            <a:schemeClr val="tx2">
              <a:lumMod val="75000"/>
              <a:lumOff val="2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rial"/>
                <a:ea typeface="+mn-ea"/>
                <a:cs typeface="Arial"/>
              </a:rPr>
              <a:t>Cloud Services</a:t>
            </a:r>
            <a:endParaRPr kumimoji="0" sz="1400" b="0" i="0" u="none" strike="noStrike" kern="1200" cap="none" spc="0" normalizeH="0" baseline="0" noProof="0" dirty="0">
              <a:ln>
                <a:noFill/>
              </a:ln>
              <a:solidFill>
                <a:srgbClr val="FFFFFF"/>
              </a:solidFill>
              <a:effectLst/>
              <a:uLnTx/>
              <a:uFillTx/>
              <a:latin typeface="Arial"/>
              <a:ea typeface="+mn-ea"/>
              <a:cs typeface="Arial"/>
            </a:endParaRPr>
          </a:p>
        </p:txBody>
      </p:sp>
      <p:sp>
        <p:nvSpPr>
          <p:cNvPr id="5" name="Rectangle 4">
            <a:extLst>
              <a:ext uri="{FF2B5EF4-FFF2-40B4-BE49-F238E27FC236}">
                <a16:creationId xmlns:a16="http://schemas.microsoft.com/office/drawing/2014/main" id="{C888B0AC-5E05-C344-9900-51FB2C5AF690}"/>
              </a:ext>
            </a:extLst>
          </p:cNvPr>
          <p:cNvSpPr/>
          <p:nvPr/>
        </p:nvSpPr>
        <p:spPr>
          <a:xfrm>
            <a:off x="945776" y="1277473"/>
            <a:ext cx="1627094" cy="591668"/>
          </a:xfrm>
          <a:prstGeom prst="rect">
            <a:avLst/>
          </a:prstGeom>
          <a:solidFill>
            <a:schemeClr val="tx2">
              <a:lumMod val="75000"/>
              <a:lumOff val="2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rial"/>
                <a:ea typeface="+mn-ea"/>
                <a:cs typeface="Arial"/>
              </a:rPr>
              <a:t>Mobile Apps</a:t>
            </a:r>
            <a:endParaRPr kumimoji="0" sz="1400" b="0" i="0" u="none" strike="noStrike" kern="1200" cap="none" spc="0" normalizeH="0" baseline="0" noProof="0" dirty="0">
              <a:ln>
                <a:noFill/>
              </a:ln>
              <a:solidFill>
                <a:srgbClr val="FFFFFF"/>
              </a:solidFill>
              <a:effectLst/>
              <a:uLnTx/>
              <a:uFillTx/>
              <a:latin typeface="Arial"/>
              <a:ea typeface="+mn-ea"/>
              <a:cs typeface="Arial"/>
            </a:endParaRPr>
          </a:p>
        </p:txBody>
      </p:sp>
      <p:sp>
        <p:nvSpPr>
          <p:cNvPr id="6" name="Rectangle 5">
            <a:extLst>
              <a:ext uri="{FF2B5EF4-FFF2-40B4-BE49-F238E27FC236}">
                <a16:creationId xmlns:a16="http://schemas.microsoft.com/office/drawing/2014/main" id="{CA8CB7E3-E477-9449-A764-BACB8400358F}"/>
              </a:ext>
            </a:extLst>
          </p:cNvPr>
          <p:cNvSpPr/>
          <p:nvPr/>
        </p:nvSpPr>
        <p:spPr>
          <a:xfrm>
            <a:off x="945776" y="2232213"/>
            <a:ext cx="1627094" cy="591668"/>
          </a:xfrm>
          <a:prstGeom prst="rect">
            <a:avLst/>
          </a:prstGeom>
          <a:solidFill>
            <a:schemeClr val="tx2">
              <a:lumMod val="75000"/>
              <a:lumOff val="2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rial"/>
                <a:ea typeface="+mn-ea"/>
                <a:cs typeface="Arial"/>
              </a:rPr>
              <a:t>Web Apps</a:t>
            </a:r>
            <a:endParaRPr kumimoji="0" sz="1400" b="0" i="0" u="none" strike="noStrike" kern="1200" cap="none" spc="0" normalizeH="0" baseline="0" noProof="0" dirty="0">
              <a:ln>
                <a:noFill/>
              </a:ln>
              <a:solidFill>
                <a:srgbClr val="FFFFFF"/>
              </a:solidFill>
              <a:effectLst/>
              <a:uLnTx/>
              <a:uFillTx/>
              <a:latin typeface="Arial"/>
              <a:ea typeface="+mn-ea"/>
              <a:cs typeface="Arial"/>
            </a:endParaRPr>
          </a:p>
        </p:txBody>
      </p:sp>
      <p:sp>
        <p:nvSpPr>
          <p:cNvPr id="7" name="Rectangle 6">
            <a:extLst>
              <a:ext uri="{FF2B5EF4-FFF2-40B4-BE49-F238E27FC236}">
                <a16:creationId xmlns:a16="http://schemas.microsoft.com/office/drawing/2014/main" id="{CAAE2F69-F742-0D45-AE7A-A50A01D9B988}"/>
              </a:ext>
            </a:extLst>
          </p:cNvPr>
          <p:cNvSpPr/>
          <p:nvPr/>
        </p:nvSpPr>
        <p:spPr>
          <a:xfrm>
            <a:off x="945776" y="3429000"/>
            <a:ext cx="1627094" cy="591668"/>
          </a:xfrm>
          <a:prstGeom prst="rect">
            <a:avLst/>
          </a:prstGeom>
          <a:solidFill>
            <a:schemeClr val="tx2">
              <a:lumMod val="75000"/>
              <a:lumOff val="2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rial"/>
                <a:ea typeface="+mn-ea"/>
                <a:cs typeface="Arial"/>
              </a:rPr>
              <a:t>IoT Apps</a:t>
            </a:r>
            <a:endParaRPr kumimoji="0" sz="1400" b="0" i="0" u="none" strike="noStrike" kern="1200" cap="none" spc="0" normalizeH="0" baseline="0" noProof="0" dirty="0">
              <a:ln>
                <a:noFill/>
              </a:ln>
              <a:solidFill>
                <a:srgbClr val="FFFFFF"/>
              </a:solidFill>
              <a:effectLst/>
              <a:uLnTx/>
              <a:uFillTx/>
              <a:latin typeface="Arial"/>
              <a:ea typeface="+mn-ea"/>
              <a:cs typeface="Arial"/>
            </a:endParaRPr>
          </a:p>
        </p:txBody>
      </p:sp>
      <p:sp>
        <p:nvSpPr>
          <p:cNvPr id="8" name="Rounded Rectangle 7">
            <a:extLst>
              <a:ext uri="{FF2B5EF4-FFF2-40B4-BE49-F238E27FC236}">
                <a16:creationId xmlns:a16="http://schemas.microsoft.com/office/drawing/2014/main" id="{1A70034B-2BBD-724C-8467-5067FC593EFC}"/>
              </a:ext>
            </a:extLst>
          </p:cNvPr>
          <p:cNvSpPr/>
          <p:nvPr/>
        </p:nvSpPr>
        <p:spPr>
          <a:xfrm>
            <a:off x="9071114" y="1239904"/>
            <a:ext cx="2123440" cy="1748021"/>
          </a:xfrm>
          <a:prstGeom prst="roundRect">
            <a:avLst>
              <a:gd name="adj" fmla="val 2992"/>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BBE0E3">
                    <a:lumMod val="25000"/>
                  </a:srgbClr>
                </a:solidFill>
                <a:effectLst/>
                <a:uLnTx/>
                <a:uFillTx/>
                <a:latin typeface="Arial"/>
                <a:ea typeface="+mn-ea"/>
                <a:cs typeface="Arial"/>
              </a:rPr>
              <a:t>Cloud Provider</a:t>
            </a:r>
            <a:endParaRPr kumimoji="0" sz="1200" b="0" i="0" u="none" strike="noStrike" kern="1200" cap="none" spc="0" normalizeH="0" baseline="0" noProof="0" dirty="0">
              <a:ln>
                <a:noFill/>
              </a:ln>
              <a:solidFill>
                <a:srgbClr val="BBE0E3">
                  <a:lumMod val="25000"/>
                </a:srgbClr>
              </a:solidFill>
              <a:effectLst/>
              <a:uLnTx/>
              <a:uFillTx/>
              <a:latin typeface="Arial"/>
              <a:ea typeface="+mn-ea"/>
              <a:cs typeface="Arial"/>
            </a:endParaRPr>
          </a:p>
        </p:txBody>
      </p:sp>
      <p:sp>
        <p:nvSpPr>
          <p:cNvPr id="9" name="Rectangle 8">
            <a:extLst>
              <a:ext uri="{FF2B5EF4-FFF2-40B4-BE49-F238E27FC236}">
                <a16:creationId xmlns:a16="http://schemas.microsoft.com/office/drawing/2014/main" id="{2C0C6287-886A-A14F-A1AB-57CE03AEC2B4}"/>
              </a:ext>
            </a:extLst>
          </p:cNvPr>
          <p:cNvSpPr/>
          <p:nvPr/>
        </p:nvSpPr>
        <p:spPr>
          <a:xfrm>
            <a:off x="9281784" y="2214382"/>
            <a:ext cx="1627094" cy="374807"/>
          </a:xfrm>
          <a:prstGeom prst="rect">
            <a:avLst/>
          </a:prstGeom>
          <a:solidFill>
            <a:schemeClr val="tx2">
              <a:lumMod val="75000"/>
              <a:lumOff val="2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rial"/>
                <a:ea typeface="+mn-ea"/>
                <a:cs typeface="Arial"/>
              </a:rPr>
              <a:t>SaaS</a:t>
            </a:r>
            <a:endParaRPr kumimoji="0" sz="1400" b="0" i="0" u="none" strike="noStrike" kern="1200" cap="none" spc="0" normalizeH="0" baseline="0" noProof="0" dirty="0">
              <a:ln>
                <a:noFill/>
              </a:ln>
              <a:solidFill>
                <a:srgbClr val="FFFFFF"/>
              </a:solidFill>
              <a:effectLst/>
              <a:uLnTx/>
              <a:uFillTx/>
              <a:latin typeface="Arial"/>
              <a:ea typeface="+mn-ea"/>
              <a:cs typeface="Arial"/>
            </a:endParaRPr>
          </a:p>
        </p:txBody>
      </p:sp>
      <p:sp>
        <p:nvSpPr>
          <p:cNvPr id="10" name="Rectangle 9">
            <a:extLst>
              <a:ext uri="{FF2B5EF4-FFF2-40B4-BE49-F238E27FC236}">
                <a16:creationId xmlns:a16="http://schemas.microsoft.com/office/drawing/2014/main" id="{39820C69-49F2-A840-A4CC-0BFA306177E0}"/>
              </a:ext>
            </a:extLst>
          </p:cNvPr>
          <p:cNvSpPr/>
          <p:nvPr/>
        </p:nvSpPr>
        <p:spPr>
          <a:xfrm>
            <a:off x="2797674" y="1286690"/>
            <a:ext cx="813547" cy="2747229"/>
          </a:xfrm>
          <a:prstGeom prst="rect">
            <a:avLst/>
          </a:prstGeom>
          <a:solidFill>
            <a:srgbClr val="4040EA"/>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a:ea typeface="+mn-ea"/>
                <a:cs typeface="Arial"/>
              </a:rPr>
              <a:t>API Gateway</a:t>
            </a:r>
            <a:endParaRPr kumimoji="0" sz="1200" b="0" i="0" u="none" strike="noStrike" kern="1200" cap="none" spc="0" normalizeH="0" baseline="0" noProof="0" dirty="0">
              <a:ln>
                <a:noFill/>
              </a:ln>
              <a:solidFill>
                <a:srgbClr val="FFFFFF"/>
              </a:solidFill>
              <a:effectLst/>
              <a:uLnTx/>
              <a:uFillTx/>
              <a:latin typeface="Arial"/>
              <a:ea typeface="+mn-ea"/>
              <a:cs typeface="Arial"/>
            </a:endParaRPr>
          </a:p>
        </p:txBody>
      </p:sp>
      <p:sp>
        <p:nvSpPr>
          <p:cNvPr id="12" name="Rectangle 11">
            <a:extLst>
              <a:ext uri="{FF2B5EF4-FFF2-40B4-BE49-F238E27FC236}">
                <a16:creationId xmlns:a16="http://schemas.microsoft.com/office/drawing/2014/main" id="{1A46F6F4-9A8C-3840-9595-264F757F67A7}"/>
              </a:ext>
            </a:extLst>
          </p:cNvPr>
          <p:cNvSpPr/>
          <p:nvPr/>
        </p:nvSpPr>
        <p:spPr>
          <a:xfrm>
            <a:off x="9281784" y="3870075"/>
            <a:ext cx="1627094" cy="591669"/>
          </a:xfrm>
          <a:prstGeom prst="rect">
            <a:avLst/>
          </a:prstGeom>
          <a:solidFill>
            <a:schemeClr val="tx2">
              <a:lumMod val="75000"/>
              <a:lumOff val="2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rial"/>
                <a:ea typeface="+mn-ea"/>
                <a:cs typeface="Arial"/>
              </a:rPr>
              <a:t>Data Lake</a:t>
            </a:r>
            <a:endParaRPr kumimoji="0" sz="1400" b="0" i="0" u="none" strike="noStrike" kern="1200" cap="none" spc="0" normalizeH="0" baseline="0" noProof="0" dirty="0">
              <a:ln>
                <a:noFill/>
              </a:ln>
              <a:solidFill>
                <a:srgbClr val="FFFFFF"/>
              </a:solidFill>
              <a:effectLst/>
              <a:uLnTx/>
              <a:uFillTx/>
              <a:latin typeface="Arial"/>
              <a:ea typeface="+mn-ea"/>
              <a:cs typeface="Arial"/>
            </a:endParaRPr>
          </a:p>
        </p:txBody>
      </p:sp>
      <p:sp>
        <p:nvSpPr>
          <p:cNvPr id="13" name="Rectangle 12">
            <a:extLst>
              <a:ext uri="{FF2B5EF4-FFF2-40B4-BE49-F238E27FC236}">
                <a16:creationId xmlns:a16="http://schemas.microsoft.com/office/drawing/2014/main" id="{503C1461-0FD7-2E46-85AB-7AEAE9171DCE}"/>
              </a:ext>
            </a:extLst>
          </p:cNvPr>
          <p:cNvSpPr/>
          <p:nvPr/>
        </p:nvSpPr>
        <p:spPr>
          <a:xfrm>
            <a:off x="6427306" y="4554021"/>
            <a:ext cx="2701328" cy="342900"/>
          </a:xfrm>
          <a:prstGeom prst="rect">
            <a:avLst/>
          </a:prstGeom>
          <a:solidFill>
            <a:srgbClr val="4040EA"/>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a:ea typeface="+mn-ea"/>
                <a:cs typeface="Arial"/>
              </a:rPr>
              <a:t>Centralized Integration</a:t>
            </a:r>
            <a:endParaRPr kumimoji="0" sz="1200" b="0" i="0" u="none" strike="noStrike" kern="1200" cap="none" spc="0" normalizeH="0" baseline="0" noProof="0" dirty="0">
              <a:ln>
                <a:noFill/>
              </a:ln>
              <a:solidFill>
                <a:srgbClr val="FFFFFF"/>
              </a:solidFill>
              <a:effectLst/>
              <a:uLnTx/>
              <a:uFillTx/>
              <a:latin typeface="Arial"/>
              <a:ea typeface="+mn-ea"/>
              <a:cs typeface="Arial"/>
            </a:endParaRPr>
          </a:p>
        </p:txBody>
      </p:sp>
      <p:sp>
        <p:nvSpPr>
          <p:cNvPr id="14" name="Rectangle 13">
            <a:extLst>
              <a:ext uri="{FF2B5EF4-FFF2-40B4-BE49-F238E27FC236}">
                <a16:creationId xmlns:a16="http://schemas.microsoft.com/office/drawing/2014/main" id="{7565ADAA-8167-F94B-A8DA-4FBD295EEBD3}"/>
              </a:ext>
            </a:extLst>
          </p:cNvPr>
          <p:cNvSpPr/>
          <p:nvPr/>
        </p:nvSpPr>
        <p:spPr>
          <a:xfrm>
            <a:off x="3970001" y="2140422"/>
            <a:ext cx="1439320" cy="591668"/>
          </a:xfrm>
          <a:prstGeom prst="rect">
            <a:avLst/>
          </a:prstGeom>
          <a:solidFill>
            <a:schemeClr val="tx2">
              <a:lumMod val="75000"/>
              <a:lumOff val="2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rial"/>
                <a:ea typeface="+mn-ea"/>
                <a:cs typeface="Arial"/>
              </a:rPr>
              <a:t>Microservices</a:t>
            </a:r>
            <a:endParaRPr kumimoji="0" sz="1400" b="0" i="0" u="none" strike="noStrike" kern="1200" cap="none" spc="0" normalizeH="0" baseline="0" noProof="0" dirty="0">
              <a:ln>
                <a:noFill/>
              </a:ln>
              <a:solidFill>
                <a:srgbClr val="FFFFFF"/>
              </a:solidFill>
              <a:effectLst/>
              <a:uLnTx/>
              <a:uFillTx/>
              <a:latin typeface="Arial"/>
              <a:ea typeface="+mn-ea"/>
              <a:cs typeface="Arial"/>
            </a:endParaRPr>
          </a:p>
        </p:txBody>
      </p:sp>
      <p:sp>
        <p:nvSpPr>
          <p:cNvPr id="15" name="Rectangle 14">
            <a:extLst>
              <a:ext uri="{FF2B5EF4-FFF2-40B4-BE49-F238E27FC236}">
                <a16:creationId xmlns:a16="http://schemas.microsoft.com/office/drawing/2014/main" id="{6DC5F059-C34B-284B-B346-5B99A8780DBA}"/>
              </a:ext>
            </a:extLst>
          </p:cNvPr>
          <p:cNvSpPr/>
          <p:nvPr/>
        </p:nvSpPr>
        <p:spPr>
          <a:xfrm>
            <a:off x="5535973" y="2133461"/>
            <a:ext cx="1354674" cy="591668"/>
          </a:xfrm>
          <a:prstGeom prst="rect">
            <a:avLst/>
          </a:prstGeom>
          <a:solidFill>
            <a:schemeClr val="tx2">
              <a:lumMod val="75000"/>
              <a:lumOff val="2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rial"/>
                <a:ea typeface="+mn-ea"/>
                <a:cs typeface="Arial"/>
              </a:rPr>
              <a:t>Functions</a:t>
            </a:r>
            <a:endParaRPr kumimoji="0" sz="1400" b="0" i="0" u="none" strike="noStrike" kern="1200" cap="none" spc="0" normalizeH="0" baseline="0" noProof="0" dirty="0">
              <a:ln>
                <a:noFill/>
              </a:ln>
              <a:solidFill>
                <a:srgbClr val="FFFFFF"/>
              </a:solidFill>
              <a:effectLst/>
              <a:uLnTx/>
              <a:uFillTx/>
              <a:latin typeface="Arial"/>
              <a:ea typeface="+mn-ea"/>
              <a:cs typeface="Arial"/>
            </a:endParaRPr>
          </a:p>
        </p:txBody>
      </p:sp>
      <p:sp>
        <p:nvSpPr>
          <p:cNvPr id="16" name="Rectangle 15">
            <a:extLst>
              <a:ext uri="{FF2B5EF4-FFF2-40B4-BE49-F238E27FC236}">
                <a16:creationId xmlns:a16="http://schemas.microsoft.com/office/drawing/2014/main" id="{6D2D4B4F-3874-7F47-9B4F-283EE9A84DF6}"/>
              </a:ext>
            </a:extLst>
          </p:cNvPr>
          <p:cNvSpPr/>
          <p:nvPr/>
        </p:nvSpPr>
        <p:spPr>
          <a:xfrm>
            <a:off x="7030989" y="2140422"/>
            <a:ext cx="1354674" cy="591669"/>
          </a:xfrm>
          <a:prstGeom prst="rect">
            <a:avLst/>
          </a:prstGeom>
          <a:solidFill>
            <a:schemeClr val="tx2">
              <a:lumMod val="75000"/>
              <a:lumOff val="2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a:ea typeface="+mn-ea"/>
                <a:cs typeface="Arial"/>
              </a:rPr>
              <a:t>Microservice with  Agile Integration</a:t>
            </a:r>
            <a:endParaRPr kumimoji="0" sz="1200" b="0" i="0" u="none" strike="noStrike" kern="1200" cap="none" spc="0" normalizeH="0" baseline="0" noProof="0" dirty="0">
              <a:ln>
                <a:noFill/>
              </a:ln>
              <a:solidFill>
                <a:srgbClr val="FFFFFF"/>
              </a:solidFill>
              <a:effectLst/>
              <a:uLnTx/>
              <a:uFillTx/>
              <a:latin typeface="Arial"/>
              <a:ea typeface="+mn-ea"/>
              <a:cs typeface="Arial"/>
            </a:endParaRPr>
          </a:p>
        </p:txBody>
      </p:sp>
      <p:sp>
        <p:nvSpPr>
          <p:cNvPr id="17" name="Rectangle 16">
            <a:extLst>
              <a:ext uri="{FF2B5EF4-FFF2-40B4-BE49-F238E27FC236}">
                <a16:creationId xmlns:a16="http://schemas.microsoft.com/office/drawing/2014/main" id="{CFA37546-8E32-5A4D-8A8E-4F6334D414EF}"/>
              </a:ext>
            </a:extLst>
          </p:cNvPr>
          <p:cNvSpPr/>
          <p:nvPr/>
        </p:nvSpPr>
        <p:spPr>
          <a:xfrm>
            <a:off x="3929270" y="4937606"/>
            <a:ext cx="1627094" cy="591668"/>
          </a:xfrm>
          <a:prstGeom prst="rect">
            <a:avLst/>
          </a:prstGeom>
          <a:solidFill>
            <a:schemeClr val="tx2">
              <a:lumMod val="75000"/>
              <a:lumOff val="2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rial"/>
                <a:ea typeface="+mn-ea"/>
                <a:cs typeface="Arial"/>
              </a:rPr>
              <a:t>System of Records</a:t>
            </a:r>
            <a:endParaRPr kumimoji="0" sz="1400" b="0" i="0" u="none" strike="noStrike" kern="1200" cap="none" spc="0" normalizeH="0" baseline="0" noProof="0" dirty="0">
              <a:ln>
                <a:noFill/>
              </a:ln>
              <a:solidFill>
                <a:srgbClr val="FFFFFF"/>
              </a:solidFill>
              <a:effectLst/>
              <a:uLnTx/>
              <a:uFillTx/>
              <a:latin typeface="Arial"/>
              <a:ea typeface="+mn-ea"/>
              <a:cs typeface="Arial"/>
            </a:endParaRPr>
          </a:p>
        </p:txBody>
      </p:sp>
      <p:sp>
        <p:nvSpPr>
          <p:cNvPr id="18" name="Rectangle 17">
            <a:extLst>
              <a:ext uri="{FF2B5EF4-FFF2-40B4-BE49-F238E27FC236}">
                <a16:creationId xmlns:a16="http://schemas.microsoft.com/office/drawing/2014/main" id="{1FC7542A-1057-254A-907B-D861B5AC17CD}"/>
              </a:ext>
            </a:extLst>
          </p:cNvPr>
          <p:cNvSpPr/>
          <p:nvPr/>
        </p:nvSpPr>
        <p:spPr>
          <a:xfrm>
            <a:off x="5822091" y="4937606"/>
            <a:ext cx="1627094" cy="591668"/>
          </a:xfrm>
          <a:prstGeom prst="rect">
            <a:avLst/>
          </a:prstGeom>
          <a:solidFill>
            <a:schemeClr val="tx2">
              <a:lumMod val="75000"/>
              <a:lumOff val="2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rial"/>
                <a:ea typeface="+mn-ea"/>
                <a:cs typeface="Arial"/>
              </a:rPr>
              <a:t>Transactional Systems</a:t>
            </a:r>
            <a:endParaRPr kumimoji="0" sz="1400" b="0" i="0" u="none" strike="noStrike" kern="1200" cap="none" spc="0" normalizeH="0" baseline="0" noProof="0" dirty="0">
              <a:ln>
                <a:noFill/>
              </a:ln>
              <a:solidFill>
                <a:srgbClr val="FFFFFF"/>
              </a:solidFill>
              <a:effectLst/>
              <a:uLnTx/>
              <a:uFillTx/>
              <a:latin typeface="Arial"/>
              <a:ea typeface="+mn-ea"/>
              <a:cs typeface="Arial"/>
            </a:endParaRPr>
          </a:p>
        </p:txBody>
      </p:sp>
      <p:sp>
        <p:nvSpPr>
          <p:cNvPr id="19" name="Rounded Rectangle 18">
            <a:extLst>
              <a:ext uri="{FF2B5EF4-FFF2-40B4-BE49-F238E27FC236}">
                <a16:creationId xmlns:a16="http://schemas.microsoft.com/office/drawing/2014/main" id="{7FC64FB5-B5AD-DB4C-8994-67B02E3E30A7}"/>
              </a:ext>
            </a:extLst>
          </p:cNvPr>
          <p:cNvSpPr/>
          <p:nvPr/>
        </p:nvSpPr>
        <p:spPr>
          <a:xfrm>
            <a:off x="3783502" y="1249447"/>
            <a:ext cx="5212606" cy="3212298"/>
          </a:xfrm>
          <a:prstGeom prst="roundRect">
            <a:avLst>
              <a:gd name="adj" fmla="val 2992"/>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BBE0E3">
                    <a:lumMod val="25000"/>
                  </a:srgbClr>
                </a:solidFill>
                <a:effectLst/>
                <a:uLnTx/>
                <a:uFillTx/>
                <a:latin typeface="Arial"/>
                <a:ea typeface="+mn-ea"/>
                <a:cs typeface="Arial"/>
              </a:rPr>
              <a:t>Container Orchestration</a:t>
            </a:r>
            <a:endParaRPr kumimoji="0" sz="1200" b="0" i="0" u="none" strike="noStrike" kern="1200" cap="none" spc="0" normalizeH="0" baseline="0" noProof="0" dirty="0">
              <a:ln>
                <a:noFill/>
              </a:ln>
              <a:solidFill>
                <a:srgbClr val="BBE0E3">
                  <a:lumMod val="25000"/>
                </a:srgbClr>
              </a:solidFill>
              <a:effectLst/>
              <a:uLnTx/>
              <a:uFillTx/>
              <a:latin typeface="Arial"/>
              <a:ea typeface="+mn-ea"/>
              <a:cs typeface="Arial"/>
            </a:endParaRPr>
          </a:p>
        </p:txBody>
      </p:sp>
      <p:sp>
        <p:nvSpPr>
          <p:cNvPr id="20" name="Rectangle 19">
            <a:extLst>
              <a:ext uri="{FF2B5EF4-FFF2-40B4-BE49-F238E27FC236}">
                <a16:creationId xmlns:a16="http://schemas.microsoft.com/office/drawing/2014/main" id="{DADBF445-834B-1644-BF03-08B79DA1E62B}"/>
              </a:ext>
            </a:extLst>
          </p:cNvPr>
          <p:cNvSpPr/>
          <p:nvPr/>
        </p:nvSpPr>
        <p:spPr>
          <a:xfrm>
            <a:off x="7504881" y="4938544"/>
            <a:ext cx="1627094" cy="591668"/>
          </a:xfrm>
          <a:prstGeom prst="rect">
            <a:avLst/>
          </a:prstGeom>
          <a:solidFill>
            <a:schemeClr val="tx2">
              <a:lumMod val="75000"/>
              <a:lumOff val="2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rial"/>
                <a:ea typeface="+mn-ea"/>
                <a:cs typeface="Arial"/>
              </a:rPr>
              <a:t>Legacy App</a:t>
            </a:r>
            <a:endParaRPr kumimoji="0" sz="1400" b="0" i="0" u="none" strike="noStrike" kern="1200" cap="none" spc="0" normalizeH="0" baseline="0" noProof="0" dirty="0">
              <a:ln>
                <a:noFill/>
              </a:ln>
              <a:solidFill>
                <a:srgbClr val="FFFFFF"/>
              </a:solidFill>
              <a:effectLst/>
              <a:uLnTx/>
              <a:uFillTx/>
              <a:latin typeface="Arial"/>
              <a:ea typeface="+mn-ea"/>
              <a:cs typeface="Arial"/>
            </a:endParaRPr>
          </a:p>
        </p:txBody>
      </p:sp>
      <p:sp>
        <p:nvSpPr>
          <p:cNvPr id="23" name="Rectangle 22">
            <a:extLst>
              <a:ext uri="{FF2B5EF4-FFF2-40B4-BE49-F238E27FC236}">
                <a16:creationId xmlns:a16="http://schemas.microsoft.com/office/drawing/2014/main" id="{ED46473C-AAB9-154A-B44F-535938BF9D32}"/>
              </a:ext>
            </a:extLst>
          </p:cNvPr>
          <p:cNvSpPr/>
          <p:nvPr/>
        </p:nvSpPr>
        <p:spPr>
          <a:xfrm>
            <a:off x="3929270" y="3603903"/>
            <a:ext cx="4691636" cy="438587"/>
          </a:xfrm>
          <a:prstGeom prst="rect">
            <a:avLst/>
          </a:prstGeom>
          <a:solidFill>
            <a:srgbClr val="4040EA"/>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a:ea typeface="+mn-ea"/>
                <a:cs typeface="Arial"/>
              </a:rPr>
              <a:t>Event Backbone </a:t>
            </a:r>
          </a:p>
        </p:txBody>
      </p:sp>
      <p:sp>
        <p:nvSpPr>
          <p:cNvPr id="24" name="Rectangle 23">
            <a:extLst>
              <a:ext uri="{FF2B5EF4-FFF2-40B4-BE49-F238E27FC236}">
                <a16:creationId xmlns:a16="http://schemas.microsoft.com/office/drawing/2014/main" id="{2DF8F086-32DE-5E44-AADF-F94C6E2D8D12}"/>
              </a:ext>
            </a:extLst>
          </p:cNvPr>
          <p:cNvSpPr/>
          <p:nvPr/>
        </p:nvSpPr>
        <p:spPr>
          <a:xfrm>
            <a:off x="3911451" y="3133132"/>
            <a:ext cx="4691636" cy="402470"/>
          </a:xfrm>
          <a:prstGeom prst="rect">
            <a:avLst/>
          </a:prstGeom>
          <a:solidFill>
            <a:srgbClr val="4040EA"/>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a:ea typeface="+mn-ea"/>
                <a:cs typeface="Arial"/>
              </a:rPr>
              <a:t>Messaging Queue </a:t>
            </a:r>
          </a:p>
        </p:txBody>
      </p:sp>
    </p:spTree>
    <p:extLst>
      <p:ext uri="{BB962C8B-B14F-4D97-AF65-F5344CB8AC3E}">
        <p14:creationId xmlns:p14="http://schemas.microsoft.com/office/powerpoint/2010/main" val="354191981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23CDE6-F605-9D4B-86B5-F33B9D90A637}"/>
              </a:ext>
            </a:extLst>
          </p:cNvPr>
          <p:cNvSpPr>
            <a:spLocks noGrp="1"/>
          </p:cNvSpPr>
          <p:nvPr>
            <p:ph type="title"/>
          </p:nvPr>
        </p:nvSpPr>
        <p:spPr/>
        <p:txBody>
          <a:bodyPr/>
          <a:lstStyle/>
          <a:p>
            <a:r>
              <a:rPr lang="en-US" dirty="0"/>
              <a:t>Bridge digital to core</a:t>
            </a:r>
            <a:endParaRPr dirty="0"/>
          </a:p>
        </p:txBody>
      </p:sp>
      <p:sp>
        <p:nvSpPr>
          <p:cNvPr id="3" name="Slide Number Placeholder 2">
            <a:extLst>
              <a:ext uri="{FF2B5EF4-FFF2-40B4-BE49-F238E27FC236}">
                <a16:creationId xmlns:a16="http://schemas.microsoft.com/office/drawing/2014/main" id="{546FEDF8-698A-C24F-BC8C-CCA06614B4EF}"/>
              </a:ext>
            </a:extLst>
          </p:cNvPr>
          <p:cNvSpPr>
            <a:spLocks noGrp="1"/>
          </p:cNvSpPr>
          <p:nvPr>
            <p:ph type="sldNum" sz="quarter" idx="10"/>
          </p:nvPr>
        </p:nvSpPr>
        <p:spPr/>
        <p:txBody>
          <a:bodyPr/>
          <a:lstStyle/>
          <a:p>
            <a:pPr marL="0" marR="0" lvl="0" indent="0" algn="l" defTabSz="911231" rtl="0" eaLnBrk="1" fontAlgn="auto" latinLnBrk="0" hangingPunct="1">
              <a:lnSpc>
                <a:spcPct val="100000"/>
              </a:lnSpc>
              <a:spcBef>
                <a:spcPts val="0"/>
              </a:spcBef>
              <a:spcAft>
                <a:spcPts val="0"/>
              </a:spcAft>
              <a:buClrTx/>
              <a:buSzTx/>
              <a:buFontTx/>
              <a:buNone/>
              <a:tabLst/>
              <a:defRPr/>
            </a:pPr>
            <a:r>
              <a:rPr kumimoji="0" lang="en-US" altLang="en-US" sz="1800" b="0" i="0" u="none" strike="noStrike" kern="1200" cap="none" spc="0" normalizeH="0" baseline="0" noProof="0">
                <a:ln>
                  <a:noFill/>
                </a:ln>
                <a:solidFill>
                  <a:srgbClr val="FFFFFF"/>
                </a:solidFill>
                <a:effectLst/>
                <a:uLnTx/>
                <a:uFillTx/>
                <a:latin typeface="Arial"/>
                <a:ea typeface="ＭＳ Ｐゴシック" charset="0"/>
                <a:cs typeface="Arial"/>
                <a:sym typeface="Helvetica" charset="0"/>
              </a:rPr>
              <a:t>IBM Confidential – Page </a:t>
            </a:r>
            <a:fld id="{E29CC0C0-E046-4664-B80A-AA818B18C835}" type="slidenum">
              <a:rPr kumimoji="0" lang="en-US" altLang="en-US" sz="1800" b="0" i="0" u="none" strike="noStrike" kern="1200" cap="none" spc="0" normalizeH="0" baseline="0" noProof="0" smtClean="0">
                <a:ln>
                  <a:noFill/>
                </a:ln>
                <a:solidFill>
                  <a:srgbClr val="FFFFFF"/>
                </a:solidFill>
                <a:effectLst/>
                <a:uLnTx/>
                <a:uFillTx/>
                <a:latin typeface="Arial"/>
                <a:ea typeface="ＭＳ Ｐゴシック" charset="0"/>
                <a:cs typeface="Arial"/>
                <a:sym typeface="Helvetica" charset="0"/>
              </a:rPr>
              <a:pPr marL="0" marR="0" lvl="0" indent="0" algn="l" defTabSz="911231" rtl="0" eaLnBrk="1" fontAlgn="auto" latinLnBrk="0" hangingPunct="1">
                <a:lnSpc>
                  <a:spcPct val="100000"/>
                </a:lnSpc>
                <a:spcBef>
                  <a:spcPts val="0"/>
                </a:spcBef>
                <a:spcAft>
                  <a:spcPts val="0"/>
                </a:spcAft>
                <a:buClrTx/>
                <a:buSzTx/>
                <a:buFontTx/>
                <a:buNone/>
                <a:tabLst/>
                <a:defRPr/>
              </a:pPr>
              <a:t>79</a:t>
            </a:fld>
            <a:endParaRPr kumimoji="0" lang="en-US" altLang="en-US" sz="1800" b="0" i="0" u="none" strike="noStrike" kern="1200" cap="none" spc="0" normalizeH="0" baseline="0" noProof="0">
              <a:ln>
                <a:noFill/>
              </a:ln>
              <a:solidFill>
                <a:srgbClr val="FFFFFF"/>
              </a:solidFill>
              <a:effectLst/>
              <a:uLnTx/>
              <a:uFillTx/>
              <a:latin typeface="Arial"/>
              <a:ea typeface="ＭＳ Ｐゴシック" charset="0"/>
              <a:cs typeface="Arial"/>
              <a:sym typeface="Helvetica" charset="0"/>
            </a:endParaRPr>
          </a:p>
        </p:txBody>
      </p:sp>
      <p:sp>
        <p:nvSpPr>
          <p:cNvPr id="4" name="Rectangle 3">
            <a:extLst>
              <a:ext uri="{FF2B5EF4-FFF2-40B4-BE49-F238E27FC236}">
                <a16:creationId xmlns:a16="http://schemas.microsoft.com/office/drawing/2014/main" id="{765C9779-9333-4741-82B8-4F55F5FE819C}"/>
              </a:ext>
            </a:extLst>
          </p:cNvPr>
          <p:cNvSpPr/>
          <p:nvPr/>
        </p:nvSpPr>
        <p:spPr>
          <a:xfrm>
            <a:off x="619507" y="4554334"/>
            <a:ext cx="1627094" cy="487502"/>
          </a:xfrm>
          <a:prstGeom prst="rect">
            <a:avLst/>
          </a:prstGeom>
          <a:solidFill>
            <a:schemeClr val="tx2">
              <a:lumMod val="75000"/>
              <a:lumOff val="2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rial"/>
                <a:ea typeface="+mn-ea"/>
                <a:cs typeface="Arial"/>
              </a:rPr>
              <a:t>B2B</a:t>
            </a:r>
            <a:endParaRPr kumimoji="0" sz="1400" b="0" i="0" u="none" strike="noStrike" kern="1200" cap="none" spc="0" normalizeH="0" baseline="0" noProof="0" dirty="0">
              <a:ln>
                <a:noFill/>
              </a:ln>
              <a:solidFill>
                <a:srgbClr val="FFFFFF"/>
              </a:solidFill>
              <a:effectLst/>
              <a:uLnTx/>
              <a:uFillTx/>
              <a:latin typeface="Arial"/>
              <a:ea typeface="+mn-ea"/>
              <a:cs typeface="Arial"/>
            </a:endParaRPr>
          </a:p>
        </p:txBody>
      </p:sp>
      <p:sp>
        <p:nvSpPr>
          <p:cNvPr id="5" name="Rectangle 4">
            <a:extLst>
              <a:ext uri="{FF2B5EF4-FFF2-40B4-BE49-F238E27FC236}">
                <a16:creationId xmlns:a16="http://schemas.microsoft.com/office/drawing/2014/main" id="{C888B0AC-5E05-C344-9900-51FB2C5AF690}"/>
              </a:ext>
            </a:extLst>
          </p:cNvPr>
          <p:cNvSpPr/>
          <p:nvPr/>
        </p:nvSpPr>
        <p:spPr>
          <a:xfrm>
            <a:off x="619507" y="3621545"/>
            <a:ext cx="1627094" cy="679419"/>
          </a:xfrm>
          <a:prstGeom prst="rect">
            <a:avLst/>
          </a:prstGeom>
          <a:solidFill>
            <a:schemeClr val="tx2">
              <a:lumMod val="75000"/>
              <a:lumOff val="2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rial"/>
                <a:ea typeface="+mn-ea"/>
                <a:cs typeface="Arial"/>
              </a:rPr>
              <a:t>DBaaS</a:t>
            </a:r>
            <a:endParaRPr kumimoji="0" sz="1400" b="0" i="0" u="none" strike="noStrike" kern="1200" cap="none" spc="0" normalizeH="0" baseline="0" noProof="0" dirty="0">
              <a:ln>
                <a:noFill/>
              </a:ln>
              <a:solidFill>
                <a:srgbClr val="FFFFFF"/>
              </a:solidFill>
              <a:effectLst/>
              <a:uLnTx/>
              <a:uFillTx/>
              <a:latin typeface="Arial"/>
              <a:ea typeface="+mn-ea"/>
              <a:cs typeface="Arial"/>
            </a:endParaRPr>
          </a:p>
        </p:txBody>
      </p:sp>
      <p:sp>
        <p:nvSpPr>
          <p:cNvPr id="6" name="Rectangle 5">
            <a:extLst>
              <a:ext uri="{FF2B5EF4-FFF2-40B4-BE49-F238E27FC236}">
                <a16:creationId xmlns:a16="http://schemas.microsoft.com/office/drawing/2014/main" id="{CA8CB7E3-E477-9449-A764-BACB8400358F}"/>
              </a:ext>
            </a:extLst>
          </p:cNvPr>
          <p:cNvSpPr/>
          <p:nvPr/>
        </p:nvSpPr>
        <p:spPr>
          <a:xfrm>
            <a:off x="619507" y="1931469"/>
            <a:ext cx="1627094" cy="591668"/>
          </a:xfrm>
          <a:prstGeom prst="rect">
            <a:avLst/>
          </a:prstGeom>
          <a:solidFill>
            <a:schemeClr val="tx2">
              <a:lumMod val="75000"/>
              <a:lumOff val="2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rial"/>
                <a:ea typeface="+mn-ea"/>
                <a:cs typeface="Arial"/>
              </a:rPr>
              <a:t>Modernized Apps</a:t>
            </a:r>
            <a:endParaRPr kumimoji="0" sz="1400" b="0" i="0" u="none" strike="noStrike" kern="1200" cap="none" spc="0" normalizeH="0" baseline="0" noProof="0" dirty="0">
              <a:ln>
                <a:noFill/>
              </a:ln>
              <a:solidFill>
                <a:srgbClr val="FFFFFF"/>
              </a:solidFill>
              <a:effectLst/>
              <a:uLnTx/>
              <a:uFillTx/>
              <a:latin typeface="Arial"/>
              <a:ea typeface="+mn-ea"/>
              <a:cs typeface="Arial"/>
            </a:endParaRPr>
          </a:p>
        </p:txBody>
      </p:sp>
      <p:sp>
        <p:nvSpPr>
          <p:cNvPr id="7" name="Rectangle 6">
            <a:extLst>
              <a:ext uri="{FF2B5EF4-FFF2-40B4-BE49-F238E27FC236}">
                <a16:creationId xmlns:a16="http://schemas.microsoft.com/office/drawing/2014/main" id="{CAAE2F69-F742-0D45-AE7A-A50A01D9B988}"/>
              </a:ext>
            </a:extLst>
          </p:cNvPr>
          <p:cNvSpPr/>
          <p:nvPr/>
        </p:nvSpPr>
        <p:spPr>
          <a:xfrm>
            <a:off x="619507" y="2776507"/>
            <a:ext cx="1627094" cy="591668"/>
          </a:xfrm>
          <a:prstGeom prst="rect">
            <a:avLst/>
          </a:prstGeom>
          <a:solidFill>
            <a:schemeClr val="tx2">
              <a:lumMod val="75000"/>
              <a:lumOff val="2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rial"/>
                <a:ea typeface="+mn-ea"/>
                <a:cs typeface="Arial"/>
              </a:rPr>
              <a:t>IoT channel</a:t>
            </a:r>
            <a:endParaRPr kumimoji="0" sz="1400" b="0" i="0" u="none" strike="noStrike" kern="1200" cap="none" spc="0" normalizeH="0" baseline="0" noProof="0" dirty="0">
              <a:ln>
                <a:noFill/>
              </a:ln>
              <a:solidFill>
                <a:srgbClr val="FFFFFF"/>
              </a:solidFill>
              <a:effectLst/>
              <a:uLnTx/>
              <a:uFillTx/>
              <a:latin typeface="Arial"/>
              <a:ea typeface="+mn-ea"/>
              <a:cs typeface="Arial"/>
            </a:endParaRPr>
          </a:p>
        </p:txBody>
      </p:sp>
      <p:sp>
        <p:nvSpPr>
          <p:cNvPr id="8" name="Rounded Rectangle 7">
            <a:extLst>
              <a:ext uri="{FF2B5EF4-FFF2-40B4-BE49-F238E27FC236}">
                <a16:creationId xmlns:a16="http://schemas.microsoft.com/office/drawing/2014/main" id="{1A70034B-2BBD-724C-8467-5067FC593EFC}"/>
              </a:ext>
            </a:extLst>
          </p:cNvPr>
          <p:cNvSpPr/>
          <p:nvPr/>
        </p:nvSpPr>
        <p:spPr>
          <a:xfrm>
            <a:off x="227386" y="995130"/>
            <a:ext cx="2514591" cy="5286400"/>
          </a:xfrm>
          <a:prstGeom prst="roundRect">
            <a:avLst>
              <a:gd name="adj" fmla="val 2992"/>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BBE0E3">
                    <a:lumMod val="25000"/>
                  </a:srgbClr>
                </a:solidFill>
                <a:effectLst/>
                <a:uLnTx/>
                <a:uFillTx/>
                <a:latin typeface="Arial"/>
                <a:ea typeface="+mn-ea"/>
                <a:cs typeface="Arial"/>
              </a:rPr>
              <a:t>Cloud Provider</a:t>
            </a:r>
            <a:endParaRPr kumimoji="0" sz="1200" b="0" i="0" u="none" strike="noStrike" kern="1200" cap="none" spc="0" normalizeH="0" baseline="0" noProof="0" dirty="0">
              <a:ln>
                <a:noFill/>
              </a:ln>
              <a:solidFill>
                <a:srgbClr val="BBE0E3">
                  <a:lumMod val="25000"/>
                </a:srgbClr>
              </a:solidFill>
              <a:effectLst/>
              <a:uLnTx/>
              <a:uFillTx/>
              <a:latin typeface="Arial"/>
              <a:ea typeface="+mn-ea"/>
              <a:cs typeface="Arial"/>
            </a:endParaRPr>
          </a:p>
        </p:txBody>
      </p:sp>
      <p:sp>
        <p:nvSpPr>
          <p:cNvPr id="10" name="Rectangle 9">
            <a:extLst>
              <a:ext uri="{FF2B5EF4-FFF2-40B4-BE49-F238E27FC236}">
                <a16:creationId xmlns:a16="http://schemas.microsoft.com/office/drawing/2014/main" id="{39820C69-49F2-A840-A4CC-0BFA306177E0}"/>
              </a:ext>
            </a:extLst>
          </p:cNvPr>
          <p:cNvSpPr/>
          <p:nvPr/>
        </p:nvSpPr>
        <p:spPr>
          <a:xfrm>
            <a:off x="3027653" y="1972368"/>
            <a:ext cx="813547" cy="2095016"/>
          </a:xfrm>
          <a:prstGeom prst="rect">
            <a:avLst/>
          </a:prstGeom>
          <a:solidFill>
            <a:srgbClr val="4040EA"/>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a:ea typeface="+mn-ea"/>
                <a:cs typeface="Arial"/>
              </a:rPr>
              <a:t>API Gateway</a:t>
            </a:r>
            <a:endParaRPr kumimoji="0" sz="1200" b="0" i="0" u="none" strike="noStrike" kern="1200" cap="none" spc="0" normalizeH="0" baseline="0" noProof="0" dirty="0">
              <a:ln>
                <a:noFill/>
              </a:ln>
              <a:solidFill>
                <a:srgbClr val="FFFFFF"/>
              </a:solidFill>
              <a:effectLst/>
              <a:uLnTx/>
              <a:uFillTx/>
              <a:latin typeface="Arial"/>
              <a:ea typeface="+mn-ea"/>
              <a:cs typeface="Arial"/>
            </a:endParaRPr>
          </a:p>
        </p:txBody>
      </p:sp>
      <p:sp>
        <p:nvSpPr>
          <p:cNvPr id="11" name="Rectangle 10">
            <a:extLst>
              <a:ext uri="{FF2B5EF4-FFF2-40B4-BE49-F238E27FC236}">
                <a16:creationId xmlns:a16="http://schemas.microsoft.com/office/drawing/2014/main" id="{F138F1A0-FEE0-4047-A980-F73497F09BD7}"/>
              </a:ext>
            </a:extLst>
          </p:cNvPr>
          <p:cNvSpPr/>
          <p:nvPr/>
        </p:nvSpPr>
        <p:spPr>
          <a:xfrm>
            <a:off x="3929270" y="3603903"/>
            <a:ext cx="4691636" cy="438587"/>
          </a:xfrm>
          <a:prstGeom prst="rect">
            <a:avLst/>
          </a:prstGeom>
          <a:solidFill>
            <a:srgbClr val="4040EA"/>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a:ea typeface="+mn-ea"/>
                <a:cs typeface="Arial"/>
              </a:rPr>
              <a:t>Event Backbone </a:t>
            </a:r>
          </a:p>
        </p:txBody>
      </p:sp>
      <p:sp>
        <p:nvSpPr>
          <p:cNvPr id="12" name="Rectangle 11">
            <a:extLst>
              <a:ext uri="{FF2B5EF4-FFF2-40B4-BE49-F238E27FC236}">
                <a16:creationId xmlns:a16="http://schemas.microsoft.com/office/drawing/2014/main" id="{1A46F6F4-9A8C-3840-9595-264F757F67A7}"/>
              </a:ext>
            </a:extLst>
          </p:cNvPr>
          <p:cNvSpPr/>
          <p:nvPr/>
        </p:nvSpPr>
        <p:spPr>
          <a:xfrm>
            <a:off x="9281784" y="3870075"/>
            <a:ext cx="1627094" cy="591669"/>
          </a:xfrm>
          <a:prstGeom prst="rect">
            <a:avLst/>
          </a:prstGeom>
          <a:solidFill>
            <a:schemeClr val="tx2">
              <a:lumMod val="75000"/>
              <a:lumOff val="2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rial"/>
                <a:ea typeface="+mn-ea"/>
                <a:cs typeface="Arial"/>
              </a:rPr>
              <a:t>Data Lake</a:t>
            </a:r>
            <a:endParaRPr kumimoji="0" sz="1400" b="0" i="0" u="none" strike="noStrike" kern="1200" cap="none" spc="0" normalizeH="0" baseline="0" noProof="0" dirty="0">
              <a:ln>
                <a:noFill/>
              </a:ln>
              <a:solidFill>
                <a:srgbClr val="FFFFFF"/>
              </a:solidFill>
              <a:effectLst/>
              <a:uLnTx/>
              <a:uFillTx/>
              <a:latin typeface="Arial"/>
              <a:ea typeface="+mn-ea"/>
              <a:cs typeface="Arial"/>
            </a:endParaRPr>
          </a:p>
        </p:txBody>
      </p:sp>
      <p:sp>
        <p:nvSpPr>
          <p:cNvPr id="14" name="Rectangle 13">
            <a:extLst>
              <a:ext uri="{FF2B5EF4-FFF2-40B4-BE49-F238E27FC236}">
                <a16:creationId xmlns:a16="http://schemas.microsoft.com/office/drawing/2014/main" id="{7565ADAA-8167-F94B-A8DA-4FBD295EEBD3}"/>
              </a:ext>
            </a:extLst>
          </p:cNvPr>
          <p:cNvSpPr/>
          <p:nvPr/>
        </p:nvSpPr>
        <p:spPr>
          <a:xfrm>
            <a:off x="6802663" y="2478001"/>
            <a:ext cx="1439320" cy="591668"/>
          </a:xfrm>
          <a:prstGeom prst="rect">
            <a:avLst/>
          </a:prstGeom>
          <a:solidFill>
            <a:schemeClr val="tx2">
              <a:lumMod val="75000"/>
              <a:lumOff val="2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rial"/>
                <a:ea typeface="+mn-ea"/>
                <a:cs typeface="Arial"/>
              </a:rPr>
              <a:t>Microservices</a:t>
            </a:r>
            <a:endParaRPr kumimoji="0" sz="1400" b="0" i="0" u="none" strike="noStrike" kern="1200" cap="none" spc="0" normalizeH="0" baseline="0" noProof="0" dirty="0">
              <a:ln>
                <a:noFill/>
              </a:ln>
              <a:solidFill>
                <a:srgbClr val="FFFFFF"/>
              </a:solidFill>
              <a:effectLst/>
              <a:uLnTx/>
              <a:uFillTx/>
              <a:latin typeface="Arial"/>
              <a:ea typeface="+mn-ea"/>
              <a:cs typeface="Arial"/>
            </a:endParaRPr>
          </a:p>
        </p:txBody>
      </p:sp>
      <p:sp>
        <p:nvSpPr>
          <p:cNvPr id="15" name="Rectangle 14">
            <a:extLst>
              <a:ext uri="{FF2B5EF4-FFF2-40B4-BE49-F238E27FC236}">
                <a16:creationId xmlns:a16="http://schemas.microsoft.com/office/drawing/2014/main" id="{6DC5F059-C34B-284B-B346-5B99A8780DBA}"/>
              </a:ext>
            </a:extLst>
          </p:cNvPr>
          <p:cNvSpPr/>
          <p:nvPr/>
        </p:nvSpPr>
        <p:spPr>
          <a:xfrm>
            <a:off x="5342086" y="2465122"/>
            <a:ext cx="1354674" cy="591668"/>
          </a:xfrm>
          <a:prstGeom prst="rect">
            <a:avLst/>
          </a:prstGeom>
          <a:solidFill>
            <a:schemeClr val="tx2">
              <a:lumMod val="75000"/>
              <a:lumOff val="2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rial"/>
                <a:ea typeface="+mn-ea"/>
                <a:cs typeface="Arial"/>
              </a:rPr>
              <a:t>Functions</a:t>
            </a:r>
            <a:endParaRPr kumimoji="0" sz="1400" b="0" i="0" u="none" strike="noStrike" kern="1200" cap="none" spc="0" normalizeH="0" baseline="0" noProof="0" dirty="0">
              <a:ln>
                <a:noFill/>
              </a:ln>
              <a:solidFill>
                <a:srgbClr val="FFFFFF"/>
              </a:solidFill>
              <a:effectLst/>
              <a:uLnTx/>
              <a:uFillTx/>
              <a:latin typeface="Arial"/>
              <a:ea typeface="+mn-ea"/>
              <a:cs typeface="Arial"/>
            </a:endParaRPr>
          </a:p>
        </p:txBody>
      </p:sp>
      <p:sp>
        <p:nvSpPr>
          <p:cNvPr id="16" name="Rectangle 15">
            <a:extLst>
              <a:ext uri="{FF2B5EF4-FFF2-40B4-BE49-F238E27FC236}">
                <a16:creationId xmlns:a16="http://schemas.microsoft.com/office/drawing/2014/main" id="{6D2D4B4F-3874-7F47-9B4F-283EE9A84DF6}"/>
              </a:ext>
            </a:extLst>
          </p:cNvPr>
          <p:cNvSpPr/>
          <p:nvPr/>
        </p:nvSpPr>
        <p:spPr>
          <a:xfrm>
            <a:off x="3926718" y="2465897"/>
            <a:ext cx="1354674" cy="591669"/>
          </a:xfrm>
          <a:prstGeom prst="rect">
            <a:avLst/>
          </a:prstGeom>
          <a:solidFill>
            <a:schemeClr val="tx2">
              <a:lumMod val="75000"/>
              <a:lumOff val="2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a:ea typeface="+mn-ea"/>
                <a:cs typeface="Arial"/>
              </a:rPr>
              <a:t>Microservice with  Agile Integration</a:t>
            </a:r>
            <a:endParaRPr kumimoji="0" sz="1200" b="0" i="0" u="none" strike="noStrike" kern="1200" cap="none" spc="0" normalizeH="0" baseline="0" noProof="0" dirty="0">
              <a:ln>
                <a:noFill/>
              </a:ln>
              <a:solidFill>
                <a:srgbClr val="FFFFFF"/>
              </a:solidFill>
              <a:effectLst/>
              <a:uLnTx/>
              <a:uFillTx/>
              <a:latin typeface="Arial"/>
              <a:ea typeface="+mn-ea"/>
              <a:cs typeface="Arial"/>
            </a:endParaRPr>
          </a:p>
        </p:txBody>
      </p:sp>
      <p:sp>
        <p:nvSpPr>
          <p:cNvPr id="17" name="Rectangle 16">
            <a:extLst>
              <a:ext uri="{FF2B5EF4-FFF2-40B4-BE49-F238E27FC236}">
                <a16:creationId xmlns:a16="http://schemas.microsoft.com/office/drawing/2014/main" id="{CFA37546-8E32-5A4D-8A8E-4F6334D414EF}"/>
              </a:ext>
            </a:extLst>
          </p:cNvPr>
          <p:cNvSpPr/>
          <p:nvPr/>
        </p:nvSpPr>
        <p:spPr>
          <a:xfrm>
            <a:off x="9268909" y="1624926"/>
            <a:ext cx="1627094" cy="591668"/>
          </a:xfrm>
          <a:prstGeom prst="rect">
            <a:avLst/>
          </a:prstGeom>
          <a:solidFill>
            <a:schemeClr val="tx2">
              <a:lumMod val="75000"/>
              <a:lumOff val="2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rial"/>
                <a:ea typeface="+mn-ea"/>
                <a:cs typeface="Arial"/>
              </a:rPr>
              <a:t>System of Records</a:t>
            </a:r>
            <a:endParaRPr kumimoji="0" sz="1400" b="0" i="0" u="none" strike="noStrike" kern="1200" cap="none" spc="0" normalizeH="0" baseline="0" noProof="0" dirty="0">
              <a:ln>
                <a:noFill/>
              </a:ln>
              <a:solidFill>
                <a:srgbClr val="FFFFFF"/>
              </a:solidFill>
              <a:effectLst/>
              <a:uLnTx/>
              <a:uFillTx/>
              <a:latin typeface="Arial"/>
              <a:ea typeface="+mn-ea"/>
              <a:cs typeface="Arial"/>
            </a:endParaRPr>
          </a:p>
        </p:txBody>
      </p:sp>
      <p:sp>
        <p:nvSpPr>
          <p:cNvPr id="18" name="Rectangle 17">
            <a:extLst>
              <a:ext uri="{FF2B5EF4-FFF2-40B4-BE49-F238E27FC236}">
                <a16:creationId xmlns:a16="http://schemas.microsoft.com/office/drawing/2014/main" id="{1FC7542A-1057-254A-907B-D861B5AC17CD}"/>
              </a:ext>
            </a:extLst>
          </p:cNvPr>
          <p:cNvSpPr/>
          <p:nvPr/>
        </p:nvSpPr>
        <p:spPr>
          <a:xfrm>
            <a:off x="9294254" y="2396257"/>
            <a:ext cx="1627094" cy="591668"/>
          </a:xfrm>
          <a:prstGeom prst="rect">
            <a:avLst/>
          </a:prstGeom>
          <a:solidFill>
            <a:schemeClr val="tx2">
              <a:lumMod val="75000"/>
              <a:lumOff val="2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rial"/>
                <a:ea typeface="+mn-ea"/>
                <a:cs typeface="Arial"/>
              </a:rPr>
              <a:t>Transactional Systems</a:t>
            </a:r>
            <a:endParaRPr kumimoji="0" sz="1400" b="0" i="0" u="none" strike="noStrike" kern="1200" cap="none" spc="0" normalizeH="0" baseline="0" noProof="0" dirty="0">
              <a:ln>
                <a:noFill/>
              </a:ln>
              <a:solidFill>
                <a:srgbClr val="FFFFFF"/>
              </a:solidFill>
              <a:effectLst/>
              <a:uLnTx/>
              <a:uFillTx/>
              <a:latin typeface="Arial"/>
              <a:ea typeface="+mn-ea"/>
              <a:cs typeface="Arial"/>
            </a:endParaRPr>
          </a:p>
        </p:txBody>
      </p:sp>
      <p:sp>
        <p:nvSpPr>
          <p:cNvPr id="19" name="Rounded Rectangle 18">
            <a:extLst>
              <a:ext uri="{FF2B5EF4-FFF2-40B4-BE49-F238E27FC236}">
                <a16:creationId xmlns:a16="http://schemas.microsoft.com/office/drawing/2014/main" id="{7FC64FB5-B5AD-DB4C-8994-67B02E3E30A7}"/>
              </a:ext>
            </a:extLst>
          </p:cNvPr>
          <p:cNvSpPr/>
          <p:nvPr/>
        </p:nvSpPr>
        <p:spPr>
          <a:xfrm>
            <a:off x="2897746" y="1214073"/>
            <a:ext cx="5997735" cy="3827763"/>
          </a:xfrm>
          <a:prstGeom prst="roundRect">
            <a:avLst>
              <a:gd name="adj" fmla="val 2992"/>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BBE0E3">
                    <a:lumMod val="25000"/>
                  </a:srgbClr>
                </a:solidFill>
                <a:effectLst/>
                <a:uLnTx/>
                <a:uFillTx/>
                <a:latin typeface="Arial"/>
                <a:ea typeface="+mn-ea"/>
                <a:cs typeface="Arial"/>
              </a:rPr>
              <a:t>Container Orchestration</a:t>
            </a:r>
            <a:endParaRPr kumimoji="0" sz="1200" b="0" i="0" u="none" strike="noStrike" kern="1200" cap="none" spc="0" normalizeH="0" baseline="0" noProof="0" dirty="0">
              <a:ln>
                <a:noFill/>
              </a:ln>
              <a:solidFill>
                <a:srgbClr val="BBE0E3">
                  <a:lumMod val="25000"/>
                </a:srgbClr>
              </a:solidFill>
              <a:effectLst/>
              <a:uLnTx/>
              <a:uFillTx/>
              <a:latin typeface="Arial"/>
              <a:ea typeface="+mn-ea"/>
              <a:cs typeface="Arial"/>
            </a:endParaRPr>
          </a:p>
        </p:txBody>
      </p:sp>
      <p:sp>
        <p:nvSpPr>
          <p:cNvPr id="20" name="Rectangle 19">
            <a:extLst>
              <a:ext uri="{FF2B5EF4-FFF2-40B4-BE49-F238E27FC236}">
                <a16:creationId xmlns:a16="http://schemas.microsoft.com/office/drawing/2014/main" id="{DADBF445-834B-1644-BF03-08B79DA1E62B}"/>
              </a:ext>
            </a:extLst>
          </p:cNvPr>
          <p:cNvSpPr/>
          <p:nvPr/>
        </p:nvSpPr>
        <p:spPr>
          <a:xfrm>
            <a:off x="9294254" y="3154987"/>
            <a:ext cx="1627094" cy="591668"/>
          </a:xfrm>
          <a:prstGeom prst="rect">
            <a:avLst/>
          </a:prstGeom>
          <a:solidFill>
            <a:schemeClr val="tx2">
              <a:lumMod val="75000"/>
              <a:lumOff val="2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rial"/>
                <a:ea typeface="+mn-ea"/>
                <a:cs typeface="Arial"/>
              </a:rPr>
              <a:t>Legacy App</a:t>
            </a:r>
            <a:endParaRPr kumimoji="0" sz="1400" b="0" i="0" u="none" strike="noStrike" kern="1200" cap="none" spc="0" normalizeH="0" baseline="0" noProof="0" dirty="0">
              <a:ln>
                <a:noFill/>
              </a:ln>
              <a:solidFill>
                <a:srgbClr val="FFFFFF"/>
              </a:solidFill>
              <a:effectLst/>
              <a:uLnTx/>
              <a:uFillTx/>
              <a:latin typeface="Arial"/>
              <a:ea typeface="+mn-ea"/>
              <a:cs typeface="Arial"/>
            </a:endParaRPr>
          </a:p>
        </p:txBody>
      </p:sp>
      <p:sp>
        <p:nvSpPr>
          <p:cNvPr id="21" name="Rectangle 20">
            <a:extLst>
              <a:ext uri="{FF2B5EF4-FFF2-40B4-BE49-F238E27FC236}">
                <a16:creationId xmlns:a16="http://schemas.microsoft.com/office/drawing/2014/main" id="{CC6E1F3E-8239-7545-9B89-00B2388321C3}"/>
              </a:ext>
            </a:extLst>
          </p:cNvPr>
          <p:cNvSpPr/>
          <p:nvPr/>
        </p:nvSpPr>
        <p:spPr>
          <a:xfrm>
            <a:off x="619507" y="5295205"/>
            <a:ext cx="1627094" cy="736723"/>
          </a:xfrm>
          <a:prstGeom prst="rect">
            <a:avLst/>
          </a:prstGeom>
          <a:solidFill>
            <a:schemeClr val="tx2">
              <a:lumMod val="75000"/>
              <a:lumOff val="2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rial"/>
                <a:ea typeface="+mn-ea"/>
                <a:cs typeface="Arial"/>
              </a:rPr>
              <a:t>AI Cloud Services</a:t>
            </a:r>
            <a:endParaRPr kumimoji="0" sz="1400" b="0" i="0" u="none" strike="noStrike" kern="1200" cap="none" spc="0" normalizeH="0" baseline="0" noProof="0" dirty="0">
              <a:ln>
                <a:noFill/>
              </a:ln>
              <a:solidFill>
                <a:srgbClr val="FFFFFF"/>
              </a:solidFill>
              <a:effectLst/>
              <a:uLnTx/>
              <a:uFillTx/>
              <a:latin typeface="Arial"/>
              <a:ea typeface="+mn-ea"/>
              <a:cs typeface="Arial"/>
            </a:endParaRPr>
          </a:p>
        </p:txBody>
      </p:sp>
      <p:sp>
        <p:nvSpPr>
          <p:cNvPr id="22" name="Rectangle 21">
            <a:extLst>
              <a:ext uri="{FF2B5EF4-FFF2-40B4-BE49-F238E27FC236}">
                <a16:creationId xmlns:a16="http://schemas.microsoft.com/office/drawing/2014/main" id="{B4655208-E084-554B-85C6-ED92AEEEAD73}"/>
              </a:ext>
            </a:extLst>
          </p:cNvPr>
          <p:cNvSpPr/>
          <p:nvPr/>
        </p:nvSpPr>
        <p:spPr>
          <a:xfrm>
            <a:off x="619507" y="1303292"/>
            <a:ext cx="1627094" cy="374807"/>
          </a:xfrm>
          <a:prstGeom prst="rect">
            <a:avLst/>
          </a:prstGeom>
          <a:solidFill>
            <a:schemeClr val="tx2">
              <a:lumMod val="75000"/>
              <a:lumOff val="2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rial"/>
                <a:ea typeface="+mn-ea"/>
                <a:cs typeface="Arial"/>
              </a:rPr>
              <a:t>SaaS</a:t>
            </a:r>
            <a:endParaRPr kumimoji="0" sz="1400" b="0" i="0" u="none" strike="noStrike" kern="1200" cap="none" spc="0" normalizeH="0" baseline="0" noProof="0" dirty="0">
              <a:ln>
                <a:noFill/>
              </a:ln>
              <a:solidFill>
                <a:srgbClr val="FFFFFF"/>
              </a:solidFill>
              <a:effectLst/>
              <a:uLnTx/>
              <a:uFillTx/>
              <a:latin typeface="Arial"/>
              <a:ea typeface="+mn-ea"/>
              <a:cs typeface="Arial"/>
            </a:endParaRPr>
          </a:p>
        </p:txBody>
      </p:sp>
      <p:sp>
        <p:nvSpPr>
          <p:cNvPr id="23" name="Rounded Rectangle 22">
            <a:extLst>
              <a:ext uri="{FF2B5EF4-FFF2-40B4-BE49-F238E27FC236}">
                <a16:creationId xmlns:a16="http://schemas.microsoft.com/office/drawing/2014/main" id="{CE8B7C71-33A6-714F-BA20-6A2252F45F8B}"/>
              </a:ext>
            </a:extLst>
          </p:cNvPr>
          <p:cNvSpPr/>
          <p:nvPr/>
        </p:nvSpPr>
        <p:spPr>
          <a:xfrm>
            <a:off x="9164347" y="997119"/>
            <a:ext cx="2143304" cy="5267626"/>
          </a:xfrm>
          <a:prstGeom prst="roundRect">
            <a:avLst>
              <a:gd name="adj" fmla="val 2992"/>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BBE0E3">
                    <a:lumMod val="25000"/>
                  </a:srgbClr>
                </a:solidFill>
                <a:effectLst/>
                <a:uLnTx/>
                <a:uFillTx/>
                <a:latin typeface="Arial"/>
                <a:ea typeface="+mn-ea"/>
                <a:cs typeface="Arial"/>
              </a:rPr>
              <a:t>On-premise Data Center</a:t>
            </a:r>
            <a:endParaRPr kumimoji="0" sz="1200" b="0" i="0" u="none" strike="noStrike" kern="1200" cap="none" spc="0" normalizeH="0" baseline="0" noProof="0" dirty="0">
              <a:ln>
                <a:noFill/>
              </a:ln>
              <a:solidFill>
                <a:srgbClr val="BBE0E3">
                  <a:lumMod val="25000"/>
                </a:srgbClr>
              </a:solidFill>
              <a:effectLst/>
              <a:uLnTx/>
              <a:uFillTx/>
              <a:latin typeface="Arial"/>
              <a:ea typeface="+mn-ea"/>
              <a:cs typeface="Arial"/>
            </a:endParaRPr>
          </a:p>
        </p:txBody>
      </p:sp>
      <p:sp>
        <p:nvSpPr>
          <p:cNvPr id="24" name="Rounded Rectangle 23">
            <a:extLst>
              <a:ext uri="{FF2B5EF4-FFF2-40B4-BE49-F238E27FC236}">
                <a16:creationId xmlns:a16="http://schemas.microsoft.com/office/drawing/2014/main" id="{F51F0051-D5FF-D340-A739-A6D2F9036241}"/>
              </a:ext>
            </a:extLst>
          </p:cNvPr>
          <p:cNvSpPr/>
          <p:nvPr/>
        </p:nvSpPr>
        <p:spPr>
          <a:xfrm>
            <a:off x="2827495" y="978345"/>
            <a:ext cx="6213474" cy="5286400"/>
          </a:xfrm>
          <a:prstGeom prst="roundRect">
            <a:avLst>
              <a:gd name="adj" fmla="val 2992"/>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BBE0E3">
                    <a:lumMod val="25000"/>
                  </a:srgbClr>
                </a:solidFill>
                <a:effectLst/>
                <a:uLnTx/>
                <a:uFillTx/>
                <a:latin typeface="Arial"/>
                <a:ea typeface="+mn-ea"/>
                <a:cs typeface="Arial"/>
              </a:rPr>
              <a:t>Cloud or On-Premise Data Center</a:t>
            </a:r>
            <a:endParaRPr kumimoji="0" sz="1200" b="0" i="0" u="none" strike="noStrike" kern="1200" cap="none" spc="0" normalizeH="0" baseline="0" noProof="0" dirty="0">
              <a:ln>
                <a:noFill/>
              </a:ln>
              <a:solidFill>
                <a:srgbClr val="BBE0E3">
                  <a:lumMod val="25000"/>
                </a:srgbClr>
              </a:solidFill>
              <a:effectLst/>
              <a:uLnTx/>
              <a:uFillTx/>
              <a:latin typeface="Arial"/>
              <a:ea typeface="+mn-ea"/>
              <a:cs typeface="Arial"/>
            </a:endParaRPr>
          </a:p>
        </p:txBody>
      </p:sp>
      <p:sp>
        <p:nvSpPr>
          <p:cNvPr id="26" name="Rectangle 25">
            <a:extLst>
              <a:ext uri="{FF2B5EF4-FFF2-40B4-BE49-F238E27FC236}">
                <a16:creationId xmlns:a16="http://schemas.microsoft.com/office/drawing/2014/main" id="{C5BFB9CC-6200-3345-A950-DB97D4B04055}"/>
              </a:ext>
            </a:extLst>
          </p:cNvPr>
          <p:cNvSpPr/>
          <p:nvPr/>
        </p:nvSpPr>
        <p:spPr>
          <a:xfrm>
            <a:off x="3911451" y="3133132"/>
            <a:ext cx="4691636" cy="402470"/>
          </a:xfrm>
          <a:prstGeom prst="rect">
            <a:avLst/>
          </a:prstGeom>
          <a:solidFill>
            <a:srgbClr val="4040EA"/>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a:ea typeface="+mn-ea"/>
                <a:cs typeface="Arial"/>
              </a:rPr>
              <a:t>Messaging Queue </a:t>
            </a:r>
          </a:p>
        </p:txBody>
      </p:sp>
      <p:sp>
        <p:nvSpPr>
          <p:cNvPr id="27" name="Rectangle 26">
            <a:extLst>
              <a:ext uri="{FF2B5EF4-FFF2-40B4-BE49-F238E27FC236}">
                <a16:creationId xmlns:a16="http://schemas.microsoft.com/office/drawing/2014/main" id="{B723D712-2299-8947-B52A-9B0A8EFC339E}"/>
              </a:ext>
            </a:extLst>
          </p:cNvPr>
          <p:cNvSpPr/>
          <p:nvPr/>
        </p:nvSpPr>
        <p:spPr>
          <a:xfrm>
            <a:off x="3928524" y="4089676"/>
            <a:ext cx="4674563" cy="402470"/>
          </a:xfrm>
          <a:prstGeom prst="rect">
            <a:avLst/>
          </a:prstGeom>
          <a:solidFill>
            <a:srgbClr val="4040EA"/>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a:ea typeface="+mn-ea"/>
                <a:cs typeface="Arial"/>
              </a:rPr>
              <a:t>High speed – high volume file transfer</a:t>
            </a:r>
          </a:p>
        </p:txBody>
      </p:sp>
      <p:sp>
        <p:nvSpPr>
          <p:cNvPr id="28" name="Rectangle 27">
            <a:extLst>
              <a:ext uri="{FF2B5EF4-FFF2-40B4-BE49-F238E27FC236}">
                <a16:creationId xmlns:a16="http://schemas.microsoft.com/office/drawing/2014/main" id="{47D7C5C5-999F-E243-A286-DF6A62F84B12}"/>
              </a:ext>
            </a:extLst>
          </p:cNvPr>
          <p:cNvSpPr/>
          <p:nvPr/>
        </p:nvSpPr>
        <p:spPr>
          <a:xfrm>
            <a:off x="3928524" y="1972368"/>
            <a:ext cx="4313459" cy="402470"/>
          </a:xfrm>
          <a:prstGeom prst="rect">
            <a:avLst/>
          </a:prstGeom>
          <a:solidFill>
            <a:srgbClr val="4040EA"/>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a:ea typeface="+mn-ea"/>
                <a:cs typeface="Arial"/>
              </a:rPr>
              <a:t>APIs </a:t>
            </a:r>
          </a:p>
        </p:txBody>
      </p:sp>
    </p:spTree>
    <p:extLst>
      <p:ext uri="{BB962C8B-B14F-4D97-AF65-F5344CB8AC3E}">
        <p14:creationId xmlns:p14="http://schemas.microsoft.com/office/powerpoint/2010/main" val="17975961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10DF99-1A04-C246-A65C-748C38174A45}"/>
              </a:ext>
            </a:extLst>
          </p:cNvPr>
          <p:cNvSpPr>
            <a:spLocks noGrp="1"/>
          </p:cNvSpPr>
          <p:nvPr>
            <p:ph type="title"/>
          </p:nvPr>
        </p:nvSpPr>
        <p:spPr>
          <a:xfrm>
            <a:off x="390788" y="60120"/>
            <a:ext cx="10886813" cy="549388"/>
          </a:xfrm>
        </p:spPr>
        <p:txBody>
          <a:bodyPr/>
          <a:lstStyle/>
          <a:p>
            <a:r>
              <a:rPr lang="en-US" dirty="0"/>
              <a:t>Event Sourcing</a:t>
            </a:r>
          </a:p>
        </p:txBody>
      </p:sp>
      <p:sp>
        <p:nvSpPr>
          <p:cNvPr id="13" name="Content Placeholder 12">
            <a:extLst>
              <a:ext uri="{FF2B5EF4-FFF2-40B4-BE49-F238E27FC236}">
                <a16:creationId xmlns:a16="http://schemas.microsoft.com/office/drawing/2014/main" id="{A965E85D-9D82-2A4A-839E-44A7BDF0280D}"/>
              </a:ext>
            </a:extLst>
          </p:cNvPr>
          <p:cNvSpPr>
            <a:spLocks noGrp="1"/>
          </p:cNvSpPr>
          <p:nvPr>
            <p:ph idx="1"/>
          </p:nvPr>
        </p:nvSpPr>
        <p:spPr>
          <a:xfrm>
            <a:off x="458519" y="4841237"/>
            <a:ext cx="6677388" cy="1136178"/>
          </a:xfrm>
        </p:spPr>
        <p:txBody>
          <a:bodyPr/>
          <a:lstStyle/>
          <a:p>
            <a:r>
              <a:rPr lang="en-US" sz="2000" dirty="0"/>
              <a:t>Immutable Ordered Events</a:t>
            </a:r>
          </a:p>
          <a:p>
            <a:r>
              <a:rPr lang="en-US" sz="2000" dirty="0"/>
              <a:t>Replay and auditability</a:t>
            </a:r>
          </a:p>
          <a:p>
            <a:r>
              <a:rPr lang="en-US" sz="2000" dirty="0"/>
              <a:t>Key </a:t>
            </a:r>
            <a:r>
              <a:rPr lang="en-US" sz="2000" dirty="0" err="1"/>
              <a:t>OrderId</a:t>
            </a:r>
            <a:endParaRPr lang="en-US" sz="2000"/>
          </a:p>
        </p:txBody>
      </p:sp>
      <p:sp>
        <p:nvSpPr>
          <p:cNvPr id="4" name="Slide Number Placeholder 3">
            <a:extLst>
              <a:ext uri="{FF2B5EF4-FFF2-40B4-BE49-F238E27FC236}">
                <a16:creationId xmlns:a16="http://schemas.microsoft.com/office/drawing/2014/main" id="{7DB29D51-1104-554A-A60B-4B8558F4E29F}"/>
              </a:ext>
            </a:extLst>
          </p:cNvPr>
          <p:cNvSpPr>
            <a:spLocks noGrp="1"/>
          </p:cNvSpPr>
          <p:nvPr>
            <p:ph type="sldNum" sz="quarter" idx="12"/>
          </p:nvPr>
        </p:nvSpPr>
        <p:spPr/>
        <p:txBody>
          <a:bodyPr/>
          <a:lstStyle/>
          <a:p>
            <a:fld id="{E9549862-13E2-C34D-815E-8545BD36FC59}" type="slidenum">
              <a:rPr lang="en-US" smtClean="0">
                <a:solidFill>
                  <a:srgbClr val="6D7777"/>
                </a:solidFill>
              </a:rPr>
              <a:pPr/>
              <a:t>8</a:t>
            </a:fld>
            <a:endParaRPr lang="en-US">
              <a:solidFill>
                <a:srgbClr val="6D7777"/>
              </a:solidFill>
            </a:endParaRPr>
          </a:p>
        </p:txBody>
      </p:sp>
      <p:sp>
        <p:nvSpPr>
          <p:cNvPr id="5" name="Rounded Rectangle 4">
            <a:extLst>
              <a:ext uri="{FF2B5EF4-FFF2-40B4-BE49-F238E27FC236}">
                <a16:creationId xmlns:a16="http://schemas.microsoft.com/office/drawing/2014/main" id="{6191341C-DC19-8F4A-B228-DC01AF14E0D8}"/>
              </a:ext>
            </a:extLst>
          </p:cNvPr>
          <p:cNvSpPr/>
          <p:nvPr/>
        </p:nvSpPr>
        <p:spPr bwMode="auto">
          <a:xfrm>
            <a:off x="2831745" y="2238202"/>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a:solidFill>
                  <a:schemeClr val="bg1"/>
                </a:solidFill>
              </a:rPr>
              <a:t>Order Created</a:t>
            </a:r>
            <a:endParaRPr lang="en-US" sz="900">
              <a:solidFill>
                <a:schemeClr val="bg1"/>
              </a:solidFill>
            </a:endParaRPr>
          </a:p>
        </p:txBody>
      </p:sp>
      <p:cxnSp>
        <p:nvCxnSpPr>
          <p:cNvPr id="15" name="Straight Arrow Connector 14">
            <a:extLst>
              <a:ext uri="{FF2B5EF4-FFF2-40B4-BE49-F238E27FC236}">
                <a16:creationId xmlns:a16="http://schemas.microsoft.com/office/drawing/2014/main" id="{19B57508-9301-9941-B025-A868AF395A91}"/>
              </a:ext>
            </a:extLst>
          </p:cNvPr>
          <p:cNvCxnSpPr/>
          <p:nvPr/>
        </p:nvCxnSpPr>
        <p:spPr>
          <a:xfrm>
            <a:off x="1012016" y="4501279"/>
            <a:ext cx="8585200" cy="0"/>
          </a:xfrm>
          <a:prstGeom prst="straightConnector1">
            <a:avLst/>
          </a:prstGeom>
          <a:ln w="508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16" name="Rounded Rectangle 15">
            <a:extLst>
              <a:ext uri="{FF2B5EF4-FFF2-40B4-BE49-F238E27FC236}">
                <a16:creationId xmlns:a16="http://schemas.microsoft.com/office/drawing/2014/main" id="{76FF5E87-93E1-5640-BC1E-33D45AE25AD7}"/>
              </a:ext>
            </a:extLst>
          </p:cNvPr>
          <p:cNvSpPr/>
          <p:nvPr/>
        </p:nvSpPr>
        <p:spPr bwMode="auto">
          <a:xfrm>
            <a:off x="3342588" y="2238202"/>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a:solidFill>
                  <a:schemeClr val="bg1"/>
                </a:solidFill>
              </a:rPr>
              <a:t>Order Updated</a:t>
            </a:r>
            <a:endParaRPr lang="en-US" sz="900">
              <a:solidFill>
                <a:schemeClr val="bg1"/>
              </a:solidFill>
            </a:endParaRPr>
          </a:p>
        </p:txBody>
      </p:sp>
      <p:sp>
        <p:nvSpPr>
          <p:cNvPr id="17" name="Rounded Rectangle 16">
            <a:extLst>
              <a:ext uri="{FF2B5EF4-FFF2-40B4-BE49-F238E27FC236}">
                <a16:creationId xmlns:a16="http://schemas.microsoft.com/office/drawing/2014/main" id="{2655E2FC-9F2A-1441-9B6B-840E9F7B2245}"/>
              </a:ext>
            </a:extLst>
          </p:cNvPr>
          <p:cNvSpPr/>
          <p:nvPr/>
        </p:nvSpPr>
        <p:spPr bwMode="auto">
          <a:xfrm>
            <a:off x="3853431" y="2238202"/>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a:solidFill>
                  <a:schemeClr val="bg1"/>
                </a:solidFill>
              </a:rPr>
              <a:t>Order Updated</a:t>
            </a:r>
            <a:endParaRPr lang="en-US" sz="900">
              <a:solidFill>
                <a:schemeClr val="bg1"/>
              </a:solidFill>
            </a:endParaRPr>
          </a:p>
        </p:txBody>
      </p:sp>
      <p:sp>
        <p:nvSpPr>
          <p:cNvPr id="18" name="Rounded Rectangle 17">
            <a:extLst>
              <a:ext uri="{FF2B5EF4-FFF2-40B4-BE49-F238E27FC236}">
                <a16:creationId xmlns:a16="http://schemas.microsoft.com/office/drawing/2014/main" id="{CDBD6D07-726C-F94C-AEB4-8FB92BC5D1B9}"/>
              </a:ext>
            </a:extLst>
          </p:cNvPr>
          <p:cNvSpPr/>
          <p:nvPr/>
        </p:nvSpPr>
        <p:spPr bwMode="auto">
          <a:xfrm>
            <a:off x="5441439" y="2238202"/>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a:solidFill>
                  <a:schemeClr val="bg1"/>
                </a:solidFill>
              </a:rPr>
              <a:t>Order Confirmed</a:t>
            </a:r>
            <a:endParaRPr lang="en-US" sz="900">
              <a:solidFill>
                <a:schemeClr val="bg1"/>
              </a:solidFill>
            </a:endParaRPr>
          </a:p>
        </p:txBody>
      </p:sp>
      <p:sp>
        <p:nvSpPr>
          <p:cNvPr id="19" name="Rounded Rectangle 18">
            <a:extLst>
              <a:ext uri="{FF2B5EF4-FFF2-40B4-BE49-F238E27FC236}">
                <a16:creationId xmlns:a16="http://schemas.microsoft.com/office/drawing/2014/main" id="{9AE026EB-4DD7-CE45-9C9F-7919D6C1B8EA}"/>
              </a:ext>
            </a:extLst>
          </p:cNvPr>
          <p:cNvSpPr/>
          <p:nvPr/>
        </p:nvSpPr>
        <p:spPr bwMode="auto">
          <a:xfrm>
            <a:off x="6463459" y="2238202"/>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a:solidFill>
                  <a:schemeClr val="bg1"/>
                </a:solidFill>
              </a:rPr>
              <a:t>Order Shipped</a:t>
            </a:r>
            <a:endParaRPr lang="en-US" sz="900">
              <a:solidFill>
                <a:schemeClr val="bg1"/>
              </a:solidFill>
            </a:endParaRPr>
          </a:p>
        </p:txBody>
      </p:sp>
      <p:sp>
        <p:nvSpPr>
          <p:cNvPr id="20" name="Rounded Rectangle 19">
            <a:extLst>
              <a:ext uri="{FF2B5EF4-FFF2-40B4-BE49-F238E27FC236}">
                <a16:creationId xmlns:a16="http://schemas.microsoft.com/office/drawing/2014/main" id="{763DB0E9-C331-F045-80BC-673E0B4FA864}"/>
              </a:ext>
            </a:extLst>
          </p:cNvPr>
          <p:cNvSpPr/>
          <p:nvPr/>
        </p:nvSpPr>
        <p:spPr bwMode="auto">
          <a:xfrm>
            <a:off x="7485145" y="2238202"/>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a:solidFill>
                  <a:schemeClr val="bg1"/>
                </a:solidFill>
              </a:rPr>
              <a:t>Order Delivered</a:t>
            </a:r>
            <a:endParaRPr lang="en-US" sz="900">
              <a:solidFill>
                <a:schemeClr val="bg1"/>
              </a:solidFill>
            </a:endParaRPr>
          </a:p>
        </p:txBody>
      </p:sp>
      <p:sp>
        <p:nvSpPr>
          <p:cNvPr id="21" name="Rounded Rectangle 20">
            <a:extLst>
              <a:ext uri="{FF2B5EF4-FFF2-40B4-BE49-F238E27FC236}">
                <a16:creationId xmlns:a16="http://schemas.microsoft.com/office/drawing/2014/main" id="{D1908F41-0D04-464B-B656-A150243165FE}"/>
              </a:ext>
            </a:extLst>
          </p:cNvPr>
          <p:cNvSpPr/>
          <p:nvPr/>
        </p:nvSpPr>
        <p:spPr bwMode="auto">
          <a:xfrm>
            <a:off x="6974302" y="2238202"/>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a:solidFill>
                  <a:schemeClr val="bg1"/>
                </a:solidFill>
              </a:rPr>
              <a:t>Order In Transit</a:t>
            </a:r>
            <a:endParaRPr lang="en-US" sz="900">
              <a:solidFill>
                <a:schemeClr val="bg1"/>
              </a:solidFill>
            </a:endParaRPr>
          </a:p>
        </p:txBody>
      </p:sp>
      <p:sp>
        <p:nvSpPr>
          <p:cNvPr id="22" name="Rounded Rectangle 21">
            <a:extLst>
              <a:ext uri="{FF2B5EF4-FFF2-40B4-BE49-F238E27FC236}">
                <a16:creationId xmlns:a16="http://schemas.microsoft.com/office/drawing/2014/main" id="{69C736B1-E402-3D49-ABEA-E4DFAAEC8E32}"/>
              </a:ext>
            </a:extLst>
          </p:cNvPr>
          <p:cNvSpPr/>
          <p:nvPr/>
        </p:nvSpPr>
        <p:spPr>
          <a:xfrm>
            <a:off x="8560515" y="1383749"/>
            <a:ext cx="1486840" cy="633014"/>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5">
                    <a:lumMod val="50000"/>
                  </a:schemeClr>
                </a:solidFill>
              </a:rPr>
              <a:t>Order </a:t>
            </a:r>
            <a:r>
              <a:rPr lang="en-US" sz="1200" err="1">
                <a:solidFill>
                  <a:schemeClr val="accent5">
                    <a:lumMod val="50000"/>
                  </a:schemeClr>
                </a:solidFill>
              </a:rPr>
              <a:t>Mgt</a:t>
            </a:r>
            <a:r>
              <a:rPr lang="en-US" sz="1200">
                <a:solidFill>
                  <a:schemeClr val="accent5">
                    <a:lumMod val="50000"/>
                  </a:schemeClr>
                </a:solidFill>
              </a:rPr>
              <a:t> MS</a:t>
            </a:r>
          </a:p>
        </p:txBody>
      </p:sp>
      <p:grpSp>
        <p:nvGrpSpPr>
          <p:cNvPr id="23" name="Group 22">
            <a:extLst>
              <a:ext uri="{FF2B5EF4-FFF2-40B4-BE49-F238E27FC236}">
                <a16:creationId xmlns:a16="http://schemas.microsoft.com/office/drawing/2014/main" id="{135B849B-E572-9040-866B-1759A982B1BE}"/>
              </a:ext>
            </a:extLst>
          </p:cNvPr>
          <p:cNvGrpSpPr/>
          <p:nvPr/>
        </p:nvGrpSpPr>
        <p:grpSpPr>
          <a:xfrm>
            <a:off x="8978640" y="1024137"/>
            <a:ext cx="835775" cy="355209"/>
            <a:chOff x="2605549" y="2273123"/>
            <a:chExt cx="835775" cy="355209"/>
          </a:xfrm>
        </p:grpSpPr>
        <p:grpSp>
          <p:nvGrpSpPr>
            <p:cNvPr id="24" name="Group 23">
              <a:extLst>
                <a:ext uri="{FF2B5EF4-FFF2-40B4-BE49-F238E27FC236}">
                  <a16:creationId xmlns:a16="http://schemas.microsoft.com/office/drawing/2014/main" id="{36A8C791-63DA-1342-90A4-15C48C4A0ED8}"/>
                </a:ext>
              </a:extLst>
            </p:cNvPr>
            <p:cNvGrpSpPr/>
            <p:nvPr/>
          </p:nvGrpSpPr>
          <p:grpSpPr>
            <a:xfrm>
              <a:off x="2605549" y="2273123"/>
              <a:ext cx="253071" cy="355209"/>
              <a:chOff x="2605549" y="2282084"/>
              <a:chExt cx="253071" cy="355209"/>
            </a:xfrm>
          </p:grpSpPr>
          <p:sp>
            <p:nvSpPr>
              <p:cNvPr id="31" name="Oval 30">
                <a:extLst>
                  <a:ext uri="{FF2B5EF4-FFF2-40B4-BE49-F238E27FC236}">
                    <a16:creationId xmlns:a16="http://schemas.microsoft.com/office/drawing/2014/main" id="{B6EB5ABD-4136-F24E-B249-43D046EB00FE}"/>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Connector 31">
                <a:extLst>
                  <a:ext uri="{FF2B5EF4-FFF2-40B4-BE49-F238E27FC236}">
                    <a16:creationId xmlns:a16="http://schemas.microsoft.com/office/drawing/2014/main" id="{7C6D23C9-FF77-6549-94A8-12570067FFC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25" name="Group 24">
              <a:extLst>
                <a:ext uri="{FF2B5EF4-FFF2-40B4-BE49-F238E27FC236}">
                  <a16:creationId xmlns:a16="http://schemas.microsoft.com/office/drawing/2014/main" id="{919FADE7-EEBA-6240-B214-13C5F913E91D}"/>
                </a:ext>
              </a:extLst>
            </p:cNvPr>
            <p:cNvGrpSpPr/>
            <p:nvPr/>
          </p:nvGrpSpPr>
          <p:grpSpPr>
            <a:xfrm>
              <a:off x="2901383" y="2273123"/>
              <a:ext cx="253071" cy="355209"/>
              <a:chOff x="2605549" y="2282084"/>
              <a:chExt cx="253071" cy="355209"/>
            </a:xfrm>
          </p:grpSpPr>
          <p:sp>
            <p:nvSpPr>
              <p:cNvPr id="29" name="Oval 28">
                <a:extLst>
                  <a:ext uri="{FF2B5EF4-FFF2-40B4-BE49-F238E27FC236}">
                    <a16:creationId xmlns:a16="http://schemas.microsoft.com/office/drawing/2014/main" id="{01EBC578-1BE1-4E49-8B8D-CCAB4467F2EB}"/>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Connector 29">
                <a:extLst>
                  <a:ext uri="{FF2B5EF4-FFF2-40B4-BE49-F238E27FC236}">
                    <a16:creationId xmlns:a16="http://schemas.microsoft.com/office/drawing/2014/main" id="{6EC89E40-2CC0-7346-932C-F5F033A79382}"/>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26" name="Group 25">
              <a:extLst>
                <a:ext uri="{FF2B5EF4-FFF2-40B4-BE49-F238E27FC236}">
                  <a16:creationId xmlns:a16="http://schemas.microsoft.com/office/drawing/2014/main" id="{81E63D62-ABE0-A54A-AB7D-CA4288654051}"/>
                </a:ext>
              </a:extLst>
            </p:cNvPr>
            <p:cNvGrpSpPr/>
            <p:nvPr/>
          </p:nvGrpSpPr>
          <p:grpSpPr>
            <a:xfrm>
              <a:off x="3188253" y="2273123"/>
              <a:ext cx="253071" cy="355209"/>
              <a:chOff x="2605549" y="2282084"/>
              <a:chExt cx="253071" cy="355209"/>
            </a:xfrm>
          </p:grpSpPr>
          <p:sp>
            <p:nvSpPr>
              <p:cNvPr id="27" name="Oval 26">
                <a:extLst>
                  <a:ext uri="{FF2B5EF4-FFF2-40B4-BE49-F238E27FC236}">
                    <a16:creationId xmlns:a16="http://schemas.microsoft.com/office/drawing/2014/main" id="{7113544B-A21B-7F45-8DE2-68F36603CFF1}"/>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Connector 27">
                <a:extLst>
                  <a:ext uri="{FF2B5EF4-FFF2-40B4-BE49-F238E27FC236}">
                    <a16:creationId xmlns:a16="http://schemas.microsoft.com/office/drawing/2014/main" id="{34D2ECD9-3E64-1344-AD16-DC735F9ACC92}"/>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33" name="Can 32">
            <a:extLst>
              <a:ext uri="{FF2B5EF4-FFF2-40B4-BE49-F238E27FC236}">
                <a16:creationId xmlns:a16="http://schemas.microsoft.com/office/drawing/2014/main" id="{17CDB687-7A00-3B49-B421-A3E84C08F0D8}"/>
              </a:ext>
            </a:extLst>
          </p:cNvPr>
          <p:cNvSpPr/>
          <p:nvPr/>
        </p:nvSpPr>
        <p:spPr>
          <a:xfrm flipH="1">
            <a:off x="10120641" y="1572354"/>
            <a:ext cx="687299" cy="615251"/>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chemeClr val="bg1"/>
                </a:solidFill>
              </a:rPr>
              <a:t>Order</a:t>
            </a:r>
          </a:p>
        </p:txBody>
      </p:sp>
      <p:sp>
        <p:nvSpPr>
          <p:cNvPr id="34" name="Rectangle 33">
            <a:extLst>
              <a:ext uri="{FF2B5EF4-FFF2-40B4-BE49-F238E27FC236}">
                <a16:creationId xmlns:a16="http://schemas.microsoft.com/office/drawing/2014/main" id="{5712367E-BCD1-9C47-9F29-D2CD2B76B41C}"/>
              </a:ext>
            </a:extLst>
          </p:cNvPr>
          <p:cNvSpPr/>
          <p:nvPr/>
        </p:nvSpPr>
        <p:spPr>
          <a:xfrm>
            <a:off x="1384060" y="1173405"/>
            <a:ext cx="1242987" cy="747203"/>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rgbClr val="7030A0"/>
                </a:solidFill>
              </a:rPr>
              <a:t>UI Web SPA</a:t>
            </a:r>
          </a:p>
        </p:txBody>
      </p:sp>
      <p:grpSp>
        <p:nvGrpSpPr>
          <p:cNvPr id="35" name="Group 193">
            <a:extLst>
              <a:ext uri="{FF2B5EF4-FFF2-40B4-BE49-F238E27FC236}">
                <a16:creationId xmlns:a16="http://schemas.microsoft.com/office/drawing/2014/main" id="{5A6A143A-C62B-9740-8C1B-AEB7034B3C8E}"/>
              </a:ext>
            </a:extLst>
          </p:cNvPr>
          <p:cNvGrpSpPr/>
          <p:nvPr/>
        </p:nvGrpSpPr>
        <p:grpSpPr>
          <a:xfrm>
            <a:off x="532351" y="1194262"/>
            <a:ext cx="639880" cy="863862"/>
            <a:chOff x="8826" y="-1"/>
            <a:chExt cx="707232" cy="899522"/>
          </a:xfrm>
        </p:grpSpPr>
        <p:grpSp>
          <p:nvGrpSpPr>
            <p:cNvPr id="36" name="Group 191">
              <a:extLst>
                <a:ext uri="{FF2B5EF4-FFF2-40B4-BE49-F238E27FC236}">
                  <a16:creationId xmlns:a16="http://schemas.microsoft.com/office/drawing/2014/main" id="{7384E7DB-A4A1-DD40-8593-9A23A799F703}"/>
                </a:ext>
              </a:extLst>
            </p:cNvPr>
            <p:cNvGrpSpPr/>
            <p:nvPr/>
          </p:nvGrpSpPr>
          <p:grpSpPr>
            <a:xfrm>
              <a:off x="8826" y="-1"/>
              <a:ext cx="707232" cy="707233"/>
              <a:chOff x="8826" y="0"/>
              <a:chExt cx="707231" cy="707231"/>
            </a:xfrm>
          </p:grpSpPr>
          <p:sp>
            <p:nvSpPr>
              <p:cNvPr id="38" name="Shape 189">
                <a:extLst>
                  <a:ext uri="{FF2B5EF4-FFF2-40B4-BE49-F238E27FC236}">
                    <a16:creationId xmlns:a16="http://schemas.microsoft.com/office/drawing/2014/main" id="{3C129518-D3A4-5D43-9F1F-B9C4AF0CCE34}"/>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sz="1588"/>
              </a:p>
            </p:txBody>
          </p:sp>
          <p:pic>
            <p:nvPicPr>
              <p:cNvPr id="39" name="_-02.png">
                <a:extLst>
                  <a:ext uri="{FF2B5EF4-FFF2-40B4-BE49-F238E27FC236}">
                    <a16:creationId xmlns:a16="http://schemas.microsoft.com/office/drawing/2014/main" id="{4963068B-CFA6-1E46-BFB7-B6BFBF272780}"/>
                  </a:ext>
                </a:extLst>
              </p:cNvPr>
              <p:cNvPicPr/>
              <p:nvPr/>
            </p:nvPicPr>
            <p:blipFill>
              <a:blip r:embed="rId2"/>
              <a:srcRect l="24323" t="21763" r="24323" b="21763"/>
              <a:stretch>
                <a:fillRect/>
              </a:stretch>
            </p:blipFill>
            <p:spPr>
              <a:xfrm>
                <a:off x="172020" y="153919"/>
                <a:ext cx="363191" cy="399394"/>
              </a:xfrm>
              <a:prstGeom prst="rect">
                <a:avLst/>
              </a:prstGeom>
              <a:ln w="3175" cap="flat">
                <a:noFill/>
                <a:miter lim="400000"/>
              </a:ln>
              <a:effectLst/>
            </p:spPr>
          </p:pic>
        </p:grpSp>
        <p:sp>
          <p:nvSpPr>
            <p:cNvPr id="37" name="Shape 192">
              <a:extLst>
                <a:ext uri="{FF2B5EF4-FFF2-40B4-BE49-F238E27FC236}">
                  <a16:creationId xmlns:a16="http://schemas.microsoft.com/office/drawing/2014/main" id="{923E800B-80BA-CD40-BC72-8DA379F2CEF8}"/>
                </a:ext>
              </a:extLst>
            </p:cNvPr>
            <p:cNvSpPr/>
            <p:nvPr/>
          </p:nvSpPr>
          <p:spPr>
            <a:xfrm>
              <a:off x="171674" y="707232"/>
              <a:ext cx="471281" cy="192289"/>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1200"/>
                <a:t>USER</a:t>
              </a:r>
              <a:endParaRPr sz="706"/>
            </a:p>
          </p:txBody>
        </p:sp>
      </p:grpSp>
      <p:cxnSp>
        <p:nvCxnSpPr>
          <p:cNvPr id="41" name="Elbow Connector 40">
            <a:extLst>
              <a:ext uri="{FF2B5EF4-FFF2-40B4-BE49-F238E27FC236}">
                <a16:creationId xmlns:a16="http://schemas.microsoft.com/office/drawing/2014/main" id="{1F08B7A8-1145-5146-8327-B57256EE69BA}"/>
              </a:ext>
            </a:extLst>
          </p:cNvPr>
          <p:cNvCxnSpPr>
            <a:stCxn id="34" idx="3"/>
            <a:endCxn id="5" idx="0"/>
          </p:cNvCxnSpPr>
          <p:nvPr/>
        </p:nvCxnSpPr>
        <p:spPr>
          <a:xfrm>
            <a:off x="2627047" y="1547007"/>
            <a:ext cx="460120" cy="691195"/>
          </a:xfrm>
          <a:prstGeom prst="bentConnector2">
            <a:avLst/>
          </a:prstGeom>
          <a:ln w="3175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2" name="Elbow Connector 41">
            <a:extLst>
              <a:ext uri="{FF2B5EF4-FFF2-40B4-BE49-F238E27FC236}">
                <a16:creationId xmlns:a16="http://schemas.microsoft.com/office/drawing/2014/main" id="{7FE2FBE0-47C5-C942-A85F-5836C8E0615D}"/>
              </a:ext>
            </a:extLst>
          </p:cNvPr>
          <p:cNvCxnSpPr>
            <a:cxnSpLocks/>
            <a:stCxn id="34" idx="3"/>
            <a:endCxn id="16" idx="0"/>
          </p:cNvCxnSpPr>
          <p:nvPr/>
        </p:nvCxnSpPr>
        <p:spPr>
          <a:xfrm>
            <a:off x="2627047" y="1547007"/>
            <a:ext cx="970963" cy="691195"/>
          </a:xfrm>
          <a:prstGeom prst="bentConnector2">
            <a:avLst/>
          </a:prstGeom>
          <a:ln w="3175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5" name="Elbow Connector 44">
            <a:extLst>
              <a:ext uri="{FF2B5EF4-FFF2-40B4-BE49-F238E27FC236}">
                <a16:creationId xmlns:a16="http://schemas.microsoft.com/office/drawing/2014/main" id="{4B4B46D3-686E-3240-818E-52E942DD0D3B}"/>
              </a:ext>
            </a:extLst>
          </p:cNvPr>
          <p:cNvCxnSpPr>
            <a:cxnSpLocks/>
            <a:stCxn id="34" idx="3"/>
            <a:endCxn id="17" idx="0"/>
          </p:cNvCxnSpPr>
          <p:nvPr/>
        </p:nvCxnSpPr>
        <p:spPr>
          <a:xfrm>
            <a:off x="2627047" y="1547007"/>
            <a:ext cx="1481806" cy="691195"/>
          </a:xfrm>
          <a:prstGeom prst="bentConnector2">
            <a:avLst/>
          </a:prstGeom>
          <a:ln w="3175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8" name="Elbow Connector 47">
            <a:extLst>
              <a:ext uri="{FF2B5EF4-FFF2-40B4-BE49-F238E27FC236}">
                <a16:creationId xmlns:a16="http://schemas.microsoft.com/office/drawing/2014/main" id="{08D294B1-16BA-4947-B6E9-F9E2D637CAC9}"/>
              </a:ext>
            </a:extLst>
          </p:cNvPr>
          <p:cNvCxnSpPr>
            <a:cxnSpLocks/>
            <a:stCxn id="19" idx="0"/>
            <a:endCxn id="22" idx="1"/>
          </p:cNvCxnSpPr>
          <p:nvPr/>
        </p:nvCxnSpPr>
        <p:spPr>
          <a:xfrm rot="5400000" flipH="1" flipV="1">
            <a:off x="7370725" y="1048412"/>
            <a:ext cx="537946" cy="1841634"/>
          </a:xfrm>
          <a:prstGeom prst="bentConnector2">
            <a:avLst/>
          </a:prstGeom>
          <a:ln w="31750">
            <a:solidFill>
              <a:srgbClr val="7030A0"/>
            </a:solidFill>
            <a:prstDash val="sysDash"/>
            <a:tailEnd type="triangle"/>
          </a:ln>
          <a:effectLst/>
        </p:spPr>
        <p:style>
          <a:lnRef idx="2">
            <a:schemeClr val="accent1"/>
          </a:lnRef>
          <a:fillRef idx="0">
            <a:schemeClr val="accent1"/>
          </a:fillRef>
          <a:effectRef idx="1">
            <a:schemeClr val="accent1"/>
          </a:effectRef>
          <a:fontRef idx="minor">
            <a:schemeClr val="tx1"/>
          </a:fontRef>
        </p:style>
      </p:cxnSp>
      <p:sp>
        <p:nvSpPr>
          <p:cNvPr id="51" name="TextBox 50">
            <a:extLst>
              <a:ext uri="{FF2B5EF4-FFF2-40B4-BE49-F238E27FC236}">
                <a16:creationId xmlns:a16="http://schemas.microsoft.com/office/drawing/2014/main" id="{16C8A02D-4A26-ED42-A724-40C5070AEEF6}"/>
              </a:ext>
            </a:extLst>
          </p:cNvPr>
          <p:cNvSpPr txBox="1"/>
          <p:nvPr/>
        </p:nvSpPr>
        <p:spPr>
          <a:xfrm>
            <a:off x="9401009" y="4095174"/>
            <a:ext cx="689035" cy="369332"/>
          </a:xfrm>
          <a:prstGeom prst="rect">
            <a:avLst/>
          </a:prstGeom>
          <a:noFill/>
        </p:spPr>
        <p:txBody>
          <a:bodyPr wrap="none" rtlCol="0">
            <a:spAutoFit/>
          </a:bodyPr>
          <a:lstStyle/>
          <a:p>
            <a:r>
              <a:rPr lang="en-US"/>
              <a:t>Time</a:t>
            </a:r>
          </a:p>
        </p:txBody>
      </p:sp>
      <p:sp>
        <p:nvSpPr>
          <p:cNvPr id="52" name="TextBox 51">
            <a:extLst>
              <a:ext uri="{FF2B5EF4-FFF2-40B4-BE49-F238E27FC236}">
                <a16:creationId xmlns:a16="http://schemas.microsoft.com/office/drawing/2014/main" id="{BE6DE36C-00AB-A348-98D4-C070342B003B}"/>
              </a:ext>
            </a:extLst>
          </p:cNvPr>
          <p:cNvSpPr txBox="1"/>
          <p:nvPr/>
        </p:nvSpPr>
        <p:spPr>
          <a:xfrm>
            <a:off x="6559967" y="1284115"/>
            <a:ext cx="744756" cy="369332"/>
          </a:xfrm>
          <a:prstGeom prst="rect">
            <a:avLst/>
          </a:prstGeom>
          <a:noFill/>
        </p:spPr>
        <p:txBody>
          <a:bodyPr wrap="none" rtlCol="0">
            <a:spAutoFit/>
          </a:bodyPr>
          <a:lstStyle/>
          <a:p>
            <a:r>
              <a:rPr lang="en-US"/>
              <a:t>offset</a:t>
            </a:r>
          </a:p>
        </p:txBody>
      </p:sp>
      <p:sp>
        <p:nvSpPr>
          <p:cNvPr id="40" name="Rounded Rectangle 39">
            <a:extLst>
              <a:ext uri="{FF2B5EF4-FFF2-40B4-BE49-F238E27FC236}">
                <a16:creationId xmlns:a16="http://schemas.microsoft.com/office/drawing/2014/main" id="{3C9DC503-13D7-5644-947E-85BCB66F24CA}"/>
              </a:ext>
            </a:extLst>
          </p:cNvPr>
          <p:cNvSpPr/>
          <p:nvPr/>
        </p:nvSpPr>
        <p:spPr bwMode="auto">
          <a:xfrm>
            <a:off x="4356603" y="2238202"/>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a:solidFill>
                  <a:schemeClr val="bg1"/>
                </a:solidFill>
              </a:rPr>
              <a:t>Order Pending</a:t>
            </a:r>
            <a:endParaRPr lang="en-US" sz="900">
              <a:solidFill>
                <a:schemeClr val="bg1"/>
              </a:solidFill>
            </a:endParaRPr>
          </a:p>
        </p:txBody>
      </p:sp>
      <p:sp>
        <p:nvSpPr>
          <p:cNvPr id="43" name="Rounded Rectangle 42">
            <a:extLst>
              <a:ext uri="{FF2B5EF4-FFF2-40B4-BE49-F238E27FC236}">
                <a16:creationId xmlns:a16="http://schemas.microsoft.com/office/drawing/2014/main" id="{BF7460D3-10DD-B24E-B060-2CF0015CED43}"/>
              </a:ext>
            </a:extLst>
          </p:cNvPr>
          <p:cNvSpPr/>
          <p:nvPr/>
        </p:nvSpPr>
        <p:spPr bwMode="auto">
          <a:xfrm>
            <a:off x="4872064" y="2238202"/>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a:solidFill>
                  <a:schemeClr val="bg1"/>
                </a:solidFill>
              </a:rPr>
              <a:t>Order Booked</a:t>
            </a:r>
            <a:endParaRPr lang="en-US" sz="900">
              <a:solidFill>
                <a:schemeClr val="bg1"/>
              </a:solidFill>
            </a:endParaRPr>
          </a:p>
        </p:txBody>
      </p:sp>
      <p:sp>
        <p:nvSpPr>
          <p:cNvPr id="44" name="Rounded Rectangle 43">
            <a:extLst>
              <a:ext uri="{FF2B5EF4-FFF2-40B4-BE49-F238E27FC236}">
                <a16:creationId xmlns:a16="http://schemas.microsoft.com/office/drawing/2014/main" id="{7ECAC759-0601-D64D-9261-EC885EBD5C89}"/>
              </a:ext>
            </a:extLst>
          </p:cNvPr>
          <p:cNvSpPr/>
          <p:nvPr/>
        </p:nvSpPr>
        <p:spPr bwMode="auto">
          <a:xfrm>
            <a:off x="5971442" y="2238202"/>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a:solidFill>
                  <a:schemeClr val="bg1"/>
                </a:solidFill>
              </a:rPr>
              <a:t>Order Assigned</a:t>
            </a:r>
            <a:endParaRPr lang="en-US" sz="900">
              <a:solidFill>
                <a:schemeClr val="bg1"/>
              </a:solidFill>
            </a:endParaRPr>
          </a:p>
        </p:txBody>
      </p:sp>
    </p:spTree>
    <p:extLst>
      <p:ext uri="{BB962C8B-B14F-4D97-AF65-F5344CB8AC3E}">
        <p14:creationId xmlns:p14="http://schemas.microsoft.com/office/powerpoint/2010/main" val="197035038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65E744-2B9B-FE49-903C-057171CCD94F}"/>
              </a:ext>
            </a:extLst>
          </p:cNvPr>
          <p:cNvSpPr>
            <a:spLocks noGrp="1"/>
          </p:cNvSpPr>
          <p:nvPr>
            <p:ph type="title"/>
          </p:nvPr>
        </p:nvSpPr>
        <p:spPr/>
        <p:txBody>
          <a:bodyPr/>
          <a:lstStyle/>
          <a:p>
            <a:r>
              <a:rPr lang="en-US" dirty="0"/>
              <a:t>Docker-compose and </a:t>
            </a:r>
            <a:r>
              <a:rPr lang="en-US" dirty="0" err="1"/>
              <a:t>kafka</a:t>
            </a:r>
            <a:endParaRPr lang="en-US" dirty="0"/>
          </a:p>
        </p:txBody>
      </p:sp>
      <p:sp>
        <p:nvSpPr>
          <p:cNvPr id="3" name="Slide Number Placeholder 2">
            <a:extLst>
              <a:ext uri="{FF2B5EF4-FFF2-40B4-BE49-F238E27FC236}">
                <a16:creationId xmlns:a16="http://schemas.microsoft.com/office/drawing/2014/main" id="{9C00D3BA-4F87-1D4D-A999-07B99DCCDB46}"/>
              </a:ext>
            </a:extLst>
          </p:cNvPr>
          <p:cNvSpPr>
            <a:spLocks noGrp="1"/>
          </p:cNvSpPr>
          <p:nvPr>
            <p:ph type="sldNum" sz="quarter" idx="10"/>
          </p:nvPr>
        </p:nvSpPr>
        <p:spPr/>
        <p:txBody>
          <a:bodyPr/>
          <a:lstStyle/>
          <a:p>
            <a:pPr defTabSz="911231" eaLnBrk="1" fontAlgn="auto" hangingPunct="1">
              <a:spcBef>
                <a:spcPts val="0"/>
              </a:spcBef>
              <a:spcAft>
                <a:spcPts val="0"/>
              </a:spcAft>
              <a:defRPr/>
            </a:pPr>
            <a:r>
              <a:rPr lang="en-US" altLang="en-US">
                <a:solidFill>
                  <a:srgbClr val="FFFFFF"/>
                </a:solidFill>
                <a:latin typeface="Arial"/>
                <a:ea typeface="ＭＳ Ｐゴシック" charset="0"/>
                <a:cs typeface="Arial"/>
                <a:sym typeface="Helvetica" charset="0"/>
              </a:rPr>
              <a:t>IBM Confidential – Page </a:t>
            </a:r>
            <a:fld id="{E29CC0C0-E046-4664-B80A-AA818B18C835}"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80</a:t>
            </a:fld>
            <a:endParaRPr lang="en-US" altLang="en-US">
              <a:solidFill>
                <a:srgbClr val="FFFFFF"/>
              </a:solidFill>
              <a:latin typeface="Arial"/>
              <a:ea typeface="ＭＳ Ｐゴシック" charset="0"/>
              <a:cs typeface="Arial"/>
              <a:sym typeface="Helvetica" charset="0"/>
            </a:endParaRPr>
          </a:p>
        </p:txBody>
      </p:sp>
      <p:sp>
        <p:nvSpPr>
          <p:cNvPr id="4" name="Rectangle 3">
            <a:extLst>
              <a:ext uri="{FF2B5EF4-FFF2-40B4-BE49-F238E27FC236}">
                <a16:creationId xmlns:a16="http://schemas.microsoft.com/office/drawing/2014/main" id="{44A6BF2F-0B6E-124E-88F3-FA60B62A4859}"/>
              </a:ext>
            </a:extLst>
          </p:cNvPr>
          <p:cNvSpPr/>
          <p:nvPr/>
        </p:nvSpPr>
        <p:spPr>
          <a:xfrm>
            <a:off x="848656" y="1199446"/>
            <a:ext cx="9185360" cy="4823402"/>
          </a:xfrm>
          <a:custGeom>
            <a:avLst/>
            <a:gdLst>
              <a:gd name="connsiteX0" fmla="*/ 0 w 9185360"/>
              <a:gd name="connsiteY0" fmla="*/ 0 h 4823402"/>
              <a:gd name="connsiteX1" fmla="*/ 757792 w 9185360"/>
              <a:gd name="connsiteY1" fmla="*/ 0 h 4823402"/>
              <a:gd name="connsiteX2" fmla="*/ 1515584 w 9185360"/>
              <a:gd name="connsiteY2" fmla="*/ 0 h 4823402"/>
              <a:gd name="connsiteX3" fmla="*/ 2089669 w 9185360"/>
              <a:gd name="connsiteY3" fmla="*/ 0 h 4823402"/>
              <a:gd name="connsiteX4" fmla="*/ 2755608 w 9185360"/>
              <a:gd name="connsiteY4" fmla="*/ 0 h 4823402"/>
              <a:gd name="connsiteX5" fmla="*/ 3329693 w 9185360"/>
              <a:gd name="connsiteY5" fmla="*/ 0 h 4823402"/>
              <a:gd name="connsiteX6" fmla="*/ 3903778 w 9185360"/>
              <a:gd name="connsiteY6" fmla="*/ 0 h 4823402"/>
              <a:gd name="connsiteX7" fmla="*/ 4477863 w 9185360"/>
              <a:gd name="connsiteY7" fmla="*/ 0 h 4823402"/>
              <a:gd name="connsiteX8" fmla="*/ 4776387 w 9185360"/>
              <a:gd name="connsiteY8" fmla="*/ 0 h 4823402"/>
              <a:gd name="connsiteX9" fmla="*/ 5442326 w 9185360"/>
              <a:gd name="connsiteY9" fmla="*/ 0 h 4823402"/>
              <a:gd name="connsiteX10" fmla="*/ 5740850 w 9185360"/>
              <a:gd name="connsiteY10" fmla="*/ 0 h 4823402"/>
              <a:gd name="connsiteX11" fmla="*/ 6314935 w 9185360"/>
              <a:gd name="connsiteY11" fmla="*/ 0 h 4823402"/>
              <a:gd name="connsiteX12" fmla="*/ 7072727 w 9185360"/>
              <a:gd name="connsiteY12" fmla="*/ 0 h 4823402"/>
              <a:gd name="connsiteX13" fmla="*/ 7830519 w 9185360"/>
              <a:gd name="connsiteY13" fmla="*/ 0 h 4823402"/>
              <a:gd name="connsiteX14" fmla="*/ 8496458 w 9185360"/>
              <a:gd name="connsiteY14" fmla="*/ 0 h 4823402"/>
              <a:gd name="connsiteX15" fmla="*/ 9185360 w 9185360"/>
              <a:gd name="connsiteY15" fmla="*/ 0 h 4823402"/>
              <a:gd name="connsiteX16" fmla="*/ 9185360 w 9185360"/>
              <a:gd name="connsiteY16" fmla="*/ 391231 h 4823402"/>
              <a:gd name="connsiteX17" fmla="*/ 9185360 w 9185360"/>
              <a:gd name="connsiteY17" fmla="*/ 927165 h 4823402"/>
              <a:gd name="connsiteX18" fmla="*/ 9185360 w 9185360"/>
              <a:gd name="connsiteY18" fmla="*/ 1463099 h 4823402"/>
              <a:gd name="connsiteX19" fmla="*/ 9185360 w 9185360"/>
              <a:gd name="connsiteY19" fmla="*/ 1950798 h 4823402"/>
              <a:gd name="connsiteX20" fmla="*/ 9185360 w 9185360"/>
              <a:gd name="connsiteY20" fmla="*/ 2583200 h 4823402"/>
              <a:gd name="connsiteX21" fmla="*/ 9185360 w 9185360"/>
              <a:gd name="connsiteY21" fmla="*/ 3022665 h 4823402"/>
              <a:gd name="connsiteX22" fmla="*/ 9185360 w 9185360"/>
              <a:gd name="connsiteY22" fmla="*/ 3655067 h 4823402"/>
              <a:gd name="connsiteX23" fmla="*/ 9185360 w 9185360"/>
              <a:gd name="connsiteY23" fmla="*/ 4094532 h 4823402"/>
              <a:gd name="connsiteX24" fmla="*/ 9185360 w 9185360"/>
              <a:gd name="connsiteY24" fmla="*/ 4823402 h 4823402"/>
              <a:gd name="connsiteX25" fmla="*/ 8427568 w 9185360"/>
              <a:gd name="connsiteY25" fmla="*/ 4823402 h 4823402"/>
              <a:gd name="connsiteX26" fmla="*/ 7945336 w 9185360"/>
              <a:gd name="connsiteY26" fmla="*/ 4823402 h 4823402"/>
              <a:gd name="connsiteX27" fmla="*/ 7279398 w 9185360"/>
              <a:gd name="connsiteY27" fmla="*/ 4823402 h 4823402"/>
              <a:gd name="connsiteX28" fmla="*/ 6980874 w 9185360"/>
              <a:gd name="connsiteY28" fmla="*/ 4823402 h 4823402"/>
              <a:gd name="connsiteX29" fmla="*/ 6223081 w 9185360"/>
              <a:gd name="connsiteY29" fmla="*/ 4823402 h 4823402"/>
              <a:gd name="connsiteX30" fmla="*/ 5740850 w 9185360"/>
              <a:gd name="connsiteY30" fmla="*/ 4823402 h 4823402"/>
              <a:gd name="connsiteX31" fmla="*/ 5166765 w 9185360"/>
              <a:gd name="connsiteY31" fmla="*/ 4823402 h 4823402"/>
              <a:gd name="connsiteX32" fmla="*/ 4776387 w 9185360"/>
              <a:gd name="connsiteY32" fmla="*/ 4823402 h 4823402"/>
              <a:gd name="connsiteX33" fmla="*/ 4110449 w 9185360"/>
              <a:gd name="connsiteY33" fmla="*/ 4823402 h 4823402"/>
              <a:gd name="connsiteX34" fmla="*/ 3352656 w 9185360"/>
              <a:gd name="connsiteY34" fmla="*/ 4823402 h 4823402"/>
              <a:gd name="connsiteX35" fmla="*/ 2870425 w 9185360"/>
              <a:gd name="connsiteY35" fmla="*/ 4823402 h 4823402"/>
              <a:gd name="connsiteX36" fmla="*/ 2112633 w 9185360"/>
              <a:gd name="connsiteY36" fmla="*/ 4823402 h 4823402"/>
              <a:gd name="connsiteX37" fmla="*/ 1538548 w 9185360"/>
              <a:gd name="connsiteY37" fmla="*/ 4823402 h 4823402"/>
              <a:gd name="connsiteX38" fmla="*/ 780756 w 9185360"/>
              <a:gd name="connsiteY38" fmla="*/ 4823402 h 4823402"/>
              <a:gd name="connsiteX39" fmla="*/ 0 w 9185360"/>
              <a:gd name="connsiteY39" fmla="*/ 4823402 h 4823402"/>
              <a:gd name="connsiteX40" fmla="*/ 0 w 9185360"/>
              <a:gd name="connsiteY40" fmla="*/ 4383936 h 4823402"/>
              <a:gd name="connsiteX41" fmla="*/ 0 w 9185360"/>
              <a:gd name="connsiteY41" fmla="*/ 3799769 h 4823402"/>
              <a:gd name="connsiteX42" fmla="*/ 0 w 9185360"/>
              <a:gd name="connsiteY42" fmla="*/ 3215601 h 4823402"/>
              <a:gd name="connsiteX43" fmla="*/ 0 w 9185360"/>
              <a:gd name="connsiteY43" fmla="*/ 2583200 h 4823402"/>
              <a:gd name="connsiteX44" fmla="*/ 0 w 9185360"/>
              <a:gd name="connsiteY44" fmla="*/ 2191968 h 4823402"/>
              <a:gd name="connsiteX45" fmla="*/ 0 w 9185360"/>
              <a:gd name="connsiteY45" fmla="*/ 1800737 h 4823402"/>
              <a:gd name="connsiteX46" fmla="*/ 0 w 9185360"/>
              <a:gd name="connsiteY46" fmla="*/ 1168335 h 4823402"/>
              <a:gd name="connsiteX47" fmla="*/ 0 w 9185360"/>
              <a:gd name="connsiteY47" fmla="*/ 680636 h 4823402"/>
              <a:gd name="connsiteX48" fmla="*/ 0 w 9185360"/>
              <a:gd name="connsiteY48" fmla="*/ 0 h 4823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9185360" h="4823402" fill="none" extrusionOk="0">
                <a:moveTo>
                  <a:pt x="0" y="0"/>
                </a:moveTo>
                <a:cubicBezTo>
                  <a:pt x="167156" y="-3479"/>
                  <a:pt x="517960" y="41501"/>
                  <a:pt x="757792" y="0"/>
                </a:cubicBezTo>
                <a:cubicBezTo>
                  <a:pt x="997624" y="-41501"/>
                  <a:pt x="1185612" y="80021"/>
                  <a:pt x="1515584" y="0"/>
                </a:cubicBezTo>
                <a:cubicBezTo>
                  <a:pt x="1845556" y="-80021"/>
                  <a:pt x="1920524" y="39395"/>
                  <a:pt x="2089669" y="0"/>
                </a:cubicBezTo>
                <a:cubicBezTo>
                  <a:pt x="2258815" y="-39395"/>
                  <a:pt x="2441619" y="28596"/>
                  <a:pt x="2755608" y="0"/>
                </a:cubicBezTo>
                <a:cubicBezTo>
                  <a:pt x="3069597" y="-28596"/>
                  <a:pt x="3122337" y="13746"/>
                  <a:pt x="3329693" y="0"/>
                </a:cubicBezTo>
                <a:cubicBezTo>
                  <a:pt x="3537050" y="-13746"/>
                  <a:pt x="3736044" y="3817"/>
                  <a:pt x="3903778" y="0"/>
                </a:cubicBezTo>
                <a:cubicBezTo>
                  <a:pt x="4071513" y="-3817"/>
                  <a:pt x="4281031" y="31041"/>
                  <a:pt x="4477863" y="0"/>
                </a:cubicBezTo>
                <a:cubicBezTo>
                  <a:pt x="4674695" y="-31041"/>
                  <a:pt x="4704720" y="25837"/>
                  <a:pt x="4776387" y="0"/>
                </a:cubicBezTo>
                <a:cubicBezTo>
                  <a:pt x="4848054" y="-25837"/>
                  <a:pt x="5260293" y="12010"/>
                  <a:pt x="5442326" y="0"/>
                </a:cubicBezTo>
                <a:cubicBezTo>
                  <a:pt x="5624359" y="-12010"/>
                  <a:pt x="5661986" y="24909"/>
                  <a:pt x="5740850" y="0"/>
                </a:cubicBezTo>
                <a:cubicBezTo>
                  <a:pt x="5819714" y="-24909"/>
                  <a:pt x="6139945" y="27343"/>
                  <a:pt x="6314935" y="0"/>
                </a:cubicBezTo>
                <a:cubicBezTo>
                  <a:pt x="6489925" y="-27343"/>
                  <a:pt x="6720678" y="54683"/>
                  <a:pt x="7072727" y="0"/>
                </a:cubicBezTo>
                <a:cubicBezTo>
                  <a:pt x="7424776" y="-54683"/>
                  <a:pt x="7470297" y="64831"/>
                  <a:pt x="7830519" y="0"/>
                </a:cubicBezTo>
                <a:cubicBezTo>
                  <a:pt x="8190741" y="-64831"/>
                  <a:pt x="8318898" y="23909"/>
                  <a:pt x="8496458" y="0"/>
                </a:cubicBezTo>
                <a:cubicBezTo>
                  <a:pt x="8674018" y="-23909"/>
                  <a:pt x="8892914" y="71477"/>
                  <a:pt x="9185360" y="0"/>
                </a:cubicBezTo>
                <a:cubicBezTo>
                  <a:pt x="9214501" y="186970"/>
                  <a:pt x="9160788" y="200429"/>
                  <a:pt x="9185360" y="391231"/>
                </a:cubicBezTo>
                <a:cubicBezTo>
                  <a:pt x="9209932" y="582033"/>
                  <a:pt x="9167220" y="804852"/>
                  <a:pt x="9185360" y="927165"/>
                </a:cubicBezTo>
                <a:cubicBezTo>
                  <a:pt x="9203500" y="1049478"/>
                  <a:pt x="9154702" y="1237990"/>
                  <a:pt x="9185360" y="1463099"/>
                </a:cubicBezTo>
                <a:cubicBezTo>
                  <a:pt x="9216018" y="1688208"/>
                  <a:pt x="9144919" y="1765798"/>
                  <a:pt x="9185360" y="1950798"/>
                </a:cubicBezTo>
                <a:cubicBezTo>
                  <a:pt x="9225801" y="2135798"/>
                  <a:pt x="9154924" y="2426576"/>
                  <a:pt x="9185360" y="2583200"/>
                </a:cubicBezTo>
                <a:cubicBezTo>
                  <a:pt x="9215796" y="2739824"/>
                  <a:pt x="9151129" y="2909294"/>
                  <a:pt x="9185360" y="3022665"/>
                </a:cubicBezTo>
                <a:cubicBezTo>
                  <a:pt x="9219591" y="3136036"/>
                  <a:pt x="9135289" y="3524497"/>
                  <a:pt x="9185360" y="3655067"/>
                </a:cubicBezTo>
                <a:cubicBezTo>
                  <a:pt x="9235431" y="3785637"/>
                  <a:pt x="9142731" y="3975772"/>
                  <a:pt x="9185360" y="4094532"/>
                </a:cubicBezTo>
                <a:cubicBezTo>
                  <a:pt x="9227989" y="4213292"/>
                  <a:pt x="9170725" y="4502138"/>
                  <a:pt x="9185360" y="4823402"/>
                </a:cubicBezTo>
                <a:cubicBezTo>
                  <a:pt x="8843017" y="4831990"/>
                  <a:pt x="8618822" y="4787262"/>
                  <a:pt x="8427568" y="4823402"/>
                </a:cubicBezTo>
                <a:cubicBezTo>
                  <a:pt x="8236314" y="4859542"/>
                  <a:pt x="8064726" y="4767687"/>
                  <a:pt x="7945336" y="4823402"/>
                </a:cubicBezTo>
                <a:cubicBezTo>
                  <a:pt x="7825946" y="4879117"/>
                  <a:pt x="7527899" y="4809512"/>
                  <a:pt x="7279398" y="4823402"/>
                </a:cubicBezTo>
                <a:cubicBezTo>
                  <a:pt x="7030897" y="4837292"/>
                  <a:pt x="7059292" y="4812298"/>
                  <a:pt x="6980874" y="4823402"/>
                </a:cubicBezTo>
                <a:cubicBezTo>
                  <a:pt x="6902456" y="4834506"/>
                  <a:pt x="6589432" y="4732671"/>
                  <a:pt x="6223081" y="4823402"/>
                </a:cubicBezTo>
                <a:cubicBezTo>
                  <a:pt x="5856730" y="4914133"/>
                  <a:pt x="5862900" y="4796744"/>
                  <a:pt x="5740850" y="4823402"/>
                </a:cubicBezTo>
                <a:cubicBezTo>
                  <a:pt x="5618800" y="4850060"/>
                  <a:pt x="5382222" y="4811729"/>
                  <a:pt x="5166765" y="4823402"/>
                </a:cubicBezTo>
                <a:cubicBezTo>
                  <a:pt x="4951309" y="4835075"/>
                  <a:pt x="4939047" y="4801819"/>
                  <a:pt x="4776387" y="4823402"/>
                </a:cubicBezTo>
                <a:cubicBezTo>
                  <a:pt x="4613727" y="4844985"/>
                  <a:pt x="4307530" y="4744438"/>
                  <a:pt x="4110449" y="4823402"/>
                </a:cubicBezTo>
                <a:cubicBezTo>
                  <a:pt x="3913368" y="4902366"/>
                  <a:pt x="3560002" y="4807495"/>
                  <a:pt x="3352656" y="4823402"/>
                </a:cubicBezTo>
                <a:cubicBezTo>
                  <a:pt x="3145310" y="4839309"/>
                  <a:pt x="3054637" y="4793694"/>
                  <a:pt x="2870425" y="4823402"/>
                </a:cubicBezTo>
                <a:cubicBezTo>
                  <a:pt x="2686213" y="4853110"/>
                  <a:pt x="2420785" y="4818096"/>
                  <a:pt x="2112633" y="4823402"/>
                </a:cubicBezTo>
                <a:cubicBezTo>
                  <a:pt x="1804481" y="4828708"/>
                  <a:pt x="1808480" y="4820416"/>
                  <a:pt x="1538548" y="4823402"/>
                </a:cubicBezTo>
                <a:cubicBezTo>
                  <a:pt x="1268616" y="4826388"/>
                  <a:pt x="1102567" y="4758874"/>
                  <a:pt x="780756" y="4823402"/>
                </a:cubicBezTo>
                <a:cubicBezTo>
                  <a:pt x="458945" y="4887930"/>
                  <a:pt x="212056" y="4805726"/>
                  <a:pt x="0" y="4823402"/>
                </a:cubicBezTo>
                <a:cubicBezTo>
                  <a:pt x="-11607" y="4650903"/>
                  <a:pt x="50522" y="4544293"/>
                  <a:pt x="0" y="4383936"/>
                </a:cubicBezTo>
                <a:cubicBezTo>
                  <a:pt x="-50522" y="4223579"/>
                  <a:pt x="33030" y="4076689"/>
                  <a:pt x="0" y="3799769"/>
                </a:cubicBezTo>
                <a:cubicBezTo>
                  <a:pt x="-33030" y="3522849"/>
                  <a:pt x="17518" y="3361383"/>
                  <a:pt x="0" y="3215601"/>
                </a:cubicBezTo>
                <a:cubicBezTo>
                  <a:pt x="-17518" y="3069819"/>
                  <a:pt x="28736" y="2727181"/>
                  <a:pt x="0" y="2583200"/>
                </a:cubicBezTo>
                <a:cubicBezTo>
                  <a:pt x="-28736" y="2439219"/>
                  <a:pt x="24553" y="2336201"/>
                  <a:pt x="0" y="2191968"/>
                </a:cubicBezTo>
                <a:cubicBezTo>
                  <a:pt x="-24553" y="2047735"/>
                  <a:pt x="15398" y="1987569"/>
                  <a:pt x="0" y="1800737"/>
                </a:cubicBezTo>
                <a:cubicBezTo>
                  <a:pt x="-15398" y="1613905"/>
                  <a:pt x="11284" y="1381993"/>
                  <a:pt x="0" y="1168335"/>
                </a:cubicBezTo>
                <a:cubicBezTo>
                  <a:pt x="-11284" y="954677"/>
                  <a:pt x="12738" y="849092"/>
                  <a:pt x="0" y="680636"/>
                </a:cubicBezTo>
                <a:cubicBezTo>
                  <a:pt x="-12738" y="512180"/>
                  <a:pt x="17743" y="308478"/>
                  <a:pt x="0" y="0"/>
                </a:cubicBezTo>
                <a:close/>
              </a:path>
              <a:path w="9185360" h="4823402" stroke="0" extrusionOk="0">
                <a:moveTo>
                  <a:pt x="0" y="0"/>
                </a:moveTo>
                <a:cubicBezTo>
                  <a:pt x="208424" y="-56133"/>
                  <a:pt x="305152" y="39631"/>
                  <a:pt x="482231" y="0"/>
                </a:cubicBezTo>
                <a:cubicBezTo>
                  <a:pt x="659310" y="-39631"/>
                  <a:pt x="674247" y="31643"/>
                  <a:pt x="780756" y="0"/>
                </a:cubicBezTo>
                <a:cubicBezTo>
                  <a:pt x="887266" y="-31643"/>
                  <a:pt x="1204258" y="82573"/>
                  <a:pt x="1538548" y="0"/>
                </a:cubicBezTo>
                <a:cubicBezTo>
                  <a:pt x="1872838" y="-82573"/>
                  <a:pt x="1899278" y="42153"/>
                  <a:pt x="2020779" y="0"/>
                </a:cubicBezTo>
                <a:cubicBezTo>
                  <a:pt x="2142280" y="-42153"/>
                  <a:pt x="2264979" y="43525"/>
                  <a:pt x="2503011" y="0"/>
                </a:cubicBezTo>
                <a:cubicBezTo>
                  <a:pt x="2741043" y="-43525"/>
                  <a:pt x="2989963" y="83448"/>
                  <a:pt x="3260803" y="0"/>
                </a:cubicBezTo>
                <a:cubicBezTo>
                  <a:pt x="3531643" y="-83448"/>
                  <a:pt x="3573059" y="25446"/>
                  <a:pt x="3651181" y="0"/>
                </a:cubicBezTo>
                <a:cubicBezTo>
                  <a:pt x="3729303" y="-25446"/>
                  <a:pt x="4175320" y="85800"/>
                  <a:pt x="4408973" y="0"/>
                </a:cubicBezTo>
                <a:cubicBezTo>
                  <a:pt x="4642626" y="-85800"/>
                  <a:pt x="4952274" y="83296"/>
                  <a:pt x="5166765" y="0"/>
                </a:cubicBezTo>
                <a:cubicBezTo>
                  <a:pt x="5381256" y="-83296"/>
                  <a:pt x="5537627" y="8712"/>
                  <a:pt x="5740850" y="0"/>
                </a:cubicBezTo>
                <a:cubicBezTo>
                  <a:pt x="5944074" y="-8712"/>
                  <a:pt x="6243385" y="53558"/>
                  <a:pt x="6498642" y="0"/>
                </a:cubicBezTo>
                <a:cubicBezTo>
                  <a:pt x="6753899" y="-53558"/>
                  <a:pt x="6866571" y="48192"/>
                  <a:pt x="6980874" y="0"/>
                </a:cubicBezTo>
                <a:cubicBezTo>
                  <a:pt x="7095177" y="-48192"/>
                  <a:pt x="7366168" y="50800"/>
                  <a:pt x="7463105" y="0"/>
                </a:cubicBezTo>
                <a:cubicBezTo>
                  <a:pt x="7560042" y="-50800"/>
                  <a:pt x="7889096" y="41267"/>
                  <a:pt x="8129044" y="0"/>
                </a:cubicBezTo>
                <a:cubicBezTo>
                  <a:pt x="8368992" y="-41267"/>
                  <a:pt x="8488251" y="53589"/>
                  <a:pt x="8611275" y="0"/>
                </a:cubicBezTo>
                <a:cubicBezTo>
                  <a:pt x="8734299" y="-53589"/>
                  <a:pt x="8943021" y="55807"/>
                  <a:pt x="9185360" y="0"/>
                </a:cubicBezTo>
                <a:cubicBezTo>
                  <a:pt x="9200853" y="304060"/>
                  <a:pt x="9170476" y="386556"/>
                  <a:pt x="9185360" y="632402"/>
                </a:cubicBezTo>
                <a:cubicBezTo>
                  <a:pt x="9200244" y="878248"/>
                  <a:pt x="9116807" y="1008345"/>
                  <a:pt x="9185360" y="1216569"/>
                </a:cubicBezTo>
                <a:cubicBezTo>
                  <a:pt x="9253913" y="1424793"/>
                  <a:pt x="9184976" y="1583252"/>
                  <a:pt x="9185360" y="1800737"/>
                </a:cubicBezTo>
                <a:cubicBezTo>
                  <a:pt x="9185744" y="2018222"/>
                  <a:pt x="9173756" y="2111693"/>
                  <a:pt x="9185360" y="2191968"/>
                </a:cubicBezTo>
                <a:cubicBezTo>
                  <a:pt x="9196964" y="2272243"/>
                  <a:pt x="9157574" y="2500246"/>
                  <a:pt x="9185360" y="2631434"/>
                </a:cubicBezTo>
                <a:cubicBezTo>
                  <a:pt x="9213146" y="2762622"/>
                  <a:pt x="9142597" y="2939663"/>
                  <a:pt x="9185360" y="3215601"/>
                </a:cubicBezTo>
                <a:cubicBezTo>
                  <a:pt x="9228123" y="3491539"/>
                  <a:pt x="9141271" y="3538655"/>
                  <a:pt x="9185360" y="3703301"/>
                </a:cubicBezTo>
                <a:cubicBezTo>
                  <a:pt x="9229449" y="3867947"/>
                  <a:pt x="9155196" y="4041258"/>
                  <a:pt x="9185360" y="4142766"/>
                </a:cubicBezTo>
                <a:cubicBezTo>
                  <a:pt x="9215524" y="4244275"/>
                  <a:pt x="9122607" y="4557210"/>
                  <a:pt x="9185360" y="4823402"/>
                </a:cubicBezTo>
                <a:cubicBezTo>
                  <a:pt x="8974979" y="4830042"/>
                  <a:pt x="8775034" y="4802758"/>
                  <a:pt x="8611275" y="4823402"/>
                </a:cubicBezTo>
                <a:cubicBezTo>
                  <a:pt x="8447516" y="4844046"/>
                  <a:pt x="8191825" y="4787703"/>
                  <a:pt x="8037190" y="4823402"/>
                </a:cubicBezTo>
                <a:cubicBezTo>
                  <a:pt x="7882556" y="4859101"/>
                  <a:pt x="7764909" y="4793661"/>
                  <a:pt x="7646812" y="4823402"/>
                </a:cubicBezTo>
                <a:cubicBezTo>
                  <a:pt x="7528715" y="4853143"/>
                  <a:pt x="7140193" y="4760680"/>
                  <a:pt x="6980874" y="4823402"/>
                </a:cubicBezTo>
                <a:cubicBezTo>
                  <a:pt x="6821555" y="4886124"/>
                  <a:pt x="6673913" y="4820428"/>
                  <a:pt x="6590496" y="4823402"/>
                </a:cubicBezTo>
                <a:cubicBezTo>
                  <a:pt x="6507079" y="4826376"/>
                  <a:pt x="6223435" y="4746979"/>
                  <a:pt x="5924557" y="4823402"/>
                </a:cubicBezTo>
                <a:cubicBezTo>
                  <a:pt x="5625679" y="4899825"/>
                  <a:pt x="5765617" y="4792454"/>
                  <a:pt x="5626033" y="4823402"/>
                </a:cubicBezTo>
                <a:cubicBezTo>
                  <a:pt x="5486449" y="4854350"/>
                  <a:pt x="5201291" y="4764088"/>
                  <a:pt x="4960094" y="4823402"/>
                </a:cubicBezTo>
                <a:cubicBezTo>
                  <a:pt x="4718897" y="4882716"/>
                  <a:pt x="4719682" y="4795981"/>
                  <a:pt x="4569717" y="4823402"/>
                </a:cubicBezTo>
                <a:cubicBezTo>
                  <a:pt x="4419752" y="4850823"/>
                  <a:pt x="4415911" y="4823379"/>
                  <a:pt x="4271192" y="4823402"/>
                </a:cubicBezTo>
                <a:cubicBezTo>
                  <a:pt x="4126474" y="4823425"/>
                  <a:pt x="3992891" y="4778802"/>
                  <a:pt x="3880815" y="4823402"/>
                </a:cubicBezTo>
                <a:cubicBezTo>
                  <a:pt x="3768739" y="4868002"/>
                  <a:pt x="3533800" y="4771158"/>
                  <a:pt x="3214876" y="4823402"/>
                </a:cubicBezTo>
                <a:cubicBezTo>
                  <a:pt x="2895952" y="4875646"/>
                  <a:pt x="2925070" y="4794243"/>
                  <a:pt x="2824498" y="4823402"/>
                </a:cubicBezTo>
                <a:cubicBezTo>
                  <a:pt x="2723926" y="4852561"/>
                  <a:pt x="2627573" y="4811884"/>
                  <a:pt x="2525974" y="4823402"/>
                </a:cubicBezTo>
                <a:cubicBezTo>
                  <a:pt x="2424375" y="4834920"/>
                  <a:pt x="2298780" y="4818800"/>
                  <a:pt x="2135596" y="4823402"/>
                </a:cubicBezTo>
                <a:cubicBezTo>
                  <a:pt x="1972412" y="4828004"/>
                  <a:pt x="1788303" y="4777042"/>
                  <a:pt x="1653365" y="4823402"/>
                </a:cubicBezTo>
                <a:cubicBezTo>
                  <a:pt x="1518427" y="4869762"/>
                  <a:pt x="1262525" y="4798588"/>
                  <a:pt x="1079280" y="4823402"/>
                </a:cubicBezTo>
                <a:cubicBezTo>
                  <a:pt x="896036" y="4848216"/>
                  <a:pt x="827304" y="4822649"/>
                  <a:pt x="688902" y="4823402"/>
                </a:cubicBezTo>
                <a:cubicBezTo>
                  <a:pt x="550500" y="4824155"/>
                  <a:pt x="164092" y="4741265"/>
                  <a:pt x="0" y="4823402"/>
                </a:cubicBezTo>
                <a:cubicBezTo>
                  <a:pt x="-7135" y="4573927"/>
                  <a:pt x="14309" y="4511693"/>
                  <a:pt x="0" y="4287468"/>
                </a:cubicBezTo>
                <a:cubicBezTo>
                  <a:pt x="-14309" y="4063243"/>
                  <a:pt x="6565" y="3941273"/>
                  <a:pt x="0" y="3751535"/>
                </a:cubicBezTo>
                <a:cubicBezTo>
                  <a:pt x="-6565" y="3561797"/>
                  <a:pt x="35914" y="3475526"/>
                  <a:pt x="0" y="3215601"/>
                </a:cubicBezTo>
                <a:cubicBezTo>
                  <a:pt x="-35914" y="2955676"/>
                  <a:pt x="31299" y="2793963"/>
                  <a:pt x="0" y="2679668"/>
                </a:cubicBezTo>
                <a:cubicBezTo>
                  <a:pt x="-31299" y="2565373"/>
                  <a:pt x="3824" y="2368708"/>
                  <a:pt x="0" y="2191968"/>
                </a:cubicBezTo>
                <a:cubicBezTo>
                  <a:pt x="-3824" y="2015228"/>
                  <a:pt x="68838" y="1887473"/>
                  <a:pt x="0" y="1607801"/>
                </a:cubicBezTo>
                <a:cubicBezTo>
                  <a:pt x="-68838" y="1328129"/>
                  <a:pt x="5123" y="1306086"/>
                  <a:pt x="0" y="1071867"/>
                </a:cubicBezTo>
                <a:cubicBezTo>
                  <a:pt x="-5123" y="837648"/>
                  <a:pt x="59306" y="511388"/>
                  <a:pt x="0" y="0"/>
                </a:cubicBezTo>
                <a:close/>
              </a:path>
            </a:pathLst>
          </a:custGeom>
          <a:solidFill>
            <a:schemeClr val="accent1">
              <a:alpha val="38000"/>
            </a:schemeClr>
          </a:solidFill>
          <a:ln>
            <a:extLst>
              <a:ext uri="{C807C97D-BFC1-408E-A445-0C87EB9F89A2}">
                <ask:lineSketchStyleProps xmlns:ask="http://schemas.microsoft.com/office/drawing/2018/sketchyshapes" sd="1219033472">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dirty="0">
                <a:solidFill>
                  <a:srgbClr val="0000FF"/>
                </a:solidFill>
              </a:rPr>
              <a:t>Host Machine</a:t>
            </a:r>
          </a:p>
        </p:txBody>
      </p:sp>
      <p:sp>
        <p:nvSpPr>
          <p:cNvPr id="5" name="Rectangle 4">
            <a:extLst>
              <a:ext uri="{FF2B5EF4-FFF2-40B4-BE49-F238E27FC236}">
                <a16:creationId xmlns:a16="http://schemas.microsoft.com/office/drawing/2014/main" id="{71881EA3-F73F-984A-94EC-3989FD6642D0}"/>
              </a:ext>
            </a:extLst>
          </p:cNvPr>
          <p:cNvSpPr/>
          <p:nvPr/>
        </p:nvSpPr>
        <p:spPr>
          <a:xfrm>
            <a:off x="1001056" y="1351846"/>
            <a:ext cx="6240992" cy="4134554"/>
          </a:xfrm>
          <a:custGeom>
            <a:avLst/>
            <a:gdLst>
              <a:gd name="connsiteX0" fmla="*/ 0 w 6240992"/>
              <a:gd name="connsiteY0" fmla="*/ 0 h 4134554"/>
              <a:gd name="connsiteX1" fmla="*/ 442543 w 6240992"/>
              <a:gd name="connsiteY1" fmla="*/ 0 h 4134554"/>
              <a:gd name="connsiteX2" fmla="*/ 1009906 w 6240992"/>
              <a:gd name="connsiteY2" fmla="*/ 0 h 4134554"/>
              <a:gd name="connsiteX3" fmla="*/ 1639679 w 6240992"/>
              <a:gd name="connsiteY3" fmla="*/ 0 h 4134554"/>
              <a:gd name="connsiteX4" fmla="*/ 2019812 w 6240992"/>
              <a:gd name="connsiteY4" fmla="*/ 0 h 4134554"/>
              <a:gd name="connsiteX5" fmla="*/ 2399945 w 6240992"/>
              <a:gd name="connsiteY5" fmla="*/ 0 h 4134554"/>
              <a:gd name="connsiteX6" fmla="*/ 3092128 w 6240992"/>
              <a:gd name="connsiteY6" fmla="*/ 0 h 4134554"/>
              <a:gd name="connsiteX7" fmla="*/ 3659491 w 6240992"/>
              <a:gd name="connsiteY7" fmla="*/ 0 h 4134554"/>
              <a:gd name="connsiteX8" fmla="*/ 4039624 w 6240992"/>
              <a:gd name="connsiteY8" fmla="*/ 0 h 4134554"/>
              <a:gd name="connsiteX9" fmla="*/ 4606987 w 6240992"/>
              <a:gd name="connsiteY9" fmla="*/ 0 h 4134554"/>
              <a:gd name="connsiteX10" fmla="*/ 5299170 w 6240992"/>
              <a:gd name="connsiteY10" fmla="*/ 0 h 4134554"/>
              <a:gd name="connsiteX11" fmla="*/ 6240992 w 6240992"/>
              <a:gd name="connsiteY11" fmla="*/ 0 h 4134554"/>
              <a:gd name="connsiteX12" fmla="*/ 6240992 w 6240992"/>
              <a:gd name="connsiteY12" fmla="*/ 549305 h 4134554"/>
              <a:gd name="connsiteX13" fmla="*/ 6240992 w 6240992"/>
              <a:gd name="connsiteY13" fmla="*/ 1015919 h 4134554"/>
              <a:gd name="connsiteX14" fmla="*/ 6240992 w 6240992"/>
              <a:gd name="connsiteY14" fmla="*/ 1689261 h 4134554"/>
              <a:gd name="connsiteX15" fmla="*/ 6240992 w 6240992"/>
              <a:gd name="connsiteY15" fmla="*/ 2279911 h 4134554"/>
              <a:gd name="connsiteX16" fmla="*/ 6240992 w 6240992"/>
              <a:gd name="connsiteY16" fmla="*/ 2953253 h 4134554"/>
              <a:gd name="connsiteX17" fmla="*/ 6240992 w 6240992"/>
              <a:gd name="connsiteY17" fmla="*/ 3502558 h 4134554"/>
              <a:gd name="connsiteX18" fmla="*/ 6240992 w 6240992"/>
              <a:gd name="connsiteY18" fmla="*/ 4134554 h 4134554"/>
              <a:gd name="connsiteX19" fmla="*/ 5673629 w 6240992"/>
              <a:gd name="connsiteY19" fmla="*/ 4134554 h 4134554"/>
              <a:gd name="connsiteX20" fmla="*/ 5106266 w 6240992"/>
              <a:gd name="connsiteY20" fmla="*/ 4134554 h 4134554"/>
              <a:gd name="connsiteX21" fmla="*/ 4726133 w 6240992"/>
              <a:gd name="connsiteY21" fmla="*/ 4134554 h 4134554"/>
              <a:gd name="connsiteX22" fmla="*/ 4158770 w 6240992"/>
              <a:gd name="connsiteY22" fmla="*/ 4134554 h 4134554"/>
              <a:gd name="connsiteX23" fmla="*/ 3653817 w 6240992"/>
              <a:gd name="connsiteY23" fmla="*/ 4134554 h 4134554"/>
              <a:gd name="connsiteX24" fmla="*/ 3148864 w 6240992"/>
              <a:gd name="connsiteY24" fmla="*/ 4134554 h 4134554"/>
              <a:gd name="connsiteX25" fmla="*/ 2643911 w 6240992"/>
              <a:gd name="connsiteY25" fmla="*/ 4134554 h 4134554"/>
              <a:gd name="connsiteX26" fmla="*/ 2138958 w 6240992"/>
              <a:gd name="connsiteY26" fmla="*/ 4134554 h 4134554"/>
              <a:gd name="connsiteX27" fmla="*/ 1509185 w 6240992"/>
              <a:gd name="connsiteY27" fmla="*/ 4134554 h 4134554"/>
              <a:gd name="connsiteX28" fmla="*/ 941822 w 6240992"/>
              <a:gd name="connsiteY28" fmla="*/ 4134554 h 4134554"/>
              <a:gd name="connsiteX29" fmla="*/ 561689 w 6240992"/>
              <a:gd name="connsiteY29" fmla="*/ 4134554 h 4134554"/>
              <a:gd name="connsiteX30" fmla="*/ 0 w 6240992"/>
              <a:gd name="connsiteY30" fmla="*/ 4134554 h 4134554"/>
              <a:gd name="connsiteX31" fmla="*/ 0 w 6240992"/>
              <a:gd name="connsiteY31" fmla="*/ 3502558 h 4134554"/>
              <a:gd name="connsiteX32" fmla="*/ 0 w 6240992"/>
              <a:gd name="connsiteY32" fmla="*/ 2829216 h 4134554"/>
              <a:gd name="connsiteX33" fmla="*/ 0 w 6240992"/>
              <a:gd name="connsiteY33" fmla="*/ 2362602 h 4134554"/>
              <a:gd name="connsiteX34" fmla="*/ 0 w 6240992"/>
              <a:gd name="connsiteY34" fmla="*/ 1895988 h 4134554"/>
              <a:gd name="connsiteX35" fmla="*/ 0 w 6240992"/>
              <a:gd name="connsiteY35" fmla="*/ 1222647 h 4134554"/>
              <a:gd name="connsiteX36" fmla="*/ 0 w 6240992"/>
              <a:gd name="connsiteY36" fmla="*/ 756033 h 4134554"/>
              <a:gd name="connsiteX37" fmla="*/ 0 w 6240992"/>
              <a:gd name="connsiteY37" fmla="*/ 0 h 4134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240992" h="4134554" fill="none" extrusionOk="0">
                <a:moveTo>
                  <a:pt x="0" y="0"/>
                </a:moveTo>
                <a:cubicBezTo>
                  <a:pt x="164364" y="-9462"/>
                  <a:pt x="245888" y="52022"/>
                  <a:pt x="442543" y="0"/>
                </a:cubicBezTo>
                <a:cubicBezTo>
                  <a:pt x="639198" y="-52022"/>
                  <a:pt x="774139" y="31713"/>
                  <a:pt x="1009906" y="0"/>
                </a:cubicBezTo>
                <a:cubicBezTo>
                  <a:pt x="1245673" y="-31713"/>
                  <a:pt x="1418408" y="33047"/>
                  <a:pt x="1639679" y="0"/>
                </a:cubicBezTo>
                <a:cubicBezTo>
                  <a:pt x="1860950" y="-33047"/>
                  <a:pt x="1928353" y="43185"/>
                  <a:pt x="2019812" y="0"/>
                </a:cubicBezTo>
                <a:cubicBezTo>
                  <a:pt x="2111271" y="-43185"/>
                  <a:pt x="2238205" y="35973"/>
                  <a:pt x="2399945" y="0"/>
                </a:cubicBezTo>
                <a:cubicBezTo>
                  <a:pt x="2561685" y="-35973"/>
                  <a:pt x="2841316" y="54273"/>
                  <a:pt x="3092128" y="0"/>
                </a:cubicBezTo>
                <a:cubicBezTo>
                  <a:pt x="3342940" y="-54273"/>
                  <a:pt x="3509933" y="60619"/>
                  <a:pt x="3659491" y="0"/>
                </a:cubicBezTo>
                <a:cubicBezTo>
                  <a:pt x="3809049" y="-60619"/>
                  <a:pt x="3870110" y="24789"/>
                  <a:pt x="4039624" y="0"/>
                </a:cubicBezTo>
                <a:cubicBezTo>
                  <a:pt x="4209138" y="-24789"/>
                  <a:pt x="4354907" y="12291"/>
                  <a:pt x="4606987" y="0"/>
                </a:cubicBezTo>
                <a:cubicBezTo>
                  <a:pt x="4859067" y="-12291"/>
                  <a:pt x="5101988" y="6266"/>
                  <a:pt x="5299170" y="0"/>
                </a:cubicBezTo>
                <a:cubicBezTo>
                  <a:pt x="5496352" y="-6266"/>
                  <a:pt x="5879513" y="109047"/>
                  <a:pt x="6240992" y="0"/>
                </a:cubicBezTo>
                <a:cubicBezTo>
                  <a:pt x="6297468" y="178721"/>
                  <a:pt x="6176560" y="433187"/>
                  <a:pt x="6240992" y="549305"/>
                </a:cubicBezTo>
                <a:cubicBezTo>
                  <a:pt x="6305424" y="665423"/>
                  <a:pt x="6201819" y="889954"/>
                  <a:pt x="6240992" y="1015919"/>
                </a:cubicBezTo>
                <a:cubicBezTo>
                  <a:pt x="6280165" y="1141884"/>
                  <a:pt x="6202101" y="1455059"/>
                  <a:pt x="6240992" y="1689261"/>
                </a:cubicBezTo>
                <a:cubicBezTo>
                  <a:pt x="6279883" y="1923463"/>
                  <a:pt x="6220450" y="2044794"/>
                  <a:pt x="6240992" y="2279911"/>
                </a:cubicBezTo>
                <a:cubicBezTo>
                  <a:pt x="6261534" y="2515028"/>
                  <a:pt x="6210517" y="2805461"/>
                  <a:pt x="6240992" y="2953253"/>
                </a:cubicBezTo>
                <a:cubicBezTo>
                  <a:pt x="6271467" y="3101045"/>
                  <a:pt x="6206700" y="3327100"/>
                  <a:pt x="6240992" y="3502558"/>
                </a:cubicBezTo>
                <a:cubicBezTo>
                  <a:pt x="6275284" y="3678016"/>
                  <a:pt x="6230291" y="3869786"/>
                  <a:pt x="6240992" y="4134554"/>
                </a:cubicBezTo>
                <a:cubicBezTo>
                  <a:pt x="6119271" y="4197309"/>
                  <a:pt x="5924257" y="4090402"/>
                  <a:pt x="5673629" y="4134554"/>
                </a:cubicBezTo>
                <a:cubicBezTo>
                  <a:pt x="5423001" y="4178706"/>
                  <a:pt x="5237322" y="4108087"/>
                  <a:pt x="5106266" y="4134554"/>
                </a:cubicBezTo>
                <a:cubicBezTo>
                  <a:pt x="4975210" y="4161021"/>
                  <a:pt x="4871003" y="4096188"/>
                  <a:pt x="4726133" y="4134554"/>
                </a:cubicBezTo>
                <a:cubicBezTo>
                  <a:pt x="4581263" y="4172920"/>
                  <a:pt x="4325243" y="4127621"/>
                  <a:pt x="4158770" y="4134554"/>
                </a:cubicBezTo>
                <a:cubicBezTo>
                  <a:pt x="3992297" y="4141487"/>
                  <a:pt x="3895932" y="4128302"/>
                  <a:pt x="3653817" y="4134554"/>
                </a:cubicBezTo>
                <a:cubicBezTo>
                  <a:pt x="3411702" y="4140806"/>
                  <a:pt x="3315763" y="4098426"/>
                  <a:pt x="3148864" y="4134554"/>
                </a:cubicBezTo>
                <a:cubicBezTo>
                  <a:pt x="2981965" y="4170682"/>
                  <a:pt x="2849097" y="4107431"/>
                  <a:pt x="2643911" y="4134554"/>
                </a:cubicBezTo>
                <a:cubicBezTo>
                  <a:pt x="2438725" y="4161677"/>
                  <a:pt x="2325091" y="4131857"/>
                  <a:pt x="2138958" y="4134554"/>
                </a:cubicBezTo>
                <a:cubicBezTo>
                  <a:pt x="1952825" y="4137251"/>
                  <a:pt x="1783999" y="4115678"/>
                  <a:pt x="1509185" y="4134554"/>
                </a:cubicBezTo>
                <a:cubicBezTo>
                  <a:pt x="1234371" y="4153430"/>
                  <a:pt x="1191965" y="4073536"/>
                  <a:pt x="941822" y="4134554"/>
                </a:cubicBezTo>
                <a:cubicBezTo>
                  <a:pt x="691679" y="4195572"/>
                  <a:pt x="684155" y="4118747"/>
                  <a:pt x="561689" y="4134554"/>
                </a:cubicBezTo>
                <a:cubicBezTo>
                  <a:pt x="439223" y="4150361"/>
                  <a:pt x="250150" y="4086506"/>
                  <a:pt x="0" y="4134554"/>
                </a:cubicBezTo>
                <a:cubicBezTo>
                  <a:pt x="-34936" y="3864257"/>
                  <a:pt x="6478" y="3781011"/>
                  <a:pt x="0" y="3502558"/>
                </a:cubicBezTo>
                <a:cubicBezTo>
                  <a:pt x="-6478" y="3224105"/>
                  <a:pt x="30903" y="3143949"/>
                  <a:pt x="0" y="2829216"/>
                </a:cubicBezTo>
                <a:cubicBezTo>
                  <a:pt x="-30903" y="2514483"/>
                  <a:pt x="3091" y="2568804"/>
                  <a:pt x="0" y="2362602"/>
                </a:cubicBezTo>
                <a:cubicBezTo>
                  <a:pt x="-3091" y="2156400"/>
                  <a:pt x="27386" y="2074409"/>
                  <a:pt x="0" y="1895988"/>
                </a:cubicBezTo>
                <a:cubicBezTo>
                  <a:pt x="-27386" y="1717567"/>
                  <a:pt x="3994" y="1450943"/>
                  <a:pt x="0" y="1222647"/>
                </a:cubicBezTo>
                <a:cubicBezTo>
                  <a:pt x="-3994" y="994351"/>
                  <a:pt x="34949" y="962360"/>
                  <a:pt x="0" y="756033"/>
                </a:cubicBezTo>
                <a:cubicBezTo>
                  <a:pt x="-34949" y="549706"/>
                  <a:pt x="42941" y="164797"/>
                  <a:pt x="0" y="0"/>
                </a:cubicBezTo>
                <a:close/>
              </a:path>
              <a:path w="6240992" h="4134554" stroke="0" extrusionOk="0">
                <a:moveTo>
                  <a:pt x="0" y="0"/>
                </a:moveTo>
                <a:cubicBezTo>
                  <a:pt x="203527" y="-57358"/>
                  <a:pt x="263936" y="55129"/>
                  <a:pt x="504953" y="0"/>
                </a:cubicBezTo>
                <a:cubicBezTo>
                  <a:pt x="745970" y="-55129"/>
                  <a:pt x="772622" y="9085"/>
                  <a:pt x="885086" y="0"/>
                </a:cubicBezTo>
                <a:cubicBezTo>
                  <a:pt x="997550" y="-9085"/>
                  <a:pt x="1314939" y="51992"/>
                  <a:pt x="1577269" y="0"/>
                </a:cubicBezTo>
                <a:cubicBezTo>
                  <a:pt x="1839599" y="-51992"/>
                  <a:pt x="1871395" y="25206"/>
                  <a:pt x="2082222" y="0"/>
                </a:cubicBezTo>
                <a:cubicBezTo>
                  <a:pt x="2293049" y="-25206"/>
                  <a:pt x="2387539" y="1470"/>
                  <a:pt x="2587175" y="0"/>
                </a:cubicBezTo>
                <a:cubicBezTo>
                  <a:pt x="2786811" y="-1470"/>
                  <a:pt x="3115341" y="36411"/>
                  <a:pt x="3279358" y="0"/>
                </a:cubicBezTo>
                <a:cubicBezTo>
                  <a:pt x="3443375" y="-36411"/>
                  <a:pt x="3559108" y="20348"/>
                  <a:pt x="3721901" y="0"/>
                </a:cubicBezTo>
                <a:cubicBezTo>
                  <a:pt x="3884694" y="-20348"/>
                  <a:pt x="4152277" y="66527"/>
                  <a:pt x="4414083" y="0"/>
                </a:cubicBezTo>
                <a:cubicBezTo>
                  <a:pt x="4675889" y="-66527"/>
                  <a:pt x="4805593" y="8065"/>
                  <a:pt x="5106266" y="0"/>
                </a:cubicBezTo>
                <a:cubicBezTo>
                  <a:pt x="5406939" y="-8065"/>
                  <a:pt x="5547260" y="9619"/>
                  <a:pt x="5673629" y="0"/>
                </a:cubicBezTo>
                <a:cubicBezTo>
                  <a:pt x="5799998" y="-9619"/>
                  <a:pt x="6027932" y="23896"/>
                  <a:pt x="6240992" y="0"/>
                </a:cubicBezTo>
                <a:cubicBezTo>
                  <a:pt x="6278801" y="162227"/>
                  <a:pt x="6222250" y="335899"/>
                  <a:pt x="6240992" y="549305"/>
                </a:cubicBezTo>
                <a:cubicBezTo>
                  <a:pt x="6259734" y="762711"/>
                  <a:pt x="6223703" y="819964"/>
                  <a:pt x="6240992" y="1015919"/>
                </a:cubicBezTo>
                <a:cubicBezTo>
                  <a:pt x="6258281" y="1211874"/>
                  <a:pt x="6228462" y="1357250"/>
                  <a:pt x="6240992" y="1606570"/>
                </a:cubicBezTo>
                <a:cubicBezTo>
                  <a:pt x="6253522" y="1855890"/>
                  <a:pt x="6210247" y="2077900"/>
                  <a:pt x="6240992" y="2197220"/>
                </a:cubicBezTo>
                <a:cubicBezTo>
                  <a:pt x="6271737" y="2316540"/>
                  <a:pt x="6172385" y="2561264"/>
                  <a:pt x="6240992" y="2787871"/>
                </a:cubicBezTo>
                <a:cubicBezTo>
                  <a:pt x="6309599" y="3014478"/>
                  <a:pt x="6188555" y="3209981"/>
                  <a:pt x="6240992" y="3419867"/>
                </a:cubicBezTo>
                <a:cubicBezTo>
                  <a:pt x="6293429" y="3629753"/>
                  <a:pt x="6189783" y="3821567"/>
                  <a:pt x="6240992" y="4134554"/>
                </a:cubicBezTo>
                <a:cubicBezTo>
                  <a:pt x="6053764" y="4174799"/>
                  <a:pt x="5806562" y="4104036"/>
                  <a:pt x="5611219" y="4134554"/>
                </a:cubicBezTo>
                <a:cubicBezTo>
                  <a:pt x="5415876" y="4165072"/>
                  <a:pt x="5277788" y="4092002"/>
                  <a:pt x="5168676" y="4134554"/>
                </a:cubicBezTo>
                <a:cubicBezTo>
                  <a:pt x="5059564" y="4177106"/>
                  <a:pt x="4805859" y="4105018"/>
                  <a:pt x="4476493" y="4134554"/>
                </a:cubicBezTo>
                <a:cubicBezTo>
                  <a:pt x="4147127" y="4164090"/>
                  <a:pt x="4184441" y="4117084"/>
                  <a:pt x="3909130" y="4134554"/>
                </a:cubicBezTo>
                <a:cubicBezTo>
                  <a:pt x="3633819" y="4152024"/>
                  <a:pt x="3563130" y="4116489"/>
                  <a:pt x="3466587" y="4134554"/>
                </a:cubicBezTo>
                <a:cubicBezTo>
                  <a:pt x="3370044" y="4152619"/>
                  <a:pt x="3172722" y="4095506"/>
                  <a:pt x="2899224" y="4134554"/>
                </a:cubicBezTo>
                <a:cubicBezTo>
                  <a:pt x="2625726" y="4173602"/>
                  <a:pt x="2631728" y="4128239"/>
                  <a:pt x="2519091" y="4134554"/>
                </a:cubicBezTo>
                <a:cubicBezTo>
                  <a:pt x="2406454" y="4140869"/>
                  <a:pt x="2251158" y="4097674"/>
                  <a:pt x="2138958" y="4134554"/>
                </a:cubicBezTo>
                <a:cubicBezTo>
                  <a:pt x="2026758" y="4171434"/>
                  <a:pt x="1704954" y="4133149"/>
                  <a:pt x="1571595" y="4134554"/>
                </a:cubicBezTo>
                <a:cubicBezTo>
                  <a:pt x="1438236" y="4135959"/>
                  <a:pt x="1273892" y="4105385"/>
                  <a:pt x="1129052" y="4134554"/>
                </a:cubicBezTo>
                <a:cubicBezTo>
                  <a:pt x="984212" y="4163723"/>
                  <a:pt x="735819" y="4118323"/>
                  <a:pt x="499279" y="4134554"/>
                </a:cubicBezTo>
                <a:cubicBezTo>
                  <a:pt x="262739" y="4150785"/>
                  <a:pt x="175707" y="4113810"/>
                  <a:pt x="0" y="4134554"/>
                </a:cubicBezTo>
                <a:cubicBezTo>
                  <a:pt x="-18003" y="3832820"/>
                  <a:pt x="20868" y="3631103"/>
                  <a:pt x="0" y="3502558"/>
                </a:cubicBezTo>
                <a:cubicBezTo>
                  <a:pt x="-20868" y="3374013"/>
                  <a:pt x="18436" y="3109641"/>
                  <a:pt x="0" y="2870562"/>
                </a:cubicBezTo>
                <a:cubicBezTo>
                  <a:pt x="-18436" y="2631483"/>
                  <a:pt x="11970" y="2585298"/>
                  <a:pt x="0" y="2362602"/>
                </a:cubicBezTo>
                <a:cubicBezTo>
                  <a:pt x="-11970" y="2139906"/>
                  <a:pt x="71229" y="1932824"/>
                  <a:pt x="0" y="1730606"/>
                </a:cubicBezTo>
                <a:cubicBezTo>
                  <a:pt x="-71229" y="1528388"/>
                  <a:pt x="29504" y="1290243"/>
                  <a:pt x="0" y="1057265"/>
                </a:cubicBezTo>
                <a:cubicBezTo>
                  <a:pt x="-29504" y="824287"/>
                  <a:pt x="58015" y="693996"/>
                  <a:pt x="0" y="507959"/>
                </a:cubicBezTo>
                <a:cubicBezTo>
                  <a:pt x="-58015" y="321922"/>
                  <a:pt x="3055" y="247796"/>
                  <a:pt x="0" y="0"/>
                </a:cubicBezTo>
                <a:close/>
              </a:path>
            </a:pathLst>
          </a:custGeom>
          <a:solidFill>
            <a:srgbClr val="FFC000">
              <a:alpha val="38000"/>
            </a:srgbClr>
          </a:solidFill>
          <a:ln>
            <a:solidFill>
              <a:srgbClr val="FFC000"/>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dirty="0">
                <a:solidFill>
                  <a:srgbClr val="0000FF"/>
                </a:solidFill>
              </a:rPr>
              <a:t>Docker - network</a:t>
            </a:r>
          </a:p>
        </p:txBody>
      </p:sp>
      <p:sp>
        <p:nvSpPr>
          <p:cNvPr id="6" name="Rectangle 5">
            <a:extLst>
              <a:ext uri="{FF2B5EF4-FFF2-40B4-BE49-F238E27FC236}">
                <a16:creationId xmlns:a16="http://schemas.microsoft.com/office/drawing/2014/main" id="{B8485F44-3574-A142-8338-D0C37EA5117B}"/>
              </a:ext>
            </a:extLst>
          </p:cNvPr>
          <p:cNvSpPr/>
          <p:nvPr/>
        </p:nvSpPr>
        <p:spPr>
          <a:xfrm>
            <a:off x="7961376" y="3304032"/>
            <a:ext cx="1853184" cy="1018032"/>
          </a:xfrm>
          <a:custGeom>
            <a:avLst/>
            <a:gdLst>
              <a:gd name="connsiteX0" fmla="*/ 0 w 1853184"/>
              <a:gd name="connsiteY0" fmla="*/ 0 h 1018032"/>
              <a:gd name="connsiteX1" fmla="*/ 444764 w 1853184"/>
              <a:gd name="connsiteY1" fmla="*/ 0 h 1018032"/>
              <a:gd name="connsiteX2" fmla="*/ 908060 w 1853184"/>
              <a:gd name="connsiteY2" fmla="*/ 0 h 1018032"/>
              <a:gd name="connsiteX3" fmla="*/ 1389888 w 1853184"/>
              <a:gd name="connsiteY3" fmla="*/ 0 h 1018032"/>
              <a:gd name="connsiteX4" fmla="*/ 1853184 w 1853184"/>
              <a:gd name="connsiteY4" fmla="*/ 0 h 1018032"/>
              <a:gd name="connsiteX5" fmla="*/ 1853184 w 1853184"/>
              <a:gd name="connsiteY5" fmla="*/ 519196 h 1018032"/>
              <a:gd name="connsiteX6" fmla="*/ 1853184 w 1853184"/>
              <a:gd name="connsiteY6" fmla="*/ 1018032 h 1018032"/>
              <a:gd name="connsiteX7" fmla="*/ 1352824 w 1853184"/>
              <a:gd name="connsiteY7" fmla="*/ 1018032 h 1018032"/>
              <a:gd name="connsiteX8" fmla="*/ 852465 w 1853184"/>
              <a:gd name="connsiteY8" fmla="*/ 1018032 h 1018032"/>
              <a:gd name="connsiteX9" fmla="*/ 0 w 1853184"/>
              <a:gd name="connsiteY9" fmla="*/ 1018032 h 1018032"/>
              <a:gd name="connsiteX10" fmla="*/ 0 w 1853184"/>
              <a:gd name="connsiteY10" fmla="*/ 519196 h 1018032"/>
              <a:gd name="connsiteX11" fmla="*/ 0 w 1853184"/>
              <a:gd name="connsiteY11" fmla="*/ 0 h 1018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53184" h="1018032" fill="none" extrusionOk="0">
                <a:moveTo>
                  <a:pt x="0" y="0"/>
                </a:moveTo>
                <a:cubicBezTo>
                  <a:pt x="147091" y="-38327"/>
                  <a:pt x="252284" y="11071"/>
                  <a:pt x="444764" y="0"/>
                </a:cubicBezTo>
                <a:cubicBezTo>
                  <a:pt x="637244" y="-11071"/>
                  <a:pt x="765318" y="45978"/>
                  <a:pt x="908060" y="0"/>
                </a:cubicBezTo>
                <a:cubicBezTo>
                  <a:pt x="1050802" y="-45978"/>
                  <a:pt x="1175645" y="24934"/>
                  <a:pt x="1389888" y="0"/>
                </a:cubicBezTo>
                <a:cubicBezTo>
                  <a:pt x="1604131" y="-24934"/>
                  <a:pt x="1741538" y="6008"/>
                  <a:pt x="1853184" y="0"/>
                </a:cubicBezTo>
                <a:cubicBezTo>
                  <a:pt x="1906536" y="254731"/>
                  <a:pt x="1831536" y="268842"/>
                  <a:pt x="1853184" y="519196"/>
                </a:cubicBezTo>
                <a:cubicBezTo>
                  <a:pt x="1874832" y="769550"/>
                  <a:pt x="1793583" y="907347"/>
                  <a:pt x="1853184" y="1018032"/>
                </a:cubicBezTo>
                <a:cubicBezTo>
                  <a:pt x="1620999" y="1072806"/>
                  <a:pt x="1524997" y="988634"/>
                  <a:pt x="1352824" y="1018032"/>
                </a:cubicBezTo>
                <a:cubicBezTo>
                  <a:pt x="1180651" y="1047430"/>
                  <a:pt x="1043390" y="1010123"/>
                  <a:pt x="852465" y="1018032"/>
                </a:cubicBezTo>
                <a:cubicBezTo>
                  <a:pt x="661540" y="1025941"/>
                  <a:pt x="261214" y="979131"/>
                  <a:pt x="0" y="1018032"/>
                </a:cubicBezTo>
                <a:cubicBezTo>
                  <a:pt x="-54968" y="780053"/>
                  <a:pt x="41490" y="714763"/>
                  <a:pt x="0" y="519196"/>
                </a:cubicBezTo>
                <a:cubicBezTo>
                  <a:pt x="-41490" y="323629"/>
                  <a:pt x="6663" y="233484"/>
                  <a:pt x="0" y="0"/>
                </a:cubicBezTo>
                <a:close/>
              </a:path>
              <a:path w="1853184" h="1018032" stroke="0" extrusionOk="0">
                <a:moveTo>
                  <a:pt x="0" y="0"/>
                </a:moveTo>
                <a:cubicBezTo>
                  <a:pt x="131798" y="-6694"/>
                  <a:pt x="326928" y="50772"/>
                  <a:pt x="444764" y="0"/>
                </a:cubicBezTo>
                <a:cubicBezTo>
                  <a:pt x="562600" y="-50772"/>
                  <a:pt x="747748" y="21245"/>
                  <a:pt x="852465" y="0"/>
                </a:cubicBezTo>
                <a:cubicBezTo>
                  <a:pt x="957182" y="-21245"/>
                  <a:pt x="1159631" y="4592"/>
                  <a:pt x="1352824" y="0"/>
                </a:cubicBezTo>
                <a:cubicBezTo>
                  <a:pt x="1546017" y="-4592"/>
                  <a:pt x="1643529" y="2123"/>
                  <a:pt x="1853184" y="0"/>
                </a:cubicBezTo>
                <a:cubicBezTo>
                  <a:pt x="1891999" y="103752"/>
                  <a:pt x="1827535" y="371146"/>
                  <a:pt x="1853184" y="498836"/>
                </a:cubicBezTo>
                <a:cubicBezTo>
                  <a:pt x="1878833" y="626526"/>
                  <a:pt x="1849011" y="892428"/>
                  <a:pt x="1853184" y="1018032"/>
                </a:cubicBezTo>
                <a:cubicBezTo>
                  <a:pt x="1749075" y="1068859"/>
                  <a:pt x="1592571" y="980237"/>
                  <a:pt x="1389888" y="1018032"/>
                </a:cubicBezTo>
                <a:cubicBezTo>
                  <a:pt x="1187205" y="1055827"/>
                  <a:pt x="1019251" y="964691"/>
                  <a:pt x="889528" y="1018032"/>
                </a:cubicBezTo>
                <a:cubicBezTo>
                  <a:pt x="759805" y="1071373"/>
                  <a:pt x="592630" y="1010233"/>
                  <a:pt x="481828" y="1018032"/>
                </a:cubicBezTo>
                <a:cubicBezTo>
                  <a:pt x="371026" y="1025831"/>
                  <a:pt x="137425" y="979400"/>
                  <a:pt x="0" y="1018032"/>
                </a:cubicBezTo>
                <a:cubicBezTo>
                  <a:pt x="-10690" y="872383"/>
                  <a:pt x="56354" y="647040"/>
                  <a:pt x="0" y="509016"/>
                </a:cubicBezTo>
                <a:cubicBezTo>
                  <a:pt x="-56354" y="370992"/>
                  <a:pt x="39325" y="160581"/>
                  <a:pt x="0" y="0"/>
                </a:cubicBezTo>
                <a:close/>
              </a:path>
            </a:pathLst>
          </a:custGeom>
          <a:solidFill>
            <a:schemeClr val="tx2">
              <a:lumMod val="50000"/>
              <a:lumOff val="50000"/>
              <a:alpha val="38000"/>
            </a:schemeClr>
          </a:solidFill>
          <a:ln>
            <a:solidFill>
              <a:schemeClr val="tx2"/>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dirty="0">
                <a:solidFill>
                  <a:srgbClr val="0000FF"/>
                </a:solidFill>
              </a:rPr>
              <a:t>App running locally external to docker</a:t>
            </a:r>
          </a:p>
        </p:txBody>
      </p:sp>
      <p:sp>
        <p:nvSpPr>
          <p:cNvPr id="7" name="Rectangle 6">
            <a:extLst>
              <a:ext uri="{FF2B5EF4-FFF2-40B4-BE49-F238E27FC236}">
                <a16:creationId xmlns:a16="http://schemas.microsoft.com/office/drawing/2014/main" id="{1F29B248-4951-5D4E-A405-113BCCCB9DBD}"/>
              </a:ext>
            </a:extLst>
          </p:cNvPr>
          <p:cNvSpPr/>
          <p:nvPr/>
        </p:nvSpPr>
        <p:spPr>
          <a:xfrm>
            <a:off x="4413504" y="2048256"/>
            <a:ext cx="1133856" cy="877824"/>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Kafka Broker</a:t>
            </a:r>
          </a:p>
        </p:txBody>
      </p:sp>
      <p:sp>
        <p:nvSpPr>
          <p:cNvPr id="8" name="Rectangle 7">
            <a:extLst>
              <a:ext uri="{FF2B5EF4-FFF2-40B4-BE49-F238E27FC236}">
                <a16:creationId xmlns:a16="http://schemas.microsoft.com/office/drawing/2014/main" id="{246382E0-643A-3741-8F95-9D3C52AE7BF6}"/>
              </a:ext>
            </a:extLst>
          </p:cNvPr>
          <p:cNvSpPr/>
          <p:nvPr/>
        </p:nvSpPr>
        <p:spPr>
          <a:xfrm>
            <a:off x="3962400" y="2048256"/>
            <a:ext cx="451104" cy="877824"/>
          </a:xfrm>
          <a:prstGeom prst="rect">
            <a:avLst/>
          </a:prstGeom>
          <a:solidFill>
            <a:schemeClr val="accent2">
              <a:lumMod val="60000"/>
              <a:lumOff val="40000"/>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1200" dirty="0">
                <a:solidFill>
                  <a:srgbClr val="0000FF"/>
                </a:solidFill>
              </a:rPr>
              <a:t>Internal Listener</a:t>
            </a:r>
          </a:p>
        </p:txBody>
      </p:sp>
      <p:sp>
        <p:nvSpPr>
          <p:cNvPr id="9" name="Rectangle 8">
            <a:extLst>
              <a:ext uri="{FF2B5EF4-FFF2-40B4-BE49-F238E27FC236}">
                <a16:creationId xmlns:a16="http://schemas.microsoft.com/office/drawing/2014/main" id="{625F1AB9-2AB9-5B48-A4BE-D7FC4730D2FB}"/>
              </a:ext>
            </a:extLst>
          </p:cNvPr>
          <p:cNvSpPr/>
          <p:nvPr/>
        </p:nvSpPr>
        <p:spPr>
          <a:xfrm>
            <a:off x="5547360" y="2048256"/>
            <a:ext cx="451104" cy="877824"/>
          </a:xfrm>
          <a:prstGeom prst="rect">
            <a:avLst/>
          </a:prstGeom>
          <a:solidFill>
            <a:schemeClr val="accent2">
              <a:lumMod val="60000"/>
              <a:lumOff val="40000"/>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200" dirty="0">
                <a:solidFill>
                  <a:srgbClr val="0000FF"/>
                </a:solidFill>
              </a:rPr>
              <a:t>External Listener</a:t>
            </a:r>
          </a:p>
        </p:txBody>
      </p:sp>
      <p:cxnSp>
        <p:nvCxnSpPr>
          <p:cNvPr id="11" name="Elbow Connector 10">
            <a:extLst>
              <a:ext uri="{FF2B5EF4-FFF2-40B4-BE49-F238E27FC236}">
                <a16:creationId xmlns:a16="http://schemas.microsoft.com/office/drawing/2014/main" id="{812C1C7E-E883-4D49-A623-77B3457E2351}"/>
              </a:ext>
            </a:extLst>
          </p:cNvPr>
          <p:cNvCxnSpPr>
            <a:cxnSpLocks/>
            <a:stCxn id="9" idx="3"/>
            <a:endCxn id="6" idx="0"/>
          </p:cNvCxnSpPr>
          <p:nvPr/>
        </p:nvCxnSpPr>
        <p:spPr>
          <a:xfrm>
            <a:off x="5998464" y="2487168"/>
            <a:ext cx="2889504" cy="816864"/>
          </a:xfrm>
          <a:prstGeom prst="bentConnector2">
            <a:avLst/>
          </a:prstGeom>
          <a:ln>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C2E9DCC3-33A8-CD48-9AB4-A49BEF3720F3}"/>
              </a:ext>
            </a:extLst>
          </p:cNvPr>
          <p:cNvSpPr txBox="1"/>
          <p:nvPr/>
        </p:nvSpPr>
        <p:spPr>
          <a:xfrm>
            <a:off x="5772912" y="2926080"/>
            <a:ext cx="1095172" cy="261610"/>
          </a:xfrm>
          <a:prstGeom prst="rect">
            <a:avLst/>
          </a:prstGeom>
          <a:noFill/>
        </p:spPr>
        <p:txBody>
          <a:bodyPr wrap="none" rtlCol="0">
            <a:spAutoFit/>
          </a:bodyPr>
          <a:lstStyle/>
          <a:p>
            <a:r>
              <a:rPr lang="en-US" sz="1050" dirty="0"/>
              <a:t>localhost:9092</a:t>
            </a:r>
          </a:p>
        </p:txBody>
      </p:sp>
      <p:sp>
        <p:nvSpPr>
          <p:cNvPr id="15" name="Rectangle 14">
            <a:extLst>
              <a:ext uri="{FF2B5EF4-FFF2-40B4-BE49-F238E27FC236}">
                <a16:creationId xmlns:a16="http://schemas.microsoft.com/office/drawing/2014/main" id="{10FBF577-4241-3741-AE04-B1825DB13AF7}"/>
              </a:ext>
            </a:extLst>
          </p:cNvPr>
          <p:cNvSpPr/>
          <p:nvPr/>
        </p:nvSpPr>
        <p:spPr>
          <a:xfrm>
            <a:off x="1316736" y="1749552"/>
            <a:ext cx="1853184" cy="1018032"/>
          </a:xfrm>
          <a:custGeom>
            <a:avLst/>
            <a:gdLst>
              <a:gd name="connsiteX0" fmla="*/ 0 w 1853184"/>
              <a:gd name="connsiteY0" fmla="*/ 0 h 1018032"/>
              <a:gd name="connsiteX1" fmla="*/ 444764 w 1853184"/>
              <a:gd name="connsiteY1" fmla="*/ 0 h 1018032"/>
              <a:gd name="connsiteX2" fmla="*/ 908060 w 1853184"/>
              <a:gd name="connsiteY2" fmla="*/ 0 h 1018032"/>
              <a:gd name="connsiteX3" fmla="*/ 1389888 w 1853184"/>
              <a:gd name="connsiteY3" fmla="*/ 0 h 1018032"/>
              <a:gd name="connsiteX4" fmla="*/ 1853184 w 1853184"/>
              <a:gd name="connsiteY4" fmla="*/ 0 h 1018032"/>
              <a:gd name="connsiteX5" fmla="*/ 1853184 w 1853184"/>
              <a:gd name="connsiteY5" fmla="*/ 519196 h 1018032"/>
              <a:gd name="connsiteX6" fmla="*/ 1853184 w 1853184"/>
              <a:gd name="connsiteY6" fmla="*/ 1018032 h 1018032"/>
              <a:gd name="connsiteX7" fmla="*/ 1352824 w 1853184"/>
              <a:gd name="connsiteY7" fmla="*/ 1018032 h 1018032"/>
              <a:gd name="connsiteX8" fmla="*/ 852465 w 1853184"/>
              <a:gd name="connsiteY8" fmla="*/ 1018032 h 1018032"/>
              <a:gd name="connsiteX9" fmla="*/ 0 w 1853184"/>
              <a:gd name="connsiteY9" fmla="*/ 1018032 h 1018032"/>
              <a:gd name="connsiteX10" fmla="*/ 0 w 1853184"/>
              <a:gd name="connsiteY10" fmla="*/ 519196 h 1018032"/>
              <a:gd name="connsiteX11" fmla="*/ 0 w 1853184"/>
              <a:gd name="connsiteY11" fmla="*/ 0 h 1018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53184" h="1018032" fill="none" extrusionOk="0">
                <a:moveTo>
                  <a:pt x="0" y="0"/>
                </a:moveTo>
                <a:cubicBezTo>
                  <a:pt x="147091" y="-38327"/>
                  <a:pt x="252284" y="11071"/>
                  <a:pt x="444764" y="0"/>
                </a:cubicBezTo>
                <a:cubicBezTo>
                  <a:pt x="637244" y="-11071"/>
                  <a:pt x="765318" y="45978"/>
                  <a:pt x="908060" y="0"/>
                </a:cubicBezTo>
                <a:cubicBezTo>
                  <a:pt x="1050802" y="-45978"/>
                  <a:pt x="1175645" y="24934"/>
                  <a:pt x="1389888" y="0"/>
                </a:cubicBezTo>
                <a:cubicBezTo>
                  <a:pt x="1604131" y="-24934"/>
                  <a:pt x="1741538" y="6008"/>
                  <a:pt x="1853184" y="0"/>
                </a:cubicBezTo>
                <a:cubicBezTo>
                  <a:pt x="1906536" y="254731"/>
                  <a:pt x="1831536" y="268842"/>
                  <a:pt x="1853184" y="519196"/>
                </a:cubicBezTo>
                <a:cubicBezTo>
                  <a:pt x="1874832" y="769550"/>
                  <a:pt x="1793583" y="907347"/>
                  <a:pt x="1853184" y="1018032"/>
                </a:cubicBezTo>
                <a:cubicBezTo>
                  <a:pt x="1620999" y="1072806"/>
                  <a:pt x="1524997" y="988634"/>
                  <a:pt x="1352824" y="1018032"/>
                </a:cubicBezTo>
                <a:cubicBezTo>
                  <a:pt x="1180651" y="1047430"/>
                  <a:pt x="1043390" y="1010123"/>
                  <a:pt x="852465" y="1018032"/>
                </a:cubicBezTo>
                <a:cubicBezTo>
                  <a:pt x="661540" y="1025941"/>
                  <a:pt x="261214" y="979131"/>
                  <a:pt x="0" y="1018032"/>
                </a:cubicBezTo>
                <a:cubicBezTo>
                  <a:pt x="-54968" y="780053"/>
                  <a:pt x="41490" y="714763"/>
                  <a:pt x="0" y="519196"/>
                </a:cubicBezTo>
                <a:cubicBezTo>
                  <a:pt x="-41490" y="323629"/>
                  <a:pt x="6663" y="233484"/>
                  <a:pt x="0" y="0"/>
                </a:cubicBezTo>
                <a:close/>
              </a:path>
              <a:path w="1853184" h="1018032" stroke="0" extrusionOk="0">
                <a:moveTo>
                  <a:pt x="0" y="0"/>
                </a:moveTo>
                <a:cubicBezTo>
                  <a:pt x="131798" y="-6694"/>
                  <a:pt x="326928" y="50772"/>
                  <a:pt x="444764" y="0"/>
                </a:cubicBezTo>
                <a:cubicBezTo>
                  <a:pt x="562600" y="-50772"/>
                  <a:pt x="747748" y="21245"/>
                  <a:pt x="852465" y="0"/>
                </a:cubicBezTo>
                <a:cubicBezTo>
                  <a:pt x="957182" y="-21245"/>
                  <a:pt x="1159631" y="4592"/>
                  <a:pt x="1352824" y="0"/>
                </a:cubicBezTo>
                <a:cubicBezTo>
                  <a:pt x="1546017" y="-4592"/>
                  <a:pt x="1643529" y="2123"/>
                  <a:pt x="1853184" y="0"/>
                </a:cubicBezTo>
                <a:cubicBezTo>
                  <a:pt x="1891999" y="103752"/>
                  <a:pt x="1827535" y="371146"/>
                  <a:pt x="1853184" y="498836"/>
                </a:cubicBezTo>
                <a:cubicBezTo>
                  <a:pt x="1878833" y="626526"/>
                  <a:pt x="1849011" y="892428"/>
                  <a:pt x="1853184" y="1018032"/>
                </a:cubicBezTo>
                <a:cubicBezTo>
                  <a:pt x="1749075" y="1068859"/>
                  <a:pt x="1592571" y="980237"/>
                  <a:pt x="1389888" y="1018032"/>
                </a:cubicBezTo>
                <a:cubicBezTo>
                  <a:pt x="1187205" y="1055827"/>
                  <a:pt x="1019251" y="964691"/>
                  <a:pt x="889528" y="1018032"/>
                </a:cubicBezTo>
                <a:cubicBezTo>
                  <a:pt x="759805" y="1071373"/>
                  <a:pt x="592630" y="1010233"/>
                  <a:pt x="481828" y="1018032"/>
                </a:cubicBezTo>
                <a:cubicBezTo>
                  <a:pt x="371026" y="1025831"/>
                  <a:pt x="137425" y="979400"/>
                  <a:pt x="0" y="1018032"/>
                </a:cubicBezTo>
                <a:cubicBezTo>
                  <a:pt x="-10690" y="872383"/>
                  <a:pt x="56354" y="647040"/>
                  <a:pt x="0" y="509016"/>
                </a:cubicBezTo>
                <a:cubicBezTo>
                  <a:pt x="-56354" y="370992"/>
                  <a:pt x="39325" y="160581"/>
                  <a:pt x="0" y="0"/>
                </a:cubicBezTo>
                <a:close/>
              </a:path>
            </a:pathLst>
          </a:custGeom>
          <a:solidFill>
            <a:srgbClr val="FFC000">
              <a:alpha val="38000"/>
            </a:srgbClr>
          </a:solidFill>
          <a:ln>
            <a:solidFill>
              <a:srgbClr val="FFC000"/>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dirty="0">
                <a:solidFill>
                  <a:srgbClr val="0000FF"/>
                </a:solidFill>
              </a:rPr>
              <a:t>App running local to docker</a:t>
            </a:r>
          </a:p>
        </p:txBody>
      </p:sp>
      <p:sp>
        <p:nvSpPr>
          <p:cNvPr id="16" name="Rectangle 15">
            <a:extLst>
              <a:ext uri="{FF2B5EF4-FFF2-40B4-BE49-F238E27FC236}">
                <a16:creationId xmlns:a16="http://schemas.microsoft.com/office/drawing/2014/main" id="{3C560902-BDA1-8A4F-BB14-F862994743D2}"/>
              </a:ext>
            </a:extLst>
          </p:cNvPr>
          <p:cNvSpPr/>
          <p:nvPr/>
        </p:nvSpPr>
        <p:spPr>
          <a:xfrm>
            <a:off x="4413504" y="3680143"/>
            <a:ext cx="1133856" cy="501713"/>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Zookeeper</a:t>
            </a:r>
          </a:p>
        </p:txBody>
      </p:sp>
      <p:cxnSp>
        <p:nvCxnSpPr>
          <p:cNvPr id="17" name="Elbow Connector 16">
            <a:extLst>
              <a:ext uri="{FF2B5EF4-FFF2-40B4-BE49-F238E27FC236}">
                <a16:creationId xmlns:a16="http://schemas.microsoft.com/office/drawing/2014/main" id="{1179AC94-30B7-B44B-BFC0-C9B85CFA926A}"/>
              </a:ext>
            </a:extLst>
          </p:cNvPr>
          <p:cNvCxnSpPr>
            <a:cxnSpLocks/>
            <a:stCxn id="15" idx="3"/>
            <a:endCxn id="8" idx="1"/>
          </p:cNvCxnSpPr>
          <p:nvPr/>
        </p:nvCxnSpPr>
        <p:spPr>
          <a:xfrm>
            <a:off x="3169920" y="2258568"/>
            <a:ext cx="792480" cy="228600"/>
          </a:xfrm>
          <a:prstGeom prst="bentConnector3">
            <a:avLst>
              <a:gd name="adj1" fmla="val 50000"/>
            </a:avLst>
          </a:prstGeom>
          <a:ln>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2D75A3B5-BA02-AF49-B1E9-C5A83B803F7D}"/>
              </a:ext>
            </a:extLst>
          </p:cNvPr>
          <p:cNvSpPr/>
          <p:nvPr/>
        </p:nvSpPr>
        <p:spPr>
          <a:xfrm>
            <a:off x="4413504" y="4434206"/>
            <a:ext cx="1133856" cy="501713"/>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Apicurio Registry</a:t>
            </a:r>
          </a:p>
        </p:txBody>
      </p:sp>
      <p:sp>
        <p:nvSpPr>
          <p:cNvPr id="21" name="TextBox 20">
            <a:extLst>
              <a:ext uri="{FF2B5EF4-FFF2-40B4-BE49-F238E27FC236}">
                <a16:creationId xmlns:a16="http://schemas.microsoft.com/office/drawing/2014/main" id="{587ECD89-E283-2C46-AF58-A581E7311990}"/>
              </a:ext>
            </a:extLst>
          </p:cNvPr>
          <p:cNvSpPr txBox="1"/>
          <p:nvPr/>
        </p:nvSpPr>
        <p:spPr>
          <a:xfrm>
            <a:off x="2867228" y="2804160"/>
            <a:ext cx="920445" cy="253916"/>
          </a:xfrm>
          <a:prstGeom prst="rect">
            <a:avLst/>
          </a:prstGeom>
          <a:noFill/>
        </p:spPr>
        <p:txBody>
          <a:bodyPr wrap="none" rtlCol="0">
            <a:spAutoFit/>
          </a:bodyPr>
          <a:lstStyle/>
          <a:p>
            <a:r>
              <a:rPr lang="en-US" sz="1050" dirty="0"/>
              <a:t>kafka:29092</a:t>
            </a:r>
          </a:p>
        </p:txBody>
      </p:sp>
      <p:cxnSp>
        <p:nvCxnSpPr>
          <p:cNvPr id="22" name="Elbow Connector 21">
            <a:extLst>
              <a:ext uri="{FF2B5EF4-FFF2-40B4-BE49-F238E27FC236}">
                <a16:creationId xmlns:a16="http://schemas.microsoft.com/office/drawing/2014/main" id="{76C73F3B-AF27-C94B-B6EE-9458D00DC1D1}"/>
              </a:ext>
            </a:extLst>
          </p:cNvPr>
          <p:cNvCxnSpPr>
            <a:cxnSpLocks/>
            <a:stCxn id="20" idx="3"/>
            <a:endCxn id="6" idx="2"/>
          </p:cNvCxnSpPr>
          <p:nvPr/>
        </p:nvCxnSpPr>
        <p:spPr>
          <a:xfrm flipV="1">
            <a:off x="5547360" y="4322064"/>
            <a:ext cx="3340608" cy="362999"/>
          </a:xfrm>
          <a:prstGeom prst="bentConnector2">
            <a:avLst/>
          </a:prstGeom>
          <a:ln>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852B1694-6DE0-2B4E-8881-39843EC2F7A0}"/>
              </a:ext>
            </a:extLst>
          </p:cNvPr>
          <p:cNvSpPr txBox="1"/>
          <p:nvPr/>
        </p:nvSpPr>
        <p:spPr>
          <a:xfrm>
            <a:off x="5519530" y="4786451"/>
            <a:ext cx="1056700" cy="253916"/>
          </a:xfrm>
          <a:prstGeom prst="rect">
            <a:avLst/>
          </a:prstGeom>
          <a:noFill/>
        </p:spPr>
        <p:txBody>
          <a:bodyPr wrap="none" rtlCol="0">
            <a:spAutoFit/>
          </a:bodyPr>
          <a:lstStyle/>
          <a:p>
            <a:r>
              <a:rPr lang="en-US" sz="1050" dirty="0"/>
              <a:t>localhost:8090</a:t>
            </a:r>
          </a:p>
        </p:txBody>
      </p:sp>
    </p:spTree>
    <p:extLst>
      <p:ext uri="{BB962C8B-B14F-4D97-AF65-F5344CB8AC3E}">
        <p14:creationId xmlns:p14="http://schemas.microsoft.com/office/powerpoint/2010/main" val="374427642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Rectangle 50">
            <a:extLst>
              <a:ext uri="{FF2B5EF4-FFF2-40B4-BE49-F238E27FC236}">
                <a16:creationId xmlns:a16="http://schemas.microsoft.com/office/drawing/2014/main" id="{CA699672-8BD9-1C4F-B3BE-BE1A33458530}"/>
              </a:ext>
            </a:extLst>
          </p:cNvPr>
          <p:cNvSpPr/>
          <p:nvPr/>
        </p:nvSpPr>
        <p:spPr>
          <a:xfrm>
            <a:off x="1110128" y="3816926"/>
            <a:ext cx="5254096" cy="1438066"/>
          </a:xfrm>
          <a:custGeom>
            <a:avLst/>
            <a:gdLst>
              <a:gd name="connsiteX0" fmla="*/ 0 w 5254096"/>
              <a:gd name="connsiteY0" fmla="*/ 0 h 1438066"/>
              <a:gd name="connsiteX1" fmla="*/ 426166 w 5254096"/>
              <a:gd name="connsiteY1" fmla="*/ 0 h 1438066"/>
              <a:gd name="connsiteX2" fmla="*/ 1115036 w 5254096"/>
              <a:gd name="connsiteY2" fmla="*/ 0 h 1438066"/>
              <a:gd name="connsiteX3" fmla="*/ 1751365 w 5254096"/>
              <a:gd name="connsiteY3" fmla="*/ 0 h 1438066"/>
              <a:gd name="connsiteX4" fmla="*/ 2177531 w 5254096"/>
              <a:gd name="connsiteY4" fmla="*/ 0 h 1438066"/>
              <a:gd name="connsiteX5" fmla="*/ 2708778 w 5254096"/>
              <a:gd name="connsiteY5" fmla="*/ 0 h 1438066"/>
              <a:gd name="connsiteX6" fmla="*/ 3397649 w 5254096"/>
              <a:gd name="connsiteY6" fmla="*/ 0 h 1438066"/>
              <a:gd name="connsiteX7" fmla="*/ 3981437 w 5254096"/>
              <a:gd name="connsiteY7" fmla="*/ 0 h 1438066"/>
              <a:gd name="connsiteX8" fmla="*/ 4617767 w 5254096"/>
              <a:gd name="connsiteY8" fmla="*/ 0 h 1438066"/>
              <a:gd name="connsiteX9" fmla="*/ 5254096 w 5254096"/>
              <a:gd name="connsiteY9" fmla="*/ 0 h 1438066"/>
              <a:gd name="connsiteX10" fmla="*/ 5254096 w 5254096"/>
              <a:gd name="connsiteY10" fmla="*/ 479355 h 1438066"/>
              <a:gd name="connsiteX11" fmla="*/ 5254096 w 5254096"/>
              <a:gd name="connsiteY11" fmla="*/ 973091 h 1438066"/>
              <a:gd name="connsiteX12" fmla="*/ 5254096 w 5254096"/>
              <a:gd name="connsiteY12" fmla="*/ 1438066 h 1438066"/>
              <a:gd name="connsiteX13" fmla="*/ 4827930 w 5254096"/>
              <a:gd name="connsiteY13" fmla="*/ 1438066 h 1438066"/>
              <a:gd name="connsiteX14" fmla="*/ 4401765 w 5254096"/>
              <a:gd name="connsiteY14" fmla="*/ 1438066 h 1438066"/>
              <a:gd name="connsiteX15" fmla="*/ 3765435 w 5254096"/>
              <a:gd name="connsiteY15" fmla="*/ 1438066 h 1438066"/>
              <a:gd name="connsiteX16" fmla="*/ 3339270 w 5254096"/>
              <a:gd name="connsiteY16" fmla="*/ 1438066 h 1438066"/>
              <a:gd name="connsiteX17" fmla="*/ 2755481 w 5254096"/>
              <a:gd name="connsiteY17" fmla="*/ 1438066 h 1438066"/>
              <a:gd name="connsiteX18" fmla="*/ 2276775 w 5254096"/>
              <a:gd name="connsiteY18" fmla="*/ 1438066 h 1438066"/>
              <a:gd name="connsiteX19" fmla="*/ 1692986 w 5254096"/>
              <a:gd name="connsiteY19" fmla="*/ 1438066 h 1438066"/>
              <a:gd name="connsiteX20" fmla="*/ 1109198 w 5254096"/>
              <a:gd name="connsiteY20" fmla="*/ 1438066 h 1438066"/>
              <a:gd name="connsiteX21" fmla="*/ 525410 w 5254096"/>
              <a:gd name="connsiteY21" fmla="*/ 1438066 h 1438066"/>
              <a:gd name="connsiteX22" fmla="*/ 0 w 5254096"/>
              <a:gd name="connsiteY22" fmla="*/ 1438066 h 1438066"/>
              <a:gd name="connsiteX23" fmla="*/ 0 w 5254096"/>
              <a:gd name="connsiteY23" fmla="*/ 973091 h 1438066"/>
              <a:gd name="connsiteX24" fmla="*/ 0 w 5254096"/>
              <a:gd name="connsiteY24" fmla="*/ 493736 h 1438066"/>
              <a:gd name="connsiteX25" fmla="*/ 0 w 5254096"/>
              <a:gd name="connsiteY25" fmla="*/ 0 h 1438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254096" h="1438066" fill="none" extrusionOk="0">
                <a:moveTo>
                  <a:pt x="0" y="0"/>
                </a:moveTo>
                <a:cubicBezTo>
                  <a:pt x="137939" y="-27519"/>
                  <a:pt x="227951" y="30266"/>
                  <a:pt x="426166" y="0"/>
                </a:cubicBezTo>
                <a:cubicBezTo>
                  <a:pt x="624381" y="-30266"/>
                  <a:pt x="944265" y="54690"/>
                  <a:pt x="1115036" y="0"/>
                </a:cubicBezTo>
                <a:cubicBezTo>
                  <a:pt x="1285807" y="-54690"/>
                  <a:pt x="1621655" y="7372"/>
                  <a:pt x="1751365" y="0"/>
                </a:cubicBezTo>
                <a:cubicBezTo>
                  <a:pt x="1881075" y="-7372"/>
                  <a:pt x="2028685" y="49820"/>
                  <a:pt x="2177531" y="0"/>
                </a:cubicBezTo>
                <a:cubicBezTo>
                  <a:pt x="2326377" y="-49820"/>
                  <a:pt x="2454374" y="32288"/>
                  <a:pt x="2708778" y="0"/>
                </a:cubicBezTo>
                <a:cubicBezTo>
                  <a:pt x="2963182" y="-32288"/>
                  <a:pt x="3223757" y="59203"/>
                  <a:pt x="3397649" y="0"/>
                </a:cubicBezTo>
                <a:cubicBezTo>
                  <a:pt x="3571541" y="-59203"/>
                  <a:pt x="3735371" y="23272"/>
                  <a:pt x="3981437" y="0"/>
                </a:cubicBezTo>
                <a:cubicBezTo>
                  <a:pt x="4227503" y="-23272"/>
                  <a:pt x="4446951" y="7281"/>
                  <a:pt x="4617767" y="0"/>
                </a:cubicBezTo>
                <a:cubicBezTo>
                  <a:pt x="4788583" y="-7281"/>
                  <a:pt x="5026051" y="17157"/>
                  <a:pt x="5254096" y="0"/>
                </a:cubicBezTo>
                <a:cubicBezTo>
                  <a:pt x="5307905" y="226686"/>
                  <a:pt x="5232774" y="306942"/>
                  <a:pt x="5254096" y="479355"/>
                </a:cubicBezTo>
                <a:cubicBezTo>
                  <a:pt x="5275418" y="651769"/>
                  <a:pt x="5216226" y="793810"/>
                  <a:pt x="5254096" y="973091"/>
                </a:cubicBezTo>
                <a:cubicBezTo>
                  <a:pt x="5291966" y="1152372"/>
                  <a:pt x="5206368" y="1344770"/>
                  <a:pt x="5254096" y="1438066"/>
                </a:cubicBezTo>
                <a:cubicBezTo>
                  <a:pt x="5159949" y="1452054"/>
                  <a:pt x="4927440" y="1415947"/>
                  <a:pt x="4827930" y="1438066"/>
                </a:cubicBezTo>
                <a:cubicBezTo>
                  <a:pt x="4728420" y="1460185"/>
                  <a:pt x="4502609" y="1400857"/>
                  <a:pt x="4401765" y="1438066"/>
                </a:cubicBezTo>
                <a:cubicBezTo>
                  <a:pt x="4300921" y="1475275"/>
                  <a:pt x="4009997" y="1413426"/>
                  <a:pt x="3765435" y="1438066"/>
                </a:cubicBezTo>
                <a:cubicBezTo>
                  <a:pt x="3520873" y="1462706"/>
                  <a:pt x="3552183" y="1416230"/>
                  <a:pt x="3339270" y="1438066"/>
                </a:cubicBezTo>
                <a:cubicBezTo>
                  <a:pt x="3126357" y="1459902"/>
                  <a:pt x="3014444" y="1401681"/>
                  <a:pt x="2755481" y="1438066"/>
                </a:cubicBezTo>
                <a:cubicBezTo>
                  <a:pt x="2496518" y="1474451"/>
                  <a:pt x="2443224" y="1433988"/>
                  <a:pt x="2276775" y="1438066"/>
                </a:cubicBezTo>
                <a:cubicBezTo>
                  <a:pt x="2110326" y="1442144"/>
                  <a:pt x="1910343" y="1422258"/>
                  <a:pt x="1692986" y="1438066"/>
                </a:cubicBezTo>
                <a:cubicBezTo>
                  <a:pt x="1475629" y="1453874"/>
                  <a:pt x="1368776" y="1426577"/>
                  <a:pt x="1109198" y="1438066"/>
                </a:cubicBezTo>
                <a:cubicBezTo>
                  <a:pt x="849620" y="1449555"/>
                  <a:pt x="726299" y="1395000"/>
                  <a:pt x="525410" y="1438066"/>
                </a:cubicBezTo>
                <a:cubicBezTo>
                  <a:pt x="324521" y="1481132"/>
                  <a:pt x="153443" y="1400143"/>
                  <a:pt x="0" y="1438066"/>
                </a:cubicBezTo>
                <a:cubicBezTo>
                  <a:pt x="-22111" y="1278204"/>
                  <a:pt x="28347" y="1093721"/>
                  <a:pt x="0" y="973091"/>
                </a:cubicBezTo>
                <a:cubicBezTo>
                  <a:pt x="-28347" y="852462"/>
                  <a:pt x="15673" y="729048"/>
                  <a:pt x="0" y="493736"/>
                </a:cubicBezTo>
                <a:cubicBezTo>
                  <a:pt x="-15673" y="258424"/>
                  <a:pt x="24474" y="222397"/>
                  <a:pt x="0" y="0"/>
                </a:cubicBezTo>
                <a:close/>
              </a:path>
              <a:path w="5254096" h="1438066" stroke="0" extrusionOk="0">
                <a:moveTo>
                  <a:pt x="0" y="0"/>
                </a:moveTo>
                <a:cubicBezTo>
                  <a:pt x="107237" y="-58711"/>
                  <a:pt x="316870" y="34817"/>
                  <a:pt x="531247" y="0"/>
                </a:cubicBezTo>
                <a:cubicBezTo>
                  <a:pt x="745624" y="-34817"/>
                  <a:pt x="863095" y="39095"/>
                  <a:pt x="957413" y="0"/>
                </a:cubicBezTo>
                <a:cubicBezTo>
                  <a:pt x="1051731" y="-39095"/>
                  <a:pt x="1478476" y="16177"/>
                  <a:pt x="1646283" y="0"/>
                </a:cubicBezTo>
                <a:cubicBezTo>
                  <a:pt x="1814090" y="-16177"/>
                  <a:pt x="1941305" y="43603"/>
                  <a:pt x="2177531" y="0"/>
                </a:cubicBezTo>
                <a:cubicBezTo>
                  <a:pt x="2413757" y="-43603"/>
                  <a:pt x="2545034" y="16959"/>
                  <a:pt x="2708778" y="0"/>
                </a:cubicBezTo>
                <a:cubicBezTo>
                  <a:pt x="2872522" y="-16959"/>
                  <a:pt x="3163256" y="73880"/>
                  <a:pt x="3397649" y="0"/>
                </a:cubicBezTo>
                <a:cubicBezTo>
                  <a:pt x="3632042" y="-73880"/>
                  <a:pt x="3660118" y="15010"/>
                  <a:pt x="3876355" y="0"/>
                </a:cubicBezTo>
                <a:cubicBezTo>
                  <a:pt x="4092592" y="-15010"/>
                  <a:pt x="4222915" y="79197"/>
                  <a:pt x="4565226" y="0"/>
                </a:cubicBezTo>
                <a:cubicBezTo>
                  <a:pt x="4907537" y="-79197"/>
                  <a:pt x="5051576" y="63453"/>
                  <a:pt x="5254096" y="0"/>
                </a:cubicBezTo>
                <a:cubicBezTo>
                  <a:pt x="5287446" y="199446"/>
                  <a:pt x="5212860" y="375390"/>
                  <a:pt x="5254096" y="479355"/>
                </a:cubicBezTo>
                <a:cubicBezTo>
                  <a:pt x="5295332" y="583321"/>
                  <a:pt x="5237150" y="847578"/>
                  <a:pt x="5254096" y="958711"/>
                </a:cubicBezTo>
                <a:cubicBezTo>
                  <a:pt x="5271042" y="1069844"/>
                  <a:pt x="5215978" y="1295070"/>
                  <a:pt x="5254096" y="1438066"/>
                </a:cubicBezTo>
                <a:cubicBezTo>
                  <a:pt x="5125260" y="1441750"/>
                  <a:pt x="4978588" y="1398896"/>
                  <a:pt x="4827930" y="1438066"/>
                </a:cubicBezTo>
                <a:cubicBezTo>
                  <a:pt x="4677272" y="1477236"/>
                  <a:pt x="4288512" y="1379382"/>
                  <a:pt x="4139060" y="1438066"/>
                </a:cubicBezTo>
                <a:cubicBezTo>
                  <a:pt x="3989608" y="1496750"/>
                  <a:pt x="3771009" y="1429746"/>
                  <a:pt x="3660354" y="1438066"/>
                </a:cubicBezTo>
                <a:cubicBezTo>
                  <a:pt x="3549699" y="1446386"/>
                  <a:pt x="3231205" y="1423471"/>
                  <a:pt x="3076565" y="1438066"/>
                </a:cubicBezTo>
                <a:cubicBezTo>
                  <a:pt x="2921925" y="1452661"/>
                  <a:pt x="2731888" y="1430082"/>
                  <a:pt x="2387695" y="1438066"/>
                </a:cubicBezTo>
                <a:cubicBezTo>
                  <a:pt x="2043502" y="1446050"/>
                  <a:pt x="2012337" y="1384574"/>
                  <a:pt x="1803906" y="1438066"/>
                </a:cubicBezTo>
                <a:cubicBezTo>
                  <a:pt x="1595475" y="1491558"/>
                  <a:pt x="1471787" y="1421638"/>
                  <a:pt x="1377741" y="1438066"/>
                </a:cubicBezTo>
                <a:cubicBezTo>
                  <a:pt x="1283695" y="1454494"/>
                  <a:pt x="1058286" y="1428419"/>
                  <a:pt x="899034" y="1438066"/>
                </a:cubicBezTo>
                <a:cubicBezTo>
                  <a:pt x="739782" y="1447713"/>
                  <a:pt x="194605" y="1390387"/>
                  <a:pt x="0" y="1438066"/>
                </a:cubicBezTo>
                <a:cubicBezTo>
                  <a:pt x="-44634" y="1320008"/>
                  <a:pt x="48258" y="1175969"/>
                  <a:pt x="0" y="958711"/>
                </a:cubicBezTo>
                <a:cubicBezTo>
                  <a:pt x="-48258" y="741453"/>
                  <a:pt x="43415" y="673888"/>
                  <a:pt x="0" y="479355"/>
                </a:cubicBezTo>
                <a:cubicBezTo>
                  <a:pt x="-43415" y="284822"/>
                  <a:pt x="25006" y="110602"/>
                  <a:pt x="0" y="0"/>
                </a:cubicBezTo>
                <a:close/>
              </a:path>
            </a:pathLst>
          </a:custGeom>
          <a:solidFill>
            <a:srgbClr val="FFC000">
              <a:alpha val="38000"/>
            </a:srgbClr>
          </a:solidFill>
          <a:ln>
            <a:solidFill>
              <a:srgbClr val="FFC000"/>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sz="1200" dirty="0">
              <a:solidFill>
                <a:srgbClr val="0000FF"/>
              </a:solidFill>
            </a:endParaRPr>
          </a:p>
        </p:txBody>
      </p:sp>
      <p:sp>
        <p:nvSpPr>
          <p:cNvPr id="50" name="Rectangle 49">
            <a:extLst>
              <a:ext uri="{FF2B5EF4-FFF2-40B4-BE49-F238E27FC236}">
                <a16:creationId xmlns:a16="http://schemas.microsoft.com/office/drawing/2014/main" id="{48DD94CF-8BA5-644D-87BC-5FC75350FC0C}"/>
              </a:ext>
            </a:extLst>
          </p:cNvPr>
          <p:cNvSpPr/>
          <p:nvPr/>
        </p:nvSpPr>
        <p:spPr>
          <a:xfrm>
            <a:off x="985987" y="3976732"/>
            <a:ext cx="5254096" cy="1438066"/>
          </a:xfrm>
          <a:custGeom>
            <a:avLst/>
            <a:gdLst>
              <a:gd name="connsiteX0" fmla="*/ 0 w 5254096"/>
              <a:gd name="connsiteY0" fmla="*/ 0 h 1438066"/>
              <a:gd name="connsiteX1" fmla="*/ 426166 w 5254096"/>
              <a:gd name="connsiteY1" fmla="*/ 0 h 1438066"/>
              <a:gd name="connsiteX2" fmla="*/ 1115036 w 5254096"/>
              <a:gd name="connsiteY2" fmla="*/ 0 h 1438066"/>
              <a:gd name="connsiteX3" fmla="*/ 1751365 w 5254096"/>
              <a:gd name="connsiteY3" fmla="*/ 0 h 1438066"/>
              <a:gd name="connsiteX4" fmla="*/ 2177531 w 5254096"/>
              <a:gd name="connsiteY4" fmla="*/ 0 h 1438066"/>
              <a:gd name="connsiteX5" fmla="*/ 2708778 w 5254096"/>
              <a:gd name="connsiteY5" fmla="*/ 0 h 1438066"/>
              <a:gd name="connsiteX6" fmla="*/ 3397649 w 5254096"/>
              <a:gd name="connsiteY6" fmla="*/ 0 h 1438066"/>
              <a:gd name="connsiteX7" fmla="*/ 3981437 w 5254096"/>
              <a:gd name="connsiteY7" fmla="*/ 0 h 1438066"/>
              <a:gd name="connsiteX8" fmla="*/ 4617767 w 5254096"/>
              <a:gd name="connsiteY8" fmla="*/ 0 h 1438066"/>
              <a:gd name="connsiteX9" fmla="*/ 5254096 w 5254096"/>
              <a:gd name="connsiteY9" fmla="*/ 0 h 1438066"/>
              <a:gd name="connsiteX10" fmla="*/ 5254096 w 5254096"/>
              <a:gd name="connsiteY10" fmla="*/ 479355 h 1438066"/>
              <a:gd name="connsiteX11" fmla="*/ 5254096 w 5254096"/>
              <a:gd name="connsiteY11" fmla="*/ 973091 h 1438066"/>
              <a:gd name="connsiteX12" fmla="*/ 5254096 w 5254096"/>
              <a:gd name="connsiteY12" fmla="*/ 1438066 h 1438066"/>
              <a:gd name="connsiteX13" fmla="*/ 4827930 w 5254096"/>
              <a:gd name="connsiteY13" fmla="*/ 1438066 h 1438066"/>
              <a:gd name="connsiteX14" fmla="*/ 4401765 w 5254096"/>
              <a:gd name="connsiteY14" fmla="*/ 1438066 h 1438066"/>
              <a:gd name="connsiteX15" fmla="*/ 3765435 w 5254096"/>
              <a:gd name="connsiteY15" fmla="*/ 1438066 h 1438066"/>
              <a:gd name="connsiteX16" fmla="*/ 3339270 w 5254096"/>
              <a:gd name="connsiteY16" fmla="*/ 1438066 h 1438066"/>
              <a:gd name="connsiteX17" fmla="*/ 2755481 w 5254096"/>
              <a:gd name="connsiteY17" fmla="*/ 1438066 h 1438066"/>
              <a:gd name="connsiteX18" fmla="*/ 2276775 w 5254096"/>
              <a:gd name="connsiteY18" fmla="*/ 1438066 h 1438066"/>
              <a:gd name="connsiteX19" fmla="*/ 1692986 w 5254096"/>
              <a:gd name="connsiteY19" fmla="*/ 1438066 h 1438066"/>
              <a:gd name="connsiteX20" fmla="*/ 1109198 w 5254096"/>
              <a:gd name="connsiteY20" fmla="*/ 1438066 h 1438066"/>
              <a:gd name="connsiteX21" fmla="*/ 525410 w 5254096"/>
              <a:gd name="connsiteY21" fmla="*/ 1438066 h 1438066"/>
              <a:gd name="connsiteX22" fmla="*/ 0 w 5254096"/>
              <a:gd name="connsiteY22" fmla="*/ 1438066 h 1438066"/>
              <a:gd name="connsiteX23" fmla="*/ 0 w 5254096"/>
              <a:gd name="connsiteY23" fmla="*/ 973091 h 1438066"/>
              <a:gd name="connsiteX24" fmla="*/ 0 w 5254096"/>
              <a:gd name="connsiteY24" fmla="*/ 493736 h 1438066"/>
              <a:gd name="connsiteX25" fmla="*/ 0 w 5254096"/>
              <a:gd name="connsiteY25" fmla="*/ 0 h 1438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254096" h="1438066" fill="none" extrusionOk="0">
                <a:moveTo>
                  <a:pt x="0" y="0"/>
                </a:moveTo>
                <a:cubicBezTo>
                  <a:pt x="137939" y="-27519"/>
                  <a:pt x="227951" y="30266"/>
                  <a:pt x="426166" y="0"/>
                </a:cubicBezTo>
                <a:cubicBezTo>
                  <a:pt x="624381" y="-30266"/>
                  <a:pt x="944265" y="54690"/>
                  <a:pt x="1115036" y="0"/>
                </a:cubicBezTo>
                <a:cubicBezTo>
                  <a:pt x="1285807" y="-54690"/>
                  <a:pt x="1621655" y="7372"/>
                  <a:pt x="1751365" y="0"/>
                </a:cubicBezTo>
                <a:cubicBezTo>
                  <a:pt x="1881075" y="-7372"/>
                  <a:pt x="2028685" y="49820"/>
                  <a:pt x="2177531" y="0"/>
                </a:cubicBezTo>
                <a:cubicBezTo>
                  <a:pt x="2326377" y="-49820"/>
                  <a:pt x="2454374" y="32288"/>
                  <a:pt x="2708778" y="0"/>
                </a:cubicBezTo>
                <a:cubicBezTo>
                  <a:pt x="2963182" y="-32288"/>
                  <a:pt x="3223757" y="59203"/>
                  <a:pt x="3397649" y="0"/>
                </a:cubicBezTo>
                <a:cubicBezTo>
                  <a:pt x="3571541" y="-59203"/>
                  <a:pt x="3735371" y="23272"/>
                  <a:pt x="3981437" y="0"/>
                </a:cubicBezTo>
                <a:cubicBezTo>
                  <a:pt x="4227503" y="-23272"/>
                  <a:pt x="4446951" y="7281"/>
                  <a:pt x="4617767" y="0"/>
                </a:cubicBezTo>
                <a:cubicBezTo>
                  <a:pt x="4788583" y="-7281"/>
                  <a:pt x="5026051" y="17157"/>
                  <a:pt x="5254096" y="0"/>
                </a:cubicBezTo>
                <a:cubicBezTo>
                  <a:pt x="5307905" y="226686"/>
                  <a:pt x="5232774" y="306942"/>
                  <a:pt x="5254096" y="479355"/>
                </a:cubicBezTo>
                <a:cubicBezTo>
                  <a:pt x="5275418" y="651769"/>
                  <a:pt x="5216226" y="793810"/>
                  <a:pt x="5254096" y="973091"/>
                </a:cubicBezTo>
                <a:cubicBezTo>
                  <a:pt x="5291966" y="1152372"/>
                  <a:pt x="5206368" y="1344770"/>
                  <a:pt x="5254096" y="1438066"/>
                </a:cubicBezTo>
                <a:cubicBezTo>
                  <a:pt x="5159949" y="1452054"/>
                  <a:pt x="4927440" y="1415947"/>
                  <a:pt x="4827930" y="1438066"/>
                </a:cubicBezTo>
                <a:cubicBezTo>
                  <a:pt x="4728420" y="1460185"/>
                  <a:pt x="4502609" y="1400857"/>
                  <a:pt x="4401765" y="1438066"/>
                </a:cubicBezTo>
                <a:cubicBezTo>
                  <a:pt x="4300921" y="1475275"/>
                  <a:pt x="4009997" y="1413426"/>
                  <a:pt x="3765435" y="1438066"/>
                </a:cubicBezTo>
                <a:cubicBezTo>
                  <a:pt x="3520873" y="1462706"/>
                  <a:pt x="3552183" y="1416230"/>
                  <a:pt x="3339270" y="1438066"/>
                </a:cubicBezTo>
                <a:cubicBezTo>
                  <a:pt x="3126357" y="1459902"/>
                  <a:pt x="3014444" y="1401681"/>
                  <a:pt x="2755481" y="1438066"/>
                </a:cubicBezTo>
                <a:cubicBezTo>
                  <a:pt x="2496518" y="1474451"/>
                  <a:pt x="2443224" y="1433988"/>
                  <a:pt x="2276775" y="1438066"/>
                </a:cubicBezTo>
                <a:cubicBezTo>
                  <a:pt x="2110326" y="1442144"/>
                  <a:pt x="1910343" y="1422258"/>
                  <a:pt x="1692986" y="1438066"/>
                </a:cubicBezTo>
                <a:cubicBezTo>
                  <a:pt x="1475629" y="1453874"/>
                  <a:pt x="1368776" y="1426577"/>
                  <a:pt x="1109198" y="1438066"/>
                </a:cubicBezTo>
                <a:cubicBezTo>
                  <a:pt x="849620" y="1449555"/>
                  <a:pt x="726299" y="1395000"/>
                  <a:pt x="525410" y="1438066"/>
                </a:cubicBezTo>
                <a:cubicBezTo>
                  <a:pt x="324521" y="1481132"/>
                  <a:pt x="153443" y="1400143"/>
                  <a:pt x="0" y="1438066"/>
                </a:cubicBezTo>
                <a:cubicBezTo>
                  <a:pt x="-22111" y="1278204"/>
                  <a:pt x="28347" y="1093721"/>
                  <a:pt x="0" y="973091"/>
                </a:cubicBezTo>
                <a:cubicBezTo>
                  <a:pt x="-28347" y="852462"/>
                  <a:pt x="15673" y="729048"/>
                  <a:pt x="0" y="493736"/>
                </a:cubicBezTo>
                <a:cubicBezTo>
                  <a:pt x="-15673" y="258424"/>
                  <a:pt x="24474" y="222397"/>
                  <a:pt x="0" y="0"/>
                </a:cubicBezTo>
                <a:close/>
              </a:path>
              <a:path w="5254096" h="1438066" stroke="0" extrusionOk="0">
                <a:moveTo>
                  <a:pt x="0" y="0"/>
                </a:moveTo>
                <a:cubicBezTo>
                  <a:pt x="107237" y="-58711"/>
                  <a:pt x="316870" y="34817"/>
                  <a:pt x="531247" y="0"/>
                </a:cubicBezTo>
                <a:cubicBezTo>
                  <a:pt x="745624" y="-34817"/>
                  <a:pt x="863095" y="39095"/>
                  <a:pt x="957413" y="0"/>
                </a:cubicBezTo>
                <a:cubicBezTo>
                  <a:pt x="1051731" y="-39095"/>
                  <a:pt x="1478476" y="16177"/>
                  <a:pt x="1646283" y="0"/>
                </a:cubicBezTo>
                <a:cubicBezTo>
                  <a:pt x="1814090" y="-16177"/>
                  <a:pt x="1941305" y="43603"/>
                  <a:pt x="2177531" y="0"/>
                </a:cubicBezTo>
                <a:cubicBezTo>
                  <a:pt x="2413757" y="-43603"/>
                  <a:pt x="2545034" y="16959"/>
                  <a:pt x="2708778" y="0"/>
                </a:cubicBezTo>
                <a:cubicBezTo>
                  <a:pt x="2872522" y="-16959"/>
                  <a:pt x="3163256" y="73880"/>
                  <a:pt x="3397649" y="0"/>
                </a:cubicBezTo>
                <a:cubicBezTo>
                  <a:pt x="3632042" y="-73880"/>
                  <a:pt x="3660118" y="15010"/>
                  <a:pt x="3876355" y="0"/>
                </a:cubicBezTo>
                <a:cubicBezTo>
                  <a:pt x="4092592" y="-15010"/>
                  <a:pt x="4222915" y="79197"/>
                  <a:pt x="4565226" y="0"/>
                </a:cubicBezTo>
                <a:cubicBezTo>
                  <a:pt x="4907537" y="-79197"/>
                  <a:pt x="5051576" y="63453"/>
                  <a:pt x="5254096" y="0"/>
                </a:cubicBezTo>
                <a:cubicBezTo>
                  <a:pt x="5287446" y="199446"/>
                  <a:pt x="5212860" y="375390"/>
                  <a:pt x="5254096" y="479355"/>
                </a:cubicBezTo>
                <a:cubicBezTo>
                  <a:pt x="5295332" y="583321"/>
                  <a:pt x="5237150" y="847578"/>
                  <a:pt x="5254096" y="958711"/>
                </a:cubicBezTo>
                <a:cubicBezTo>
                  <a:pt x="5271042" y="1069844"/>
                  <a:pt x="5215978" y="1295070"/>
                  <a:pt x="5254096" y="1438066"/>
                </a:cubicBezTo>
                <a:cubicBezTo>
                  <a:pt x="5125260" y="1441750"/>
                  <a:pt x="4978588" y="1398896"/>
                  <a:pt x="4827930" y="1438066"/>
                </a:cubicBezTo>
                <a:cubicBezTo>
                  <a:pt x="4677272" y="1477236"/>
                  <a:pt x="4288512" y="1379382"/>
                  <a:pt x="4139060" y="1438066"/>
                </a:cubicBezTo>
                <a:cubicBezTo>
                  <a:pt x="3989608" y="1496750"/>
                  <a:pt x="3771009" y="1429746"/>
                  <a:pt x="3660354" y="1438066"/>
                </a:cubicBezTo>
                <a:cubicBezTo>
                  <a:pt x="3549699" y="1446386"/>
                  <a:pt x="3231205" y="1423471"/>
                  <a:pt x="3076565" y="1438066"/>
                </a:cubicBezTo>
                <a:cubicBezTo>
                  <a:pt x="2921925" y="1452661"/>
                  <a:pt x="2731888" y="1430082"/>
                  <a:pt x="2387695" y="1438066"/>
                </a:cubicBezTo>
                <a:cubicBezTo>
                  <a:pt x="2043502" y="1446050"/>
                  <a:pt x="2012337" y="1384574"/>
                  <a:pt x="1803906" y="1438066"/>
                </a:cubicBezTo>
                <a:cubicBezTo>
                  <a:pt x="1595475" y="1491558"/>
                  <a:pt x="1471787" y="1421638"/>
                  <a:pt x="1377741" y="1438066"/>
                </a:cubicBezTo>
                <a:cubicBezTo>
                  <a:pt x="1283695" y="1454494"/>
                  <a:pt x="1058286" y="1428419"/>
                  <a:pt x="899034" y="1438066"/>
                </a:cubicBezTo>
                <a:cubicBezTo>
                  <a:pt x="739782" y="1447713"/>
                  <a:pt x="194605" y="1390387"/>
                  <a:pt x="0" y="1438066"/>
                </a:cubicBezTo>
                <a:cubicBezTo>
                  <a:pt x="-44634" y="1320008"/>
                  <a:pt x="48258" y="1175969"/>
                  <a:pt x="0" y="958711"/>
                </a:cubicBezTo>
                <a:cubicBezTo>
                  <a:pt x="-48258" y="741453"/>
                  <a:pt x="43415" y="673888"/>
                  <a:pt x="0" y="479355"/>
                </a:cubicBezTo>
                <a:cubicBezTo>
                  <a:pt x="-43415" y="284822"/>
                  <a:pt x="25006" y="110602"/>
                  <a:pt x="0" y="0"/>
                </a:cubicBezTo>
                <a:close/>
              </a:path>
            </a:pathLst>
          </a:custGeom>
          <a:solidFill>
            <a:srgbClr val="FFC000">
              <a:alpha val="38000"/>
            </a:srgbClr>
          </a:solidFill>
          <a:ln>
            <a:solidFill>
              <a:srgbClr val="FFC000"/>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sz="1200" dirty="0">
              <a:solidFill>
                <a:srgbClr val="0000FF"/>
              </a:solidFill>
            </a:endParaRPr>
          </a:p>
        </p:txBody>
      </p:sp>
      <p:sp>
        <p:nvSpPr>
          <p:cNvPr id="2" name="Title 1">
            <a:extLst>
              <a:ext uri="{FF2B5EF4-FFF2-40B4-BE49-F238E27FC236}">
                <a16:creationId xmlns:a16="http://schemas.microsoft.com/office/drawing/2014/main" id="{0465E744-2B9B-FE49-903C-057171CCD94F}"/>
              </a:ext>
            </a:extLst>
          </p:cNvPr>
          <p:cNvSpPr>
            <a:spLocks noGrp="1"/>
          </p:cNvSpPr>
          <p:nvPr>
            <p:ph type="title"/>
          </p:nvPr>
        </p:nvSpPr>
        <p:spPr/>
        <p:txBody>
          <a:bodyPr/>
          <a:lstStyle/>
          <a:p>
            <a:r>
              <a:rPr lang="en-US" dirty="0"/>
              <a:t>Spring cloud stream</a:t>
            </a:r>
          </a:p>
        </p:txBody>
      </p:sp>
      <p:sp>
        <p:nvSpPr>
          <p:cNvPr id="3" name="Slide Number Placeholder 2">
            <a:extLst>
              <a:ext uri="{FF2B5EF4-FFF2-40B4-BE49-F238E27FC236}">
                <a16:creationId xmlns:a16="http://schemas.microsoft.com/office/drawing/2014/main" id="{9C00D3BA-4F87-1D4D-A999-07B99DCCDB46}"/>
              </a:ext>
            </a:extLst>
          </p:cNvPr>
          <p:cNvSpPr>
            <a:spLocks noGrp="1"/>
          </p:cNvSpPr>
          <p:nvPr>
            <p:ph type="sldNum" sz="quarter" idx="10"/>
          </p:nvPr>
        </p:nvSpPr>
        <p:spPr/>
        <p:txBody>
          <a:bodyPr/>
          <a:lstStyle/>
          <a:p>
            <a:pPr defTabSz="911231" eaLnBrk="1" fontAlgn="auto" hangingPunct="1">
              <a:spcBef>
                <a:spcPts val="0"/>
              </a:spcBef>
              <a:spcAft>
                <a:spcPts val="0"/>
              </a:spcAft>
              <a:defRPr/>
            </a:pPr>
            <a:r>
              <a:rPr lang="en-US" altLang="en-US">
                <a:solidFill>
                  <a:srgbClr val="FFFFFF"/>
                </a:solidFill>
                <a:latin typeface="Arial"/>
                <a:ea typeface="ＭＳ Ｐゴシック" charset="0"/>
                <a:cs typeface="Arial"/>
                <a:sym typeface="Helvetica" charset="0"/>
              </a:rPr>
              <a:t>IBM Confidential – Page </a:t>
            </a:r>
            <a:fld id="{E29CC0C0-E046-4664-B80A-AA818B18C835}"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81</a:t>
            </a:fld>
            <a:endParaRPr lang="en-US" altLang="en-US">
              <a:solidFill>
                <a:srgbClr val="FFFFFF"/>
              </a:solidFill>
              <a:latin typeface="Arial"/>
              <a:ea typeface="ＭＳ Ｐゴシック" charset="0"/>
              <a:cs typeface="Arial"/>
              <a:sym typeface="Helvetica" charset="0"/>
            </a:endParaRPr>
          </a:p>
        </p:txBody>
      </p:sp>
      <p:sp>
        <p:nvSpPr>
          <p:cNvPr id="4" name="Rectangle 3">
            <a:extLst>
              <a:ext uri="{FF2B5EF4-FFF2-40B4-BE49-F238E27FC236}">
                <a16:creationId xmlns:a16="http://schemas.microsoft.com/office/drawing/2014/main" id="{44A6BF2F-0B6E-124E-88F3-FA60B62A4859}"/>
              </a:ext>
            </a:extLst>
          </p:cNvPr>
          <p:cNvSpPr/>
          <p:nvPr/>
        </p:nvSpPr>
        <p:spPr>
          <a:xfrm>
            <a:off x="848656" y="1199446"/>
            <a:ext cx="5247344" cy="2495320"/>
          </a:xfrm>
          <a:custGeom>
            <a:avLst/>
            <a:gdLst>
              <a:gd name="connsiteX0" fmla="*/ 0 w 5247344"/>
              <a:gd name="connsiteY0" fmla="*/ 0 h 2495320"/>
              <a:gd name="connsiteX1" fmla="*/ 687985 w 5247344"/>
              <a:gd name="connsiteY1" fmla="*/ 0 h 2495320"/>
              <a:gd name="connsiteX2" fmla="*/ 1375970 w 5247344"/>
              <a:gd name="connsiteY2" fmla="*/ 0 h 2495320"/>
              <a:gd name="connsiteX3" fmla="*/ 1959008 w 5247344"/>
              <a:gd name="connsiteY3" fmla="*/ 0 h 2495320"/>
              <a:gd name="connsiteX4" fmla="*/ 2594520 w 5247344"/>
              <a:gd name="connsiteY4" fmla="*/ 0 h 2495320"/>
              <a:gd name="connsiteX5" fmla="*/ 3125085 w 5247344"/>
              <a:gd name="connsiteY5" fmla="*/ 0 h 2495320"/>
              <a:gd name="connsiteX6" fmla="*/ 3708123 w 5247344"/>
              <a:gd name="connsiteY6" fmla="*/ 0 h 2495320"/>
              <a:gd name="connsiteX7" fmla="*/ 4396108 w 5247344"/>
              <a:gd name="connsiteY7" fmla="*/ 0 h 2495320"/>
              <a:gd name="connsiteX8" fmla="*/ 5247344 w 5247344"/>
              <a:gd name="connsiteY8" fmla="*/ 0 h 2495320"/>
              <a:gd name="connsiteX9" fmla="*/ 5247344 w 5247344"/>
              <a:gd name="connsiteY9" fmla="*/ 524017 h 2495320"/>
              <a:gd name="connsiteX10" fmla="*/ 5247344 w 5247344"/>
              <a:gd name="connsiteY10" fmla="*/ 973175 h 2495320"/>
              <a:gd name="connsiteX11" fmla="*/ 5247344 w 5247344"/>
              <a:gd name="connsiteY11" fmla="*/ 1447286 h 2495320"/>
              <a:gd name="connsiteX12" fmla="*/ 5247344 w 5247344"/>
              <a:gd name="connsiteY12" fmla="*/ 1946350 h 2495320"/>
              <a:gd name="connsiteX13" fmla="*/ 5247344 w 5247344"/>
              <a:gd name="connsiteY13" fmla="*/ 2495320 h 2495320"/>
              <a:gd name="connsiteX14" fmla="*/ 4559359 w 5247344"/>
              <a:gd name="connsiteY14" fmla="*/ 2495320 h 2495320"/>
              <a:gd name="connsiteX15" fmla="*/ 3976321 w 5247344"/>
              <a:gd name="connsiteY15" fmla="*/ 2495320 h 2495320"/>
              <a:gd name="connsiteX16" fmla="*/ 3393282 w 5247344"/>
              <a:gd name="connsiteY16" fmla="*/ 2495320 h 2495320"/>
              <a:gd name="connsiteX17" fmla="*/ 2810244 w 5247344"/>
              <a:gd name="connsiteY17" fmla="*/ 2495320 h 2495320"/>
              <a:gd name="connsiteX18" fmla="*/ 2227206 w 5247344"/>
              <a:gd name="connsiteY18" fmla="*/ 2495320 h 2495320"/>
              <a:gd name="connsiteX19" fmla="*/ 1696641 w 5247344"/>
              <a:gd name="connsiteY19" fmla="*/ 2495320 h 2495320"/>
              <a:gd name="connsiteX20" fmla="*/ 1061130 w 5247344"/>
              <a:gd name="connsiteY20" fmla="*/ 2495320 h 2495320"/>
              <a:gd name="connsiteX21" fmla="*/ 0 w 5247344"/>
              <a:gd name="connsiteY21" fmla="*/ 2495320 h 2495320"/>
              <a:gd name="connsiteX22" fmla="*/ 0 w 5247344"/>
              <a:gd name="connsiteY22" fmla="*/ 1946350 h 2495320"/>
              <a:gd name="connsiteX23" fmla="*/ 0 w 5247344"/>
              <a:gd name="connsiteY23" fmla="*/ 1422332 h 2495320"/>
              <a:gd name="connsiteX24" fmla="*/ 0 w 5247344"/>
              <a:gd name="connsiteY24" fmla="*/ 873362 h 2495320"/>
              <a:gd name="connsiteX25" fmla="*/ 0 w 5247344"/>
              <a:gd name="connsiteY25" fmla="*/ 0 h 2495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247344" h="2495320" fill="none" extrusionOk="0">
                <a:moveTo>
                  <a:pt x="0" y="0"/>
                </a:moveTo>
                <a:cubicBezTo>
                  <a:pt x="281235" y="-65702"/>
                  <a:pt x="367165" y="25413"/>
                  <a:pt x="687985" y="0"/>
                </a:cubicBezTo>
                <a:cubicBezTo>
                  <a:pt x="1008806" y="-25413"/>
                  <a:pt x="1043794" y="6392"/>
                  <a:pt x="1375970" y="0"/>
                </a:cubicBezTo>
                <a:cubicBezTo>
                  <a:pt x="1708146" y="-6392"/>
                  <a:pt x="1727107" y="18876"/>
                  <a:pt x="1959008" y="0"/>
                </a:cubicBezTo>
                <a:cubicBezTo>
                  <a:pt x="2190909" y="-18876"/>
                  <a:pt x="2386212" y="43151"/>
                  <a:pt x="2594520" y="0"/>
                </a:cubicBezTo>
                <a:cubicBezTo>
                  <a:pt x="2802828" y="-43151"/>
                  <a:pt x="2903565" y="22254"/>
                  <a:pt x="3125085" y="0"/>
                </a:cubicBezTo>
                <a:cubicBezTo>
                  <a:pt x="3346606" y="-22254"/>
                  <a:pt x="3496865" y="57533"/>
                  <a:pt x="3708123" y="0"/>
                </a:cubicBezTo>
                <a:cubicBezTo>
                  <a:pt x="3919381" y="-57533"/>
                  <a:pt x="4063073" y="50534"/>
                  <a:pt x="4396108" y="0"/>
                </a:cubicBezTo>
                <a:cubicBezTo>
                  <a:pt x="4729144" y="-50534"/>
                  <a:pt x="4965075" y="11860"/>
                  <a:pt x="5247344" y="0"/>
                </a:cubicBezTo>
                <a:cubicBezTo>
                  <a:pt x="5286008" y="159005"/>
                  <a:pt x="5227479" y="418702"/>
                  <a:pt x="5247344" y="524017"/>
                </a:cubicBezTo>
                <a:cubicBezTo>
                  <a:pt x="5267209" y="629332"/>
                  <a:pt x="5197267" y="823677"/>
                  <a:pt x="5247344" y="973175"/>
                </a:cubicBezTo>
                <a:cubicBezTo>
                  <a:pt x="5297421" y="1122673"/>
                  <a:pt x="5195816" y="1348898"/>
                  <a:pt x="5247344" y="1447286"/>
                </a:cubicBezTo>
                <a:cubicBezTo>
                  <a:pt x="5298872" y="1545674"/>
                  <a:pt x="5228871" y="1724669"/>
                  <a:pt x="5247344" y="1946350"/>
                </a:cubicBezTo>
                <a:cubicBezTo>
                  <a:pt x="5265817" y="2168031"/>
                  <a:pt x="5186994" y="2330767"/>
                  <a:pt x="5247344" y="2495320"/>
                </a:cubicBezTo>
                <a:cubicBezTo>
                  <a:pt x="5101677" y="2558212"/>
                  <a:pt x="4729932" y="2465454"/>
                  <a:pt x="4559359" y="2495320"/>
                </a:cubicBezTo>
                <a:cubicBezTo>
                  <a:pt x="4388786" y="2525186"/>
                  <a:pt x="4172535" y="2489528"/>
                  <a:pt x="3976321" y="2495320"/>
                </a:cubicBezTo>
                <a:cubicBezTo>
                  <a:pt x="3780107" y="2501112"/>
                  <a:pt x="3595472" y="2477481"/>
                  <a:pt x="3393282" y="2495320"/>
                </a:cubicBezTo>
                <a:cubicBezTo>
                  <a:pt x="3191092" y="2513159"/>
                  <a:pt x="3076931" y="2439824"/>
                  <a:pt x="2810244" y="2495320"/>
                </a:cubicBezTo>
                <a:cubicBezTo>
                  <a:pt x="2543557" y="2550816"/>
                  <a:pt x="2504699" y="2469487"/>
                  <a:pt x="2227206" y="2495320"/>
                </a:cubicBezTo>
                <a:cubicBezTo>
                  <a:pt x="1949713" y="2521153"/>
                  <a:pt x="1950236" y="2468001"/>
                  <a:pt x="1696641" y="2495320"/>
                </a:cubicBezTo>
                <a:cubicBezTo>
                  <a:pt x="1443046" y="2522639"/>
                  <a:pt x="1317424" y="2470437"/>
                  <a:pt x="1061130" y="2495320"/>
                </a:cubicBezTo>
                <a:cubicBezTo>
                  <a:pt x="804836" y="2520203"/>
                  <a:pt x="435953" y="2440918"/>
                  <a:pt x="0" y="2495320"/>
                </a:cubicBezTo>
                <a:cubicBezTo>
                  <a:pt x="-11426" y="2308081"/>
                  <a:pt x="23822" y="2207700"/>
                  <a:pt x="0" y="1946350"/>
                </a:cubicBezTo>
                <a:cubicBezTo>
                  <a:pt x="-23822" y="1685000"/>
                  <a:pt x="35496" y="1580637"/>
                  <a:pt x="0" y="1422332"/>
                </a:cubicBezTo>
                <a:cubicBezTo>
                  <a:pt x="-35496" y="1264027"/>
                  <a:pt x="51547" y="1120327"/>
                  <a:pt x="0" y="873362"/>
                </a:cubicBezTo>
                <a:cubicBezTo>
                  <a:pt x="-51547" y="626397"/>
                  <a:pt x="46482" y="415863"/>
                  <a:pt x="0" y="0"/>
                </a:cubicBezTo>
                <a:close/>
              </a:path>
              <a:path w="5247344" h="2495320" stroke="0" extrusionOk="0">
                <a:moveTo>
                  <a:pt x="0" y="0"/>
                </a:moveTo>
                <a:cubicBezTo>
                  <a:pt x="117209" y="-6471"/>
                  <a:pt x="324821" y="20368"/>
                  <a:pt x="530565" y="0"/>
                </a:cubicBezTo>
                <a:cubicBezTo>
                  <a:pt x="736309" y="-20368"/>
                  <a:pt x="764242" y="47493"/>
                  <a:pt x="956183" y="0"/>
                </a:cubicBezTo>
                <a:cubicBezTo>
                  <a:pt x="1148124" y="-47493"/>
                  <a:pt x="1379132" y="2121"/>
                  <a:pt x="1644168" y="0"/>
                </a:cubicBezTo>
                <a:cubicBezTo>
                  <a:pt x="1909205" y="-2121"/>
                  <a:pt x="2033712" y="57290"/>
                  <a:pt x="2174733" y="0"/>
                </a:cubicBezTo>
                <a:cubicBezTo>
                  <a:pt x="2315754" y="-57290"/>
                  <a:pt x="2581532" y="49813"/>
                  <a:pt x="2705297" y="0"/>
                </a:cubicBezTo>
                <a:cubicBezTo>
                  <a:pt x="2829062" y="-49813"/>
                  <a:pt x="3083121" y="41419"/>
                  <a:pt x="3393282" y="0"/>
                </a:cubicBezTo>
                <a:cubicBezTo>
                  <a:pt x="3703443" y="-41419"/>
                  <a:pt x="3685801" y="49055"/>
                  <a:pt x="3871374" y="0"/>
                </a:cubicBezTo>
                <a:cubicBezTo>
                  <a:pt x="4056947" y="-49055"/>
                  <a:pt x="4354198" y="44483"/>
                  <a:pt x="4559359" y="0"/>
                </a:cubicBezTo>
                <a:cubicBezTo>
                  <a:pt x="4764521" y="-44483"/>
                  <a:pt x="5084002" y="47843"/>
                  <a:pt x="5247344" y="0"/>
                </a:cubicBezTo>
                <a:cubicBezTo>
                  <a:pt x="5305010" y="152524"/>
                  <a:pt x="5222585" y="299888"/>
                  <a:pt x="5247344" y="499064"/>
                </a:cubicBezTo>
                <a:cubicBezTo>
                  <a:pt x="5272103" y="698240"/>
                  <a:pt x="5202762" y="796401"/>
                  <a:pt x="5247344" y="998128"/>
                </a:cubicBezTo>
                <a:cubicBezTo>
                  <a:pt x="5291926" y="1199855"/>
                  <a:pt x="5203655" y="1266208"/>
                  <a:pt x="5247344" y="1522145"/>
                </a:cubicBezTo>
                <a:cubicBezTo>
                  <a:pt x="5291033" y="1778082"/>
                  <a:pt x="5240465" y="1855153"/>
                  <a:pt x="5247344" y="1946350"/>
                </a:cubicBezTo>
                <a:cubicBezTo>
                  <a:pt x="5254223" y="2037547"/>
                  <a:pt x="5204915" y="2277183"/>
                  <a:pt x="5247344" y="2495320"/>
                </a:cubicBezTo>
                <a:cubicBezTo>
                  <a:pt x="5006309" y="2545128"/>
                  <a:pt x="4954920" y="2449245"/>
                  <a:pt x="4664306" y="2495320"/>
                </a:cubicBezTo>
                <a:cubicBezTo>
                  <a:pt x="4373692" y="2541395"/>
                  <a:pt x="4367084" y="2437537"/>
                  <a:pt x="4081268" y="2495320"/>
                </a:cubicBezTo>
                <a:cubicBezTo>
                  <a:pt x="3795452" y="2553103"/>
                  <a:pt x="3670436" y="2470846"/>
                  <a:pt x="3393282" y="2495320"/>
                </a:cubicBezTo>
                <a:cubicBezTo>
                  <a:pt x="3116128" y="2519794"/>
                  <a:pt x="2955151" y="2436780"/>
                  <a:pt x="2810244" y="2495320"/>
                </a:cubicBezTo>
                <a:cubicBezTo>
                  <a:pt x="2665337" y="2553860"/>
                  <a:pt x="2543745" y="2495258"/>
                  <a:pt x="2384626" y="2495320"/>
                </a:cubicBezTo>
                <a:cubicBezTo>
                  <a:pt x="2225507" y="2495382"/>
                  <a:pt x="2115563" y="2466857"/>
                  <a:pt x="1906535" y="2495320"/>
                </a:cubicBezTo>
                <a:cubicBezTo>
                  <a:pt x="1697507" y="2523783"/>
                  <a:pt x="1363319" y="2413488"/>
                  <a:pt x="1218550" y="2495320"/>
                </a:cubicBezTo>
                <a:cubicBezTo>
                  <a:pt x="1073781" y="2577152"/>
                  <a:pt x="780249" y="2457071"/>
                  <a:pt x="635512" y="2495320"/>
                </a:cubicBezTo>
                <a:cubicBezTo>
                  <a:pt x="490775" y="2533569"/>
                  <a:pt x="201707" y="2432324"/>
                  <a:pt x="0" y="2495320"/>
                </a:cubicBezTo>
                <a:cubicBezTo>
                  <a:pt x="-20853" y="2388668"/>
                  <a:pt x="2719" y="2151822"/>
                  <a:pt x="0" y="1996256"/>
                </a:cubicBezTo>
                <a:cubicBezTo>
                  <a:pt x="-2719" y="1840690"/>
                  <a:pt x="35958" y="1662419"/>
                  <a:pt x="0" y="1572052"/>
                </a:cubicBezTo>
                <a:cubicBezTo>
                  <a:pt x="-35958" y="1481685"/>
                  <a:pt x="24459" y="1347461"/>
                  <a:pt x="0" y="1147847"/>
                </a:cubicBezTo>
                <a:cubicBezTo>
                  <a:pt x="-24459" y="948234"/>
                  <a:pt x="37340" y="853105"/>
                  <a:pt x="0" y="623830"/>
                </a:cubicBezTo>
                <a:cubicBezTo>
                  <a:pt x="-37340" y="394555"/>
                  <a:pt x="11035" y="239941"/>
                  <a:pt x="0" y="0"/>
                </a:cubicBezTo>
                <a:close/>
              </a:path>
            </a:pathLst>
          </a:custGeom>
          <a:solidFill>
            <a:schemeClr val="accent1">
              <a:alpha val="38000"/>
            </a:schemeClr>
          </a:solidFill>
          <a:ln>
            <a:solidFill>
              <a:schemeClr val="accent1">
                <a:lumMod val="75000"/>
              </a:schemeClr>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dirty="0">
                <a:solidFill>
                  <a:srgbClr val="0000FF"/>
                </a:solidFill>
              </a:rPr>
              <a:t>Spring cloud stream app</a:t>
            </a:r>
          </a:p>
        </p:txBody>
      </p:sp>
      <p:sp>
        <p:nvSpPr>
          <p:cNvPr id="5" name="Rectangle 4">
            <a:extLst>
              <a:ext uri="{FF2B5EF4-FFF2-40B4-BE49-F238E27FC236}">
                <a16:creationId xmlns:a16="http://schemas.microsoft.com/office/drawing/2014/main" id="{71881EA3-F73F-984A-94EC-3989FD6642D0}"/>
              </a:ext>
            </a:extLst>
          </p:cNvPr>
          <p:cNvSpPr/>
          <p:nvPr/>
        </p:nvSpPr>
        <p:spPr>
          <a:xfrm>
            <a:off x="841904" y="4133678"/>
            <a:ext cx="5254096" cy="1438066"/>
          </a:xfrm>
          <a:custGeom>
            <a:avLst/>
            <a:gdLst>
              <a:gd name="connsiteX0" fmla="*/ 0 w 5254096"/>
              <a:gd name="connsiteY0" fmla="*/ 0 h 1438066"/>
              <a:gd name="connsiteX1" fmla="*/ 426166 w 5254096"/>
              <a:gd name="connsiteY1" fmla="*/ 0 h 1438066"/>
              <a:gd name="connsiteX2" fmla="*/ 1115036 w 5254096"/>
              <a:gd name="connsiteY2" fmla="*/ 0 h 1438066"/>
              <a:gd name="connsiteX3" fmla="*/ 1751365 w 5254096"/>
              <a:gd name="connsiteY3" fmla="*/ 0 h 1438066"/>
              <a:gd name="connsiteX4" fmla="*/ 2177531 w 5254096"/>
              <a:gd name="connsiteY4" fmla="*/ 0 h 1438066"/>
              <a:gd name="connsiteX5" fmla="*/ 2708778 w 5254096"/>
              <a:gd name="connsiteY5" fmla="*/ 0 h 1438066"/>
              <a:gd name="connsiteX6" fmla="*/ 3397649 w 5254096"/>
              <a:gd name="connsiteY6" fmla="*/ 0 h 1438066"/>
              <a:gd name="connsiteX7" fmla="*/ 3981437 w 5254096"/>
              <a:gd name="connsiteY7" fmla="*/ 0 h 1438066"/>
              <a:gd name="connsiteX8" fmla="*/ 4617767 w 5254096"/>
              <a:gd name="connsiteY8" fmla="*/ 0 h 1438066"/>
              <a:gd name="connsiteX9" fmla="*/ 5254096 w 5254096"/>
              <a:gd name="connsiteY9" fmla="*/ 0 h 1438066"/>
              <a:gd name="connsiteX10" fmla="*/ 5254096 w 5254096"/>
              <a:gd name="connsiteY10" fmla="*/ 479355 h 1438066"/>
              <a:gd name="connsiteX11" fmla="*/ 5254096 w 5254096"/>
              <a:gd name="connsiteY11" fmla="*/ 973091 h 1438066"/>
              <a:gd name="connsiteX12" fmla="*/ 5254096 w 5254096"/>
              <a:gd name="connsiteY12" fmla="*/ 1438066 h 1438066"/>
              <a:gd name="connsiteX13" fmla="*/ 4827930 w 5254096"/>
              <a:gd name="connsiteY13" fmla="*/ 1438066 h 1438066"/>
              <a:gd name="connsiteX14" fmla="*/ 4401765 w 5254096"/>
              <a:gd name="connsiteY14" fmla="*/ 1438066 h 1438066"/>
              <a:gd name="connsiteX15" fmla="*/ 3765435 w 5254096"/>
              <a:gd name="connsiteY15" fmla="*/ 1438066 h 1438066"/>
              <a:gd name="connsiteX16" fmla="*/ 3339270 w 5254096"/>
              <a:gd name="connsiteY16" fmla="*/ 1438066 h 1438066"/>
              <a:gd name="connsiteX17" fmla="*/ 2755481 w 5254096"/>
              <a:gd name="connsiteY17" fmla="*/ 1438066 h 1438066"/>
              <a:gd name="connsiteX18" fmla="*/ 2276775 w 5254096"/>
              <a:gd name="connsiteY18" fmla="*/ 1438066 h 1438066"/>
              <a:gd name="connsiteX19" fmla="*/ 1692986 w 5254096"/>
              <a:gd name="connsiteY19" fmla="*/ 1438066 h 1438066"/>
              <a:gd name="connsiteX20" fmla="*/ 1109198 w 5254096"/>
              <a:gd name="connsiteY20" fmla="*/ 1438066 h 1438066"/>
              <a:gd name="connsiteX21" fmla="*/ 525410 w 5254096"/>
              <a:gd name="connsiteY21" fmla="*/ 1438066 h 1438066"/>
              <a:gd name="connsiteX22" fmla="*/ 0 w 5254096"/>
              <a:gd name="connsiteY22" fmla="*/ 1438066 h 1438066"/>
              <a:gd name="connsiteX23" fmla="*/ 0 w 5254096"/>
              <a:gd name="connsiteY23" fmla="*/ 973091 h 1438066"/>
              <a:gd name="connsiteX24" fmla="*/ 0 w 5254096"/>
              <a:gd name="connsiteY24" fmla="*/ 493736 h 1438066"/>
              <a:gd name="connsiteX25" fmla="*/ 0 w 5254096"/>
              <a:gd name="connsiteY25" fmla="*/ 0 h 1438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254096" h="1438066" fill="none" extrusionOk="0">
                <a:moveTo>
                  <a:pt x="0" y="0"/>
                </a:moveTo>
                <a:cubicBezTo>
                  <a:pt x="137939" y="-27519"/>
                  <a:pt x="227951" y="30266"/>
                  <a:pt x="426166" y="0"/>
                </a:cubicBezTo>
                <a:cubicBezTo>
                  <a:pt x="624381" y="-30266"/>
                  <a:pt x="944265" y="54690"/>
                  <a:pt x="1115036" y="0"/>
                </a:cubicBezTo>
                <a:cubicBezTo>
                  <a:pt x="1285807" y="-54690"/>
                  <a:pt x="1621655" y="7372"/>
                  <a:pt x="1751365" y="0"/>
                </a:cubicBezTo>
                <a:cubicBezTo>
                  <a:pt x="1881075" y="-7372"/>
                  <a:pt x="2028685" y="49820"/>
                  <a:pt x="2177531" y="0"/>
                </a:cubicBezTo>
                <a:cubicBezTo>
                  <a:pt x="2326377" y="-49820"/>
                  <a:pt x="2454374" y="32288"/>
                  <a:pt x="2708778" y="0"/>
                </a:cubicBezTo>
                <a:cubicBezTo>
                  <a:pt x="2963182" y="-32288"/>
                  <a:pt x="3223757" y="59203"/>
                  <a:pt x="3397649" y="0"/>
                </a:cubicBezTo>
                <a:cubicBezTo>
                  <a:pt x="3571541" y="-59203"/>
                  <a:pt x="3735371" y="23272"/>
                  <a:pt x="3981437" y="0"/>
                </a:cubicBezTo>
                <a:cubicBezTo>
                  <a:pt x="4227503" y="-23272"/>
                  <a:pt x="4446951" y="7281"/>
                  <a:pt x="4617767" y="0"/>
                </a:cubicBezTo>
                <a:cubicBezTo>
                  <a:pt x="4788583" y="-7281"/>
                  <a:pt x="5026051" y="17157"/>
                  <a:pt x="5254096" y="0"/>
                </a:cubicBezTo>
                <a:cubicBezTo>
                  <a:pt x="5307905" y="226686"/>
                  <a:pt x="5232774" y="306942"/>
                  <a:pt x="5254096" y="479355"/>
                </a:cubicBezTo>
                <a:cubicBezTo>
                  <a:pt x="5275418" y="651769"/>
                  <a:pt x="5216226" y="793810"/>
                  <a:pt x="5254096" y="973091"/>
                </a:cubicBezTo>
                <a:cubicBezTo>
                  <a:pt x="5291966" y="1152372"/>
                  <a:pt x="5206368" y="1344770"/>
                  <a:pt x="5254096" y="1438066"/>
                </a:cubicBezTo>
                <a:cubicBezTo>
                  <a:pt x="5159949" y="1452054"/>
                  <a:pt x="4927440" y="1415947"/>
                  <a:pt x="4827930" y="1438066"/>
                </a:cubicBezTo>
                <a:cubicBezTo>
                  <a:pt x="4728420" y="1460185"/>
                  <a:pt x="4502609" y="1400857"/>
                  <a:pt x="4401765" y="1438066"/>
                </a:cubicBezTo>
                <a:cubicBezTo>
                  <a:pt x="4300921" y="1475275"/>
                  <a:pt x="4009997" y="1413426"/>
                  <a:pt x="3765435" y="1438066"/>
                </a:cubicBezTo>
                <a:cubicBezTo>
                  <a:pt x="3520873" y="1462706"/>
                  <a:pt x="3552183" y="1416230"/>
                  <a:pt x="3339270" y="1438066"/>
                </a:cubicBezTo>
                <a:cubicBezTo>
                  <a:pt x="3126357" y="1459902"/>
                  <a:pt x="3014444" y="1401681"/>
                  <a:pt x="2755481" y="1438066"/>
                </a:cubicBezTo>
                <a:cubicBezTo>
                  <a:pt x="2496518" y="1474451"/>
                  <a:pt x="2443224" y="1433988"/>
                  <a:pt x="2276775" y="1438066"/>
                </a:cubicBezTo>
                <a:cubicBezTo>
                  <a:pt x="2110326" y="1442144"/>
                  <a:pt x="1910343" y="1422258"/>
                  <a:pt x="1692986" y="1438066"/>
                </a:cubicBezTo>
                <a:cubicBezTo>
                  <a:pt x="1475629" y="1453874"/>
                  <a:pt x="1368776" y="1426577"/>
                  <a:pt x="1109198" y="1438066"/>
                </a:cubicBezTo>
                <a:cubicBezTo>
                  <a:pt x="849620" y="1449555"/>
                  <a:pt x="726299" y="1395000"/>
                  <a:pt x="525410" y="1438066"/>
                </a:cubicBezTo>
                <a:cubicBezTo>
                  <a:pt x="324521" y="1481132"/>
                  <a:pt x="153443" y="1400143"/>
                  <a:pt x="0" y="1438066"/>
                </a:cubicBezTo>
                <a:cubicBezTo>
                  <a:pt x="-22111" y="1278204"/>
                  <a:pt x="28347" y="1093721"/>
                  <a:pt x="0" y="973091"/>
                </a:cubicBezTo>
                <a:cubicBezTo>
                  <a:pt x="-28347" y="852462"/>
                  <a:pt x="15673" y="729048"/>
                  <a:pt x="0" y="493736"/>
                </a:cubicBezTo>
                <a:cubicBezTo>
                  <a:pt x="-15673" y="258424"/>
                  <a:pt x="24474" y="222397"/>
                  <a:pt x="0" y="0"/>
                </a:cubicBezTo>
                <a:close/>
              </a:path>
              <a:path w="5254096" h="1438066" stroke="0" extrusionOk="0">
                <a:moveTo>
                  <a:pt x="0" y="0"/>
                </a:moveTo>
                <a:cubicBezTo>
                  <a:pt x="107237" y="-58711"/>
                  <a:pt x="316870" y="34817"/>
                  <a:pt x="531247" y="0"/>
                </a:cubicBezTo>
                <a:cubicBezTo>
                  <a:pt x="745624" y="-34817"/>
                  <a:pt x="863095" y="39095"/>
                  <a:pt x="957413" y="0"/>
                </a:cubicBezTo>
                <a:cubicBezTo>
                  <a:pt x="1051731" y="-39095"/>
                  <a:pt x="1478476" y="16177"/>
                  <a:pt x="1646283" y="0"/>
                </a:cubicBezTo>
                <a:cubicBezTo>
                  <a:pt x="1814090" y="-16177"/>
                  <a:pt x="1941305" y="43603"/>
                  <a:pt x="2177531" y="0"/>
                </a:cubicBezTo>
                <a:cubicBezTo>
                  <a:pt x="2413757" y="-43603"/>
                  <a:pt x="2545034" y="16959"/>
                  <a:pt x="2708778" y="0"/>
                </a:cubicBezTo>
                <a:cubicBezTo>
                  <a:pt x="2872522" y="-16959"/>
                  <a:pt x="3163256" y="73880"/>
                  <a:pt x="3397649" y="0"/>
                </a:cubicBezTo>
                <a:cubicBezTo>
                  <a:pt x="3632042" y="-73880"/>
                  <a:pt x="3660118" y="15010"/>
                  <a:pt x="3876355" y="0"/>
                </a:cubicBezTo>
                <a:cubicBezTo>
                  <a:pt x="4092592" y="-15010"/>
                  <a:pt x="4222915" y="79197"/>
                  <a:pt x="4565226" y="0"/>
                </a:cubicBezTo>
                <a:cubicBezTo>
                  <a:pt x="4907537" y="-79197"/>
                  <a:pt x="5051576" y="63453"/>
                  <a:pt x="5254096" y="0"/>
                </a:cubicBezTo>
                <a:cubicBezTo>
                  <a:pt x="5287446" y="199446"/>
                  <a:pt x="5212860" y="375390"/>
                  <a:pt x="5254096" y="479355"/>
                </a:cubicBezTo>
                <a:cubicBezTo>
                  <a:pt x="5295332" y="583321"/>
                  <a:pt x="5237150" y="847578"/>
                  <a:pt x="5254096" y="958711"/>
                </a:cubicBezTo>
                <a:cubicBezTo>
                  <a:pt x="5271042" y="1069844"/>
                  <a:pt x="5215978" y="1295070"/>
                  <a:pt x="5254096" y="1438066"/>
                </a:cubicBezTo>
                <a:cubicBezTo>
                  <a:pt x="5125260" y="1441750"/>
                  <a:pt x="4978588" y="1398896"/>
                  <a:pt x="4827930" y="1438066"/>
                </a:cubicBezTo>
                <a:cubicBezTo>
                  <a:pt x="4677272" y="1477236"/>
                  <a:pt x="4288512" y="1379382"/>
                  <a:pt x="4139060" y="1438066"/>
                </a:cubicBezTo>
                <a:cubicBezTo>
                  <a:pt x="3989608" y="1496750"/>
                  <a:pt x="3771009" y="1429746"/>
                  <a:pt x="3660354" y="1438066"/>
                </a:cubicBezTo>
                <a:cubicBezTo>
                  <a:pt x="3549699" y="1446386"/>
                  <a:pt x="3231205" y="1423471"/>
                  <a:pt x="3076565" y="1438066"/>
                </a:cubicBezTo>
                <a:cubicBezTo>
                  <a:pt x="2921925" y="1452661"/>
                  <a:pt x="2731888" y="1430082"/>
                  <a:pt x="2387695" y="1438066"/>
                </a:cubicBezTo>
                <a:cubicBezTo>
                  <a:pt x="2043502" y="1446050"/>
                  <a:pt x="2012337" y="1384574"/>
                  <a:pt x="1803906" y="1438066"/>
                </a:cubicBezTo>
                <a:cubicBezTo>
                  <a:pt x="1595475" y="1491558"/>
                  <a:pt x="1471787" y="1421638"/>
                  <a:pt x="1377741" y="1438066"/>
                </a:cubicBezTo>
                <a:cubicBezTo>
                  <a:pt x="1283695" y="1454494"/>
                  <a:pt x="1058286" y="1428419"/>
                  <a:pt x="899034" y="1438066"/>
                </a:cubicBezTo>
                <a:cubicBezTo>
                  <a:pt x="739782" y="1447713"/>
                  <a:pt x="194605" y="1390387"/>
                  <a:pt x="0" y="1438066"/>
                </a:cubicBezTo>
                <a:cubicBezTo>
                  <a:pt x="-44634" y="1320008"/>
                  <a:pt x="48258" y="1175969"/>
                  <a:pt x="0" y="958711"/>
                </a:cubicBezTo>
                <a:cubicBezTo>
                  <a:pt x="-48258" y="741453"/>
                  <a:pt x="43415" y="673888"/>
                  <a:pt x="0" y="479355"/>
                </a:cubicBezTo>
                <a:cubicBezTo>
                  <a:pt x="-43415" y="284822"/>
                  <a:pt x="25006" y="110602"/>
                  <a:pt x="0" y="0"/>
                </a:cubicBezTo>
                <a:close/>
              </a:path>
            </a:pathLst>
          </a:custGeom>
          <a:solidFill>
            <a:srgbClr val="FFC000">
              <a:alpha val="38000"/>
            </a:srgbClr>
          </a:solidFill>
          <a:ln>
            <a:solidFill>
              <a:srgbClr val="FFC000"/>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dirty="0">
                <a:solidFill>
                  <a:srgbClr val="0000FF"/>
                </a:solidFill>
              </a:rPr>
              <a:t>Kafka brokers</a:t>
            </a:r>
          </a:p>
        </p:txBody>
      </p:sp>
      <p:sp>
        <p:nvSpPr>
          <p:cNvPr id="15" name="Rectangle 14">
            <a:extLst>
              <a:ext uri="{FF2B5EF4-FFF2-40B4-BE49-F238E27FC236}">
                <a16:creationId xmlns:a16="http://schemas.microsoft.com/office/drawing/2014/main" id="{10FBF577-4241-3741-AE04-B1825DB13AF7}"/>
              </a:ext>
            </a:extLst>
          </p:cNvPr>
          <p:cNvSpPr/>
          <p:nvPr/>
        </p:nvSpPr>
        <p:spPr>
          <a:xfrm>
            <a:off x="999744" y="3047999"/>
            <a:ext cx="3273552" cy="356783"/>
          </a:xfrm>
          <a:custGeom>
            <a:avLst/>
            <a:gdLst>
              <a:gd name="connsiteX0" fmla="*/ 0 w 3273552"/>
              <a:gd name="connsiteY0" fmla="*/ 0 h 356783"/>
              <a:gd name="connsiteX1" fmla="*/ 611063 w 3273552"/>
              <a:gd name="connsiteY1" fmla="*/ 0 h 356783"/>
              <a:gd name="connsiteX2" fmla="*/ 1189391 w 3273552"/>
              <a:gd name="connsiteY2" fmla="*/ 0 h 356783"/>
              <a:gd name="connsiteX3" fmla="*/ 1767718 w 3273552"/>
              <a:gd name="connsiteY3" fmla="*/ 0 h 356783"/>
              <a:gd name="connsiteX4" fmla="*/ 2215104 w 3273552"/>
              <a:gd name="connsiteY4" fmla="*/ 0 h 356783"/>
              <a:gd name="connsiteX5" fmla="*/ 2695224 w 3273552"/>
              <a:gd name="connsiteY5" fmla="*/ 0 h 356783"/>
              <a:gd name="connsiteX6" fmla="*/ 3273552 w 3273552"/>
              <a:gd name="connsiteY6" fmla="*/ 0 h 356783"/>
              <a:gd name="connsiteX7" fmla="*/ 3273552 w 3273552"/>
              <a:gd name="connsiteY7" fmla="*/ 356783 h 356783"/>
              <a:gd name="connsiteX8" fmla="*/ 2727960 w 3273552"/>
              <a:gd name="connsiteY8" fmla="*/ 356783 h 356783"/>
              <a:gd name="connsiteX9" fmla="*/ 2280575 w 3273552"/>
              <a:gd name="connsiteY9" fmla="*/ 356783 h 356783"/>
              <a:gd name="connsiteX10" fmla="*/ 1833189 w 3273552"/>
              <a:gd name="connsiteY10" fmla="*/ 356783 h 356783"/>
              <a:gd name="connsiteX11" fmla="*/ 1254862 w 3273552"/>
              <a:gd name="connsiteY11" fmla="*/ 356783 h 356783"/>
              <a:gd name="connsiteX12" fmla="*/ 774741 w 3273552"/>
              <a:gd name="connsiteY12" fmla="*/ 356783 h 356783"/>
              <a:gd name="connsiteX13" fmla="*/ 0 w 3273552"/>
              <a:gd name="connsiteY13" fmla="*/ 356783 h 356783"/>
              <a:gd name="connsiteX14" fmla="*/ 0 w 3273552"/>
              <a:gd name="connsiteY14" fmla="*/ 0 h 356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273552" h="356783" fill="none" extrusionOk="0">
                <a:moveTo>
                  <a:pt x="0" y="0"/>
                </a:moveTo>
                <a:cubicBezTo>
                  <a:pt x="188241" y="-21464"/>
                  <a:pt x="362419" y="67328"/>
                  <a:pt x="611063" y="0"/>
                </a:cubicBezTo>
                <a:cubicBezTo>
                  <a:pt x="859707" y="-67328"/>
                  <a:pt x="909364" y="47707"/>
                  <a:pt x="1189391" y="0"/>
                </a:cubicBezTo>
                <a:cubicBezTo>
                  <a:pt x="1469418" y="-47707"/>
                  <a:pt x="1537787" y="52436"/>
                  <a:pt x="1767718" y="0"/>
                </a:cubicBezTo>
                <a:cubicBezTo>
                  <a:pt x="1997649" y="-52436"/>
                  <a:pt x="2071816" y="53003"/>
                  <a:pt x="2215104" y="0"/>
                </a:cubicBezTo>
                <a:cubicBezTo>
                  <a:pt x="2358392" y="-53003"/>
                  <a:pt x="2553258" y="48807"/>
                  <a:pt x="2695224" y="0"/>
                </a:cubicBezTo>
                <a:cubicBezTo>
                  <a:pt x="2837190" y="-48807"/>
                  <a:pt x="2998295" y="453"/>
                  <a:pt x="3273552" y="0"/>
                </a:cubicBezTo>
                <a:cubicBezTo>
                  <a:pt x="3312161" y="99583"/>
                  <a:pt x="3253458" y="220786"/>
                  <a:pt x="3273552" y="356783"/>
                </a:cubicBezTo>
                <a:cubicBezTo>
                  <a:pt x="3089579" y="393155"/>
                  <a:pt x="2877277" y="315598"/>
                  <a:pt x="2727960" y="356783"/>
                </a:cubicBezTo>
                <a:cubicBezTo>
                  <a:pt x="2578643" y="397968"/>
                  <a:pt x="2408207" y="345153"/>
                  <a:pt x="2280575" y="356783"/>
                </a:cubicBezTo>
                <a:cubicBezTo>
                  <a:pt x="2152944" y="368413"/>
                  <a:pt x="1933440" y="332980"/>
                  <a:pt x="1833189" y="356783"/>
                </a:cubicBezTo>
                <a:cubicBezTo>
                  <a:pt x="1732938" y="380586"/>
                  <a:pt x="1503906" y="350525"/>
                  <a:pt x="1254862" y="356783"/>
                </a:cubicBezTo>
                <a:cubicBezTo>
                  <a:pt x="1005818" y="363041"/>
                  <a:pt x="871932" y="350601"/>
                  <a:pt x="774741" y="356783"/>
                </a:cubicBezTo>
                <a:cubicBezTo>
                  <a:pt x="677550" y="362965"/>
                  <a:pt x="222350" y="339437"/>
                  <a:pt x="0" y="356783"/>
                </a:cubicBezTo>
                <a:cubicBezTo>
                  <a:pt x="-35091" y="190539"/>
                  <a:pt x="5551" y="84638"/>
                  <a:pt x="0" y="0"/>
                </a:cubicBezTo>
                <a:close/>
              </a:path>
              <a:path w="3273552" h="356783" stroke="0" extrusionOk="0">
                <a:moveTo>
                  <a:pt x="0" y="0"/>
                </a:moveTo>
                <a:cubicBezTo>
                  <a:pt x="218316" y="-2375"/>
                  <a:pt x="326100" y="42821"/>
                  <a:pt x="512856" y="0"/>
                </a:cubicBezTo>
                <a:cubicBezTo>
                  <a:pt x="699612" y="-42821"/>
                  <a:pt x="797846" y="24547"/>
                  <a:pt x="960242" y="0"/>
                </a:cubicBezTo>
                <a:cubicBezTo>
                  <a:pt x="1122638" y="-24547"/>
                  <a:pt x="1443328" y="41048"/>
                  <a:pt x="1571305" y="0"/>
                </a:cubicBezTo>
                <a:cubicBezTo>
                  <a:pt x="1699282" y="-41048"/>
                  <a:pt x="1863602" y="42922"/>
                  <a:pt x="2084161" y="0"/>
                </a:cubicBezTo>
                <a:cubicBezTo>
                  <a:pt x="2304720" y="-42922"/>
                  <a:pt x="2408042" y="59217"/>
                  <a:pt x="2597018" y="0"/>
                </a:cubicBezTo>
                <a:cubicBezTo>
                  <a:pt x="2785994" y="-59217"/>
                  <a:pt x="3072279" y="57266"/>
                  <a:pt x="3273552" y="0"/>
                </a:cubicBezTo>
                <a:cubicBezTo>
                  <a:pt x="3293790" y="151710"/>
                  <a:pt x="3267763" y="238374"/>
                  <a:pt x="3273552" y="356783"/>
                </a:cubicBezTo>
                <a:cubicBezTo>
                  <a:pt x="3103008" y="386316"/>
                  <a:pt x="2985901" y="300916"/>
                  <a:pt x="2727960" y="356783"/>
                </a:cubicBezTo>
                <a:cubicBezTo>
                  <a:pt x="2470019" y="412650"/>
                  <a:pt x="2502593" y="350615"/>
                  <a:pt x="2280575" y="356783"/>
                </a:cubicBezTo>
                <a:cubicBezTo>
                  <a:pt x="2058557" y="362951"/>
                  <a:pt x="1893890" y="333540"/>
                  <a:pt x="1734983" y="356783"/>
                </a:cubicBezTo>
                <a:cubicBezTo>
                  <a:pt x="1576076" y="380026"/>
                  <a:pt x="1326653" y="319192"/>
                  <a:pt x="1189391" y="356783"/>
                </a:cubicBezTo>
                <a:cubicBezTo>
                  <a:pt x="1052129" y="394374"/>
                  <a:pt x="813958" y="337177"/>
                  <a:pt x="676534" y="356783"/>
                </a:cubicBezTo>
                <a:cubicBezTo>
                  <a:pt x="539110" y="376389"/>
                  <a:pt x="192007" y="319692"/>
                  <a:pt x="0" y="356783"/>
                </a:cubicBezTo>
                <a:cubicBezTo>
                  <a:pt x="-2525" y="199912"/>
                  <a:pt x="36208" y="134432"/>
                  <a:pt x="0" y="0"/>
                </a:cubicBezTo>
                <a:close/>
              </a:path>
            </a:pathLst>
          </a:custGeom>
          <a:solidFill>
            <a:srgbClr val="FFC000">
              <a:alpha val="38000"/>
            </a:srgbClr>
          </a:solidFill>
          <a:ln>
            <a:solidFill>
              <a:srgbClr val="FFC000"/>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dirty="0">
                <a:solidFill>
                  <a:srgbClr val="0000FF"/>
                </a:solidFill>
              </a:rPr>
              <a:t>Kafka binders</a:t>
            </a:r>
          </a:p>
        </p:txBody>
      </p:sp>
      <p:cxnSp>
        <p:nvCxnSpPr>
          <p:cNvPr id="17" name="Elbow Connector 16">
            <a:extLst>
              <a:ext uri="{FF2B5EF4-FFF2-40B4-BE49-F238E27FC236}">
                <a16:creationId xmlns:a16="http://schemas.microsoft.com/office/drawing/2014/main" id="{1179AC94-30B7-B44B-BFC0-C9B85CFA926A}"/>
              </a:ext>
            </a:extLst>
          </p:cNvPr>
          <p:cNvCxnSpPr>
            <a:cxnSpLocks/>
            <a:stCxn id="15" idx="2"/>
            <a:endCxn id="23" idx="1"/>
          </p:cNvCxnSpPr>
          <p:nvPr/>
        </p:nvCxnSpPr>
        <p:spPr>
          <a:xfrm rot="5400000">
            <a:off x="1268564" y="3452954"/>
            <a:ext cx="1416129" cy="1319784"/>
          </a:xfrm>
          <a:prstGeom prst="bentConnector4">
            <a:avLst>
              <a:gd name="adj1" fmla="val 42252"/>
              <a:gd name="adj2" fmla="val 117321"/>
            </a:avLst>
          </a:prstGeom>
          <a:ln>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2D75A3B5-BA02-AF49-B1E9-C5A83B803F7D}"/>
              </a:ext>
            </a:extLst>
          </p:cNvPr>
          <p:cNvSpPr/>
          <p:nvPr/>
        </p:nvSpPr>
        <p:spPr>
          <a:xfrm>
            <a:off x="8473440" y="5407697"/>
            <a:ext cx="1133856" cy="501713"/>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Apicurio Registry</a:t>
            </a:r>
          </a:p>
        </p:txBody>
      </p:sp>
      <p:sp>
        <p:nvSpPr>
          <p:cNvPr id="28" name="Rectangle 27">
            <a:extLst>
              <a:ext uri="{FF2B5EF4-FFF2-40B4-BE49-F238E27FC236}">
                <a16:creationId xmlns:a16="http://schemas.microsoft.com/office/drawing/2014/main" id="{D5CC3F83-32A4-C24B-A759-A48076647A6D}"/>
              </a:ext>
            </a:extLst>
          </p:cNvPr>
          <p:cNvSpPr/>
          <p:nvPr/>
        </p:nvSpPr>
        <p:spPr>
          <a:xfrm>
            <a:off x="1018032" y="2506967"/>
            <a:ext cx="1584960" cy="309038"/>
          </a:xfrm>
          <a:custGeom>
            <a:avLst/>
            <a:gdLst>
              <a:gd name="connsiteX0" fmla="*/ 0 w 1584960"/>
              <a:gd name="connsiteY0" fmla="*/ 0 h 309038"/>
              <a:gd name="connsiteX1" fmla="*/ 560019 w 1584960"/>
              <a:gd name="connsiteY1" fmla="*/ 0 h 309038"/>
              <a:gd name="connsiteX2" fmla="*/ 1104189 w 1584960"/>
              <a:gd name="connsiteY2" fmla="*/ 0 h 309038"/>
              <a:gd name="connsiteX3" fmla="*/ 1584960 w 1584960"/>
              <a:gd name="connsiteY3" fmla="*/ 0 h 309038"/>
              <a:gd name="connsiteX4" fmla="*/ 1584960 w 1584960"/>
              <a:gd name="connsiteY4" fmla="*/ 309038 h 309038"/>
              <a:gd name="connsiteX5" fmla="*/ 1088339 w 1584960"/>
              <a:gd name="connsiteY5" fmla="*/ 309038 h 309038"/>
              <a:gd name="connsiteX6" fmla="*/ 560019 w 1584960"/>
              <a:gd name="connsiteY6" fmla="*/ 309038 h 309038"/>
              <a:gd name="connsiteX7" fmla="*/ 0 w 1584960"/>
              <a:gd name="connsiteY7" fmla="*/ 309038 h 309038"/>
              <a:gd name="connsiteX8" fmla="*/ 0 w 1584960"/>
              <a:gd name="connsiteY8" fmla="*/ 0 h 30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84960" h="309038" fill="none" extrusionOk="0">
                <a:moveTo>
                  <a:pt x="0" y="0"/>
                </a:moveTo>
                <a:cubicBezTo>
                  <a:pt x="161384" y="-49605"/>
                  <a:pt x="295840" y="9772"/>
                  <a:pt x="560019" y="0"/>
                </a:cubicBezTo>
                <a:cubicBezTo>
                  <a:pt x="824198" y="-9772"/>
                  <a:pt x="994174" y="30783"/>
                  <a:pt x="1104189" y="0"/>
                </a:cubicBezTo>
                <a:cubicBezTo>
                  <a:pt x="1214204" y="-30783"/>
                  <a:pt x="1429264" y="25776"/>
                  <a:pt x="1584960" y="0"/>
                </a:cubicBezTo>
                <a:cubicBezTo>
                  <a:pt x="1587475" y="83211"/>
                  <a:pt x="1580850" y="229988"/>
                  <a:pt x="1584960" y="309038"/>
                </a:cubicBezTo>
                <a:cubicBezTo>
                  <a:pt x="1418144" y="364696"/>
                  <a:pt x="1278175" y="300186"/>
                  <a:pt x="1088339" y="309038"/>
                </a:cubicBezTo>
                <a:cubicBezTo>
                  <a:pt x="898503" y="317890"/>
                  <a:pt x="706505" y="294135"/>
                  <a:pt x="560019" y="309038"/>
                </a:cubicBezTo>
                <a:cubicBezTo>
                  <a:pt x="413533" y="323941"/>
                  <a:pt x="123833" y="245720"/>
                  <a:pt x="0" y="309038"/>
                </a:cubicBezTo>
                <a:cubicBezTo>
                  <a:pt x="-8568" y="209196"/>
                  <a:pt x="15262" y="105619"/>
                  <a:pt x="0" y="0"/>
                </a:cubicBezTo>
                <a:close/>
              </a:path>
              <a:path w="1584960" h="309038" stroke="0" extrusionOk="0">
                <a:moveTo>
                  <a:pt x="0" y="0"/>
                </a:moveTo>
                <a:cubicBezTo>
                  <a:pt x="234809" y="-57737"/>
                  <a:pt x="313955" y="20625"/>
                  <a:pt x="512470" y="0"/>
                </a:cubicBezTo>
                <a:cubicBezTo>
                  <a:pt x="710985" y="-20625"/>
                  <a:pt x="806540" y="29080"/>
                  <a:pt x="993242" y="0"/>
                </a:cubicBezTo>
                <a:cubicBezTo>
                  <a:pt x="1179944" y="-29080"/>
                  <a:pt x="1458100" y="13899"/>
                  <a:pt x="1584960" y="0"/>
                </a:cubicBezTo>
                <a:cubicBezTo>
                  <a:pt x="1612585" y="93295"/>
                  <a:pt x="1553307" y="166775"/>
                  <a:pt x="1584960" y="309038"/>
                </a:cubicBezTo>
                <a:cubicBezTo>
                  <a:pt x="1411697" y="361698"/>
                  <a:pt x="1232916" y="300791"/>
                  <a:pt x="1088339" y="309038"/>
                </a:cubicBezTo>
                <a:cubicBezTo>
                  <a:pt x="943762" y="317285"/>
                  <a:pt x="772939" y="295374"/>
                  <a:pt x="528320" y="309038"/>
                </a:cubicBezTo>
                <a:cubicBezTo>
                  <a:pt x="283701" y="322702"/>
                  <a:pt x="232724" y="272218"/>
                  <a:pt x="0" y="309038"/>
                </a:cubicBezTo>
                <a:cubicBezTo>
                  <a:pt x="-32444" y="215129"/>
                  <a:pt x="17266" y="151378"/>
                  <a:pt x="0" y="0"/>
                </a:cubicBezTo>
                <a:close/>
              </a:path>
            </a:pathLst>
          </a:custGeom>
          <a:solidFill>
            <a:srgbClr val="FFC000">
              <a:alpha val="38000"/>
            </a:srgbClr>
          </a:solidFill>
          <a:ln>
            <a:solidFill>
              <a:srgbClr val="FFC000"/>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dirty="0">
                <a:solidFill>
                  <a:srgbClr val="0000FF"/>
                </a:solidFill>
              </a:rPr>
              <a:t>Input</a:t>
            </a:r>
          </a:p>
        </p:txBody>
      </p:sp>
      <p:sp>
        <p:nvSpPr>
          <p:cNvPr id="29" name="Rectangle 28">
            <a:extLst>
              <a:ext uri="{FF2B5EF4-FFF2-40B4-BE49-F238E27FC236}">
                <a16:creationId xmlns:a16="http://schemas.microsoft.com/office/drawing/2014/main" id="{AF667E7E-DCAD-9B4F-B8F8-64B2E7598C29}"/>
              </a:ext>
            </a:extLst>
          </p:cNvPr>
          <p:cNvSpPr/>
          <p:nvPr/>
        </p:nvSpPr>
        <p:spPr>
          <a:xfrm>
            <a:off x="2718816" y="2500988"/>
            <a:ext cx="1554480" cy="309038"/>
          </a:xfrm>
          <a:custGeom>
            <a:avLst/>
            <a:gdLst>
              <a:gd name="connsiteX0" fmla="*/ 0 w 1554480"/>
              <a:gd name="connsiteY0" fmla="*/ 0 h 309038"/>
              <a:gd name="connsiteX1" fmla="*/ 549250 w 1554480"/>
              <a:gd name="connsiteY1" fmla="*/ 0 h 309038"/>
              <a:gd name="connsiteX2" fmla="*/ 1082954 w 1554480"/>
              <a:gd name="connsiteY2" fmla="*/ 0 h 309038"/>
              <a:gd name="connsiteX3" fmla="*/ 1554480 w 1554480"/>
              <a:gd name="connsiteY3" fmla="*/ 0 h 309038"/>
              <a:gd name="connsiteX4" fmla="*/ 1554480 w 1554480"/>
              <a:gd name="connsiteY4" fmla="*/ 309038 h 309038"/>
              <a:gd name="connsiteX5" fmla="*/ 1067410 w 1554480"/>
              <a:gd name="connsiteY5" fmla="*/ 309038 h 309038"/>
              <a:gd name="connsiteX6" fmla="*/ 549250 w 1554480"/>
              <a:gd name="connsiteY6" fmla="*/ 309038 h 309038"/>
              <a:gd name="connsiteX7" fmla="*/ 0 w 1554480"/>
              <a:gd name="connsiteY7" fmla="*/ 309038 h 309038"/>
              <a:gd name="connsiteX8" fmla="*/ 0 w 1554480"/>
              <a:gd name="connsiteY8" fmla="*/ 0 h 30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309038" fill="none" extrusionOk="0">
                <a:moveTo>
                  <a:pt x="0" y="0"/>
                </a:moveTo>
                <a:cubicBezTo>
                  <a:pt x="114141" y="-58311"/>
                  <a:pt x="345055" y="58761"/>
                  <a:pt x="549250" y="0"/>
                </a:cubicBezTo>
                <a:cubicBezTo>
                  <a:pt x="753445" y="-58761"/>
                  <a:pt x="862292" y="53034"/>
                  <a:pt x="1082954" y="0"/>
                </a:cubicBezTo>
                <a:cubicBezTo>
                  <a:pt x="1303616" y="-53034"/>
                  <a:pt x="1363530" y="9252"/>
                  <a:pt x="1554480" y="0"/>
                </a:cubicBezTo>
                <a:cubicBezTo>
                  <a:pt x="1556995" y="83211"/>
                  <a:pt x="1550370" y="229988"/>
                  <a:pt x="1554480" y="309038"/>
                </a:cubicBezTo>
                <a:cubicBezTo>
                  <a:pt x="1338847" y="330971"/>
                  <a:pt x="1215066" y="294506"/>
                  <a:pt x="1067410" y="309038"/>
                </a:cubicBezTo>
                <a:cubicBezTo>
                  <a:pt x="919754" y="323570"/>
                  <a:pt x="800465" y="278285"/>
                  <a:pt x="549250" y="309038"/>
                </a:cubicBezTo>
                <a:cubicBezTo>
                  <a:pt x="298035" y="339791"/>
                  <a:pt x="158868" y="308026"/>
                  <a:pt x="0" y="309038"/>
                </a:cubicBezTo>
                <a:cubicBezTo>
                  <a:pt x="-8568" y="209196"/>
                  <a:pt x="15262" y="105619"/>
                  <a:pt x="0" y="0"/>
                </a:cubicBezTo>
                <a:close/>
              </a:path>
              <a:path w="1554480" h="309038" stroke="0" extrusionOk="0">
                <a:moveTo>
                  <a:pt x="0" y="0"/>
                </a:moveTo>
                <a:cubicBezTo>
                  <a:pt x="249941" y="-25189"/>
                  <a:pt x="367334" y="38526"/>
                  <a:pt x="502615" y="0"/>
                </a:cubicBezTo>
                <a:cubicBezTo>
                  <a:pt x="637897" y="-38526"/>
                  <a:pt x="813653" y="12589"/>
                  <a:pt x="974141" y="0"/>
                </a:cubicBezTo>
                <a:cubicBezTo>
                  <a:pt x="1134629" y="-12589"/>
                  <a:pt x="1268772" y="46912"/>
                  <a:pt x="1554480" y="0"/>
                </a:cubicBezTo>
                <a:cubicBezTo>
                  <a:pt x="1582105" y="93295"/>
                  <a:pt x="1522827" y="166775"/>
                  <a:pt x="1554480" y="309038"/>
                </a:cubicBezTo>
                <a:cubicBezTo>
                  <a:pt x="1336087" y="337016"/>
                  <a:pt x="1310024" y="266672"/>
                  <a:pt x="1067410" y="309038"/>
                </a:cubicBezTo>
                <a:cubicBezTo>
                  <a:pt x="824796" y="351404"/>
                  <a:pt x="787902" y="308919"/>
                  <a:pt x="518160" y="309038"/>
                </a:cubicBezTo>
                <a:cubicBezTo>
                  <a:pt x="248418" y="309157"/>
                  <a:pt x="133160" y="284410"/>
                  <a:pt x="0" y="309038"/>
                </a:cubicBezTo>
                <a:cubicBezTo>
                  <a:pt x="-32444" y="215129"/>
                  <a:pt x="17266" y="151378"/>
                  <a:pt x="0" y="0"/>
                </a:cubicBezTo>
                <a:close/>
              </a:path>
            </a:pathLst>
          </a:custGeom>
          <a:solidFill>
            <a:srgbClr val="FFC000">
              <a:alpha val="38000"/>
            </a:srgbClr>
          </a:solidFill>
          <a:ln>
            <a:solidFill>
              <a:srgbClr val="FFC000"/>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dirty="0">
                <a:solidFill>
                  <a:srgbClr val="0000FF"/>
                </a:solidFill>
              </a:rPr>
              <a:t>Output</a:t>
            </a:r>
          </a:p>
        </p:txBody>
      </p:sp>
      <p:cxnSp>
        <p:nvCxnSpPr>
          <p:cNvPr id="31" name="Elbow Connector 30">
            <a:extLst>
              <a:ext uri="{FF2B5EF4-FFF2-40B4-BE49-F238E27FC236}">
                <a16:creationId xmlns:a16="http://schemas.microsoft.com/office/drawing/2014/main" id="{6318DA65-E6BB-8D49-BDA2-7D8CB538F42F}"/>
              </a:ext>
            </a:extLst>
          </p:cNvPr>
          <p:cNvCxnSpPr>
            <a:cxnSpLocks/>
            <a:stCxn id="29" idx="2"/>
            <a:endCxn id="15" idx="0"/>
          </p:cNvCxnSpPr>
          <p:nvPr/>
        </p:nvCxnSpPr>
        <p:spPr>
          <a:xfrm rot="5400000">
            <a:off x="2947302" y="2499244"/>
            <a:ext cx="237973" cy="859536"/>
          </a:xfrm>
          <a:prstGeom prst="bentConnector3">
            <a:avLst>
              <a:gd name="adj1" fmla="val 50000"/>
            </a:avLst>
          </a:prstGeom>
          <a:ln>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4" name="Elbow Connector 33">
            <a:extLst>
              <a:ext uri="{FF2B5EF4-FFF2-40B4-BE49-F238E27FC236}">
                <a16:creationId xmlns:a16="http://schemas.microsoft.com/office/drawing/2014/main" id="{480F93F4-6D9A-1642-8527-C88438544DC3}"/>
              </a:ext>
            </a:extLst>
          </p:cNvPr>
          <p:cNvCxnSpPr>
            <a:cxnSpLocks/>
            <a:stCxn id="15" idx="0"/>
            <a:endCxn id="28" idx="2"/>
          </p:cNvCxnSpPr>
          <p:nvPr/>
        </p:nvCxnSpPr>
        <p:spPr>
          <a:xfrm rot="16200000" flipV="1">
            <a:off x="2107519" y="2518998"/>
            <a:ext cx="231994" cy="826008"/>
          </a:xfrm>
          <a:prstGeom prst="bentConnector3">
            <a:avLst>
              <a:gd name="adj1" fmla="val 50000"/>
            </a:avLst>
          </a:prstGeom>
          <a:ln>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BBB077F6-73EF-544A-8680-5F4B884563A1}"/>
              </a:ext>
            </a:extLst>
          </p:cNvPr>
          <p:cNvSpPr/>
          <p:nvPr/>
        </p:nvSpPr>
        <p:spPr>
          <a:xfrm>
            <a:off x="999744" y="2132992"/>
            <a:ext cx="1584960" cy="309038"/>
          </a:xfrm>
          <a:custGeom>
            <a:avLst/>
            <a:gdLst>
              <a:gd name="connsiteX0" fmla="*/ 0 w 1584960"/>
              <a:gd name="connsiteY0" fmla="*/ 0 h 309038"/>
              <a:gd name="connsiteX1" fmla="*/ 560019 w 1584960"/>
              <a:gd name="connsiteY1" fmla="*/ 0 h 309038"/>
              <a:gd name="connsiteX2" fmla="*/ 1104189 w 1584960"/>
              <a:gd name="connsiteY2" fmla="*/ 0 h 309038"/>
              <a:gd name="connsiteX3" fmla="*/ 1584960 w 1584960"/>
              <a:gd name="connsiteY3" fmla="*/ 0 h 309038"/>
              <a:gd name="connsiteX4" fmla="*/ 1584960 w 1584960"/>
              <a:gd name="connsiteY4" fmla="*/ 309038 h 309038"/>
              <a:gd name="connsiteX5" fmla="*/ 1088339 w 1584960"/>
              <a:gd name="connsiteY5" fmla="*/ 309038 h 309038"/>
              <a:gd name="connsiteX6" fmla="*/ 560019 w 1584960"/>
              <a:gd name="connsiteY6" fmla="*/ 309038 h 309038"/>
              <a:gd name="connsiteX7" fmla="*/ 0 w 1584960"/>
              <a:gd name="connsiteY7" fmla="*/ 309038 h 309038"/>
              <a:gd name="connsiteX8" fmla="*/ 0 w 1584960"/>
              <a:gd name="connsiteY8" fmla="*/ 0 h 30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84960" h="309038" fill="none" extrusionOk="0">
                <a:moveTo>
                  <a:pt x="0" y="0"/>
                </a:moveTo>
                <a:cubicBezTo>
                  <a:pt x="161384" y="-49605"/>
                  <a:pt x="295840" y="9772"/>
                  <a:pt x="560019" y="0"/>
                </a:cubicBezTo>
                <a:cubicBezTo>
                  <a:pt x="824198" y="-9772"/>
                  <a:pt x="994174" y="30783"/>
                  <a:pt x="1104189" y="0"/>
                </a:cubicBezTo>
                <a:cubicBezTo>
                  <a:pt x="1214204" y="-30783"/>
                  <a:pt x="1429264" y="25776"/>
                  <a:pt x="1584960" y="0"/>
                </a:cubicBezTo>
                <a:cubicBezTo>
                  <a:pt x="1587475" y="83211"/>
                  <a:pt x="1580850" y="229988"/>
                  <a:pt x="1584960" y="309038"/>
                </a:cubicBezTo>
                <a:cubicBezTo>
                  <a:pt x="1418144" y="364696"/>
                  <a:pt x="1278175" y="300186"/>
                  <a:pt x="1088339" y="309038"/>
                </a:cubicBezTo>
                <a:cubicBezTo>
                  <a:pt x="898503" y="317890"/>
                  <a:pt x="706505" y="294135"/>
                  <a:pt x="560019" y="309038"/>
                </a:cubicBezTo>
                <a:cubicBezTo>
                  <a:pt x="413533" y="323941"/>
                  <a:pt x="123833" y="245720"/>
                  <a:pt x="0" y="309038"/>
                </a:cubicBezTo>
                <a:cubicBezTo>
                  <a:pt x="-8568" y="209196"/>
                  <a:pt x="15262" y="105619"/>
                  <a:pt x="0" y="0"/>
                </a:cubicBezTo>
                <a:close/>
              </a:path>
              <a:path w="1584960" h="309038" stroke="0" extrusionOk="0">
                <a:moveTo>
                  <a:pt x="0" y="0"/>
                </a:moveTo>
                <a:cubicBezTo>
                  <a:pt x="234809" y="-57737"/>
                  <a:pt x="313955" y="20625"/>
                  <a:pt x="512470" y="0"/>
                </a:cubicBezTo>
                <a:cubicBezTo>
                  <a:pt x="710985" y="-20625"/>
                  <a:pt x="806540" y="29080"/>
                  <a:pt x="993242" y="0"/>
                </a:cubicBezTo>
                <a:cubicBezTo>
                  <a:pt x="1179944" y="-29080"/>
                  <a:pt x="1458100" y="13899"/>
                  <a:pt x="1584960" y="0"/>
                </a:cubicBezTo>
                <a:cubicBezTo>
                  <a:pt x="1612585" y="93295"/>
                  <a:pt x="1553307" y="166775"/>
                  <a:pt x="1584960" y="309038"/>
                </a:cubicBezTo>
                <a:cubicBezTo>
                  <a:pt x="1411697" y="361698"/>
                  <a:pt x="1232916" y="300791"/>
                  <a:pt x="1088339" y="309038"/>
                </a:cubicBezTo>
                <a:cubicBezTo>
                  <a:pt x="943762" y="317285"/>
                  <a:pt x="772939" y="295374"/>
                  <a:pt x="528320" y="309038"/>
                </a:cubicBezTo>
                <a:cubicBezTo>
                  <a:pt x="283701" y="322702"/>
                  <a:pt x="232724" y="272218"/>
                  <a:pt x="0" y="309038"/>
                </a:cubicBezTo>
                <a:cubicBezTo>
                  <a:pt x="-32444" y="215129"/>
                  <a:pt x="17266" y="151378"/>
                  <a:pt x="0" y="0"/>
                </a:cubicBezTo>
                <a:close/>
              </a:path>
            </a:pathLst>
          </a:custGeom>
          <a:solidFill>
            <a:srgbClr val="FFC000">
              <a:alpha val="38000"/>
            </a:srgbClr>
          </a:solidFill>
          <a:ln>
            <a:solidFill>
              <a:srgbClr val="FFC000"/>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dirty="0">
                <a:solidFill>
                  <a:srgbClr val="0000FF"/>
                </a:solidFill>
              </a:rPr>
              <a:t>Message</a:t>
            </a:r>
          </a:p>
        </p:txBody>
      </p:sp>
      <p:sp>
        <p:nvSpPr>
          <p:cNvPr id="41" name="Rectangle 40">
            <a:extLst>
              <a:ext uri="{FF2B5EF4-FFF2-40B4-BE49-F238E27FC236}">
                <a16:creationId xmlns:a16="http://schemas.microsoft.com/office/drawing/2014/main" id="{AD41D919-CF23-2542-A80F-423472C938F7}"/>
              </a:ext>
            </a:extLst>
          </p:cNvPr>
          <p:cNvSpPr/>
          <p:nvPr/>
        </p:nvSpPr>
        <p:spPr>
          <a:xfrm>
            <a:off x="2735792" y="2126896"/>
            <a:ext cx="1537504" cy="309038"/>
          </a:xfrm>
          <a:custGeom>
            <a:avLst/>
            <a:gdLst>
              <a:gd name="connsiteX0" fmla="*/ 0 w 1537504"/>
              <a:gd name="connsiteY0" fmla="*/ 0 h 309038"/>
              <a:gd name="connsiteX1" fmla="*/ 543251 w 1537504"/>
              <a:gd name="connsiteY1" fmla="*/ 0 h 309038"/>
              <a:gd name="connsiteX2" fmla="*/ 1071128 w 1537504"/>
              <a:gd name="connsiteY2" fmla="*/ 0 h 309038"/>
              <a:gd name="connsiteX3" fmla="*/ 1537504 w 1537504"/>
              <a:gd name="connsiteY3" fmla="*/ 0 h 309038"/>
              <a:gd name="connsiteX4" fmla="*/ 1537504 w 1537504"/>
              <a:gd name="connsiteY4" fmla="*/ 309038 h 309038"/>
              <a:gd name="connsiteX5" fmla="*/ 1055753 w 1537504"/>
              <a:gd name="connsiteY5" fmla="*/ 309038 h 309038"/>
              <a:gd name="connsiteX6" fmla="*/ 543251 w 1537504"/>
              <a:gd name="connsiteY6" fmla="*/ 309038 h 309038"/>
              <a:gd name="connsiteX7" fmla="*/ 0 w 1537504"/>
              <a:gd name="connsiteY7" fmla="*/ 309038 h 309038"/>
              <a:gd name="connsiteX8" fmla="*/ 0 w 1537504"/>
              <a:gd name="connsiteY8" fmla="*/ 0 h 30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37504" h="309038" fill="none" extrusionOk="0">
                <a:moveTo>
                  <a:pt x="0" y="0"/>
                </a:moveTo>
                <a:cubicBezTo>
                  <a:pt x="132942" y="-62535"/>
                  <a:pt x="391761" y="62785"/>
                  <a:pt x="543251" y="0"/>
                </a:cubicBezTo>
                <a:cubicBezTo>
                  <a:pt x="694741" y="-62785"/>
                  <a:pt x="934270" y="56025"/>
                  <a:pt x="1071128" y="0"/>
                </a:cubicBezTo>
                <a:cubicBezTo>
                  <a:pt x="1207986" y="-56025"/>
                  <a:pt x="1333544" y="25359"/>
                  <a:pt x="1537504" y="0"/>
                </a:cubicBezTo>
                <a:cubicBezTo>
                  <a:pt x="1540019" y="83211"/>
                  <a:pt x="1533394" y="229988"/>
                  <a:pt x="1537504" y="309038"/>
                </a:cubicBezTo>
                <a:cubicBezTo>
                  <a:pt x="1366225" y="358067"/>
                  <a:pt x="1184188" y="301659"/>
                  <a:pt x="1055753" y="309038"/>
                </a:cubicBezTo>
                <a:cubicBezTo>
                  <a:pt x="927318" y="316417"/>
                  <a:pt x="775868" y="271654"/>
                  <a:pt x="543251" y="309038"/>
                </a:cubicBezTo>
                <a:cubicBezTo>
                  <a:pt x="310634" y="346422"/>
                  <a:pt x="146213" y="303422"/>
                  <a:pt x="0" y="309038"/>
                </a:cubicBezTo>
                <a:cubicBezTo>
                  <a:pt x="-8568" y="209196"/>
                  <a:pt x="15262" y="105619"/>
                  <a:pt x="0" y="0"/>
                </a:cubicBezTo>
                <a:close/>
              </a:path>
              <a:path w="1537504" h="309038" stroke="0" extrusionOk="0">
                <a:moveTo>
                  <a:pt x="0" y="0"/>
                </a:moveTo>
                <a:cubicBezTo>
                  <a:pt x="152869" y="-40893"/>
                  <a:pt x="289456" y="51023"/>
                  <a:pt x="497126" y="0"/>
                </a:cubicBezTo>
                <a:cubicBezTo>
                  <a:pt x="704796" y="-51023"/>
                  <a:pt x="778992" y="13997"/>
                  <a:pt x="963503" y="0"/>
                </a:cubicBezTo>
                <a:cubicBezTo>
                  <a:pt x="1148014" y="-13997"/>
                  <a:pt x="1268548" y="65947"/>
                  <a:pt x="1537504" y="0"/>
                </a:cubicBezTo>
                <a:cubicBezTo>
                  <a:pt x="1565129" y="93295"/>
                  <a:pt x="1505851" y="166775"/>
                  <a:pt x="1537504" y="309038"/>
                </a:cubicBezTo>
                <a:cubicBezTo>
                  <a:pt x="1341725" y="312333"/>
                  <a:pt x="1266170" y="264850"/>
                  <a:pt x="1055753" y="309038"/>
                </a:cubicBezTo>
                <a:cubicBezTo>
                  <a:pt x="845336" y="353226"/>
                  <a:pt x="664527" y="256133"/>
                  <a:pt x="512501" y="309038"/>
                </a:cubicBezTo>
                <a:cubicBezTo>
                  <a:pt x="360475" y="361943"/>
                  <a:pt x="185834" y="308517"/>
                  <a:pt x="0" y="309038"/>
                </a:cubicBezTo>
                <a:cubicBezTo>
                  <a:pt x="-32444" y="215129"/>
                  <a:pt x="17266" y="151378"/>
                  <a:pt x="0" y="0"/>
                </a:cubicBezTo>
                <a:close/>
              </a:path>
            </a:pathLst>
          </a:custGeom>
          <a:solidFill>
            <a:srgbClr val="FFC000">
              <a:alpha val="38000"/>
            </a:srgbClr>
          </a:solidFill>
          <a:ln>
            <a:solidFill>
              <a:srgbClr val="FFC000"/>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dirty="0">
                <a:solidFill>
                  <a:srgbClr val="0000FF"/>
                </a:solidFill>
              </a:rPr>
              <a:t>Message</a:t>
            </a:r>
          </a:p>
        </p:txBody>
      </p:sp>
      <p:sp>
        <p:nvSpPr>
          <p:cNvPr id="47" name="Rectangle 46">
            <a:extLst>
              <a:ext uri="{FF2B5EF4-FFF2-40B4-BE49-F238E27FC236}">
                <a16:creationId xmlns:a16="http://schemas.microsoft.com/office/drawing/2014/main" id="{EA405947-4EB7-E141-8CBF-E8D32E0BD1C1}"/>
              </a:ext>
            </a:extLst>
          </p:cNvPr>
          <p:cNvSpPr/>
          <p:nvPr/>
        </p:nvSpPr>
        <p:spPr>
          <a:xfrm>
            <a:off x="2718816" y="1713278"/>
            <a:ext cx="1584960" cy="309038"/>
          </a:xfrm>
          <a:custGeom>
            <a:avLst/>
            <a:gdLst>
              <a:gd name="connsiteX0" fmla="*/ 0 w 1584960"/>
              <a:gd name="connsiteY0" fmla="*/ 0 h 309038"/>
              <a:gd name="connsiteX1" fmla="*/ 560019 w 1584960"/>
              <a:gd name="connsiteY1" fmla="*/ 0 h 309038"/>
              <a:gd name="connsiteX2" fmla="*/ 1104189 w 1584960"/>
              <a:gd name="connsiteY2" fmla="*/ 0 h 309038"/>
              <a:gd name="connsiteX3" fmla="*/ 1584960 w 1584960"/>
              <a:gd name="connsiteY3" fmla="*/ 0 h 309038"/>
              <a:gd name="connsiteX4" fmla="*/ 1584960 w 1584960"/>
              <a:gd name="connsiteY4" fmla="*/ 309038 h 309038"/>
              <a:gd name="connsiteX5" fmla="*/ 1088339 w 1584960"/>
              <a:gd name="connsiteY5" fmla="*/ 309038 h 309038"/>
              <a:gd name="connsiteX6" fmla="*/ 560019 w 1584960"/>
              <a:gd name="connsiteY6" fmla="*/ 309038 h 309038"/>
              <a:gd name="connsiteX7" fmla="*/ 0 w 1584960"/>
              <a:gd name="connsiteY7" fmla="*/ 309038 h 309038"/>
              <a:gd name="connsiteX8" fmla="*/ 0 w 1584960"/>
              <a:gd name="connsiteY8" fmla="*/ 0 h 30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84960" h="309038" fill="none" extrusionOk="0">
                <a:moveTo>
                  <a:pt x="0" y="0"/>
                </a:moveTo>
                <a:cubicBezTo>
                  <a:pt x="161384" y="-49605"/>
                  <a:pt x="295840" y="9772"/>
                  <a:pt x="560019" y="0"/>
                </a:cubicBezTo>
                <a:cubicBezTo>
                  <a:pt x="824198" y="-9772"/>
                  <a:pt x="994174" y="30783"/>
                  <a:pt x="1104189" y="0"/>
                </a:cubicBezTo>
                <a:cubicBezTo>
                  <a:pt x="1214204" y="-30783"/>
                  <a:pt x="1429264" y="25776"/>
                  <a:pt x="1584960" y="0"/>
                </a:cubicBezTo>
                <a:cubicBezTo>
                  <a:pt x="1587475" y="83211"/>
                  <a:pt x="1580850" y="229988"/>
                  <a:pt x="1584960" y="309038"/>
                </a:cubicBezTo>
                <a:cubicBezTo>
                  <a:pt x="1418144" y="364696"/>
                  <a:pt x="1278175" y="300186"/>
                  <a:pt x="1088339" y="309038"/>
                </a:cubicBezTo>
                <a:cubicBezTo>
                  <a:pt x="898503" y="317890"/>
                  <a:pt x="706505" y="294135"/>
                  <a:pt x="560019" y="309038"/>
                </a:cubicBezTo>
                <a:cubicBezTo>
                  <a:pt x="413533" y="323941"/>
                  <a:pt x="123833" y="245720"/>
                  <a:pt x="0" y="309038"/>
                </a:cubicBezTo>
                <a:cubicBezTo>
                  <a:pt x="-8568" y="209196"/>
                  <a:pt x="15262" y="105619"/>
                  <a:pt x="0" y="0"/>
                </a:cubicBezTo>
                <a:close/>
              </a:path>
              <a:path w="1584960" h="309038" stroke="0" extrusionOk="0">
                <a:moveTo>
                  <a:pt x="0" y="0"/>
                </a:moveTo>
                <a:cubicBezTo>
                  <a:pt x="234809" y="-57737"/>
                  <a:pt x="313955" y="20625"/>
                  <a:pt x="512470" y="0"/>
                </a:cubicBezTo>
                <a:cubicBezTo>
                  <a:pt x="710985" y="-20625"/>
                  <a:pt x="806540" y="29080"/>
                  <a:pt x="993242" y="0"/>
                </a:cubicBezTo>
                <a:cubicBezTo>
                  <a:pt x="1179944" y="-29080"/>
                  <a:pt x="1458100" y="13899"/>
                  <a:pt x="1584960" y="0"/>
                </a:cubicBezTo>
                <a:cubicBezTo>
                  <a:pt x="1612585" y="93295"/>
                  <a:pt x="1553307" y="166775"/>
                  <a:pt x="1584960" y="309038"/>
                </a:cubicBezTo>
                <a:cubicBezTo>
                  <a:pt x="1411697" y="361698"/>
                  <a:pt x="1232916" y="300791"/>
                  <a:pt x="1088339" y="309038"/>
                </a:cubicBezTo>
                <a:cubicBezTo>
                  <a:pt x="943762" y="317285"/>
                  <a:pt x="772939" y="295374"/>
                  <a:pt x="528320" y="309038"/>
                </a:cubicBezTo>
                <a:cubicBezTo>
                  <a:pt x="283701" y="322702"/>
                  <a:pt x="232724" y="272218"/>
                  <a:pt x="0" y="309038"/>
                </a:cubicBezTo>
                <a:cubicBezTo>
                  <a:pt x="-32444" y="215129"/>
                  <a:pt x="17266" y="151378"/>
                  <a:pt x="0" y="0"/>
                </a:cubicBezTo>
                <a:close/>
              </a:path>
            </a:pathLst>
          </a:custGeom>
          <a:solidFill>
            <a:srgbClr val="FFC000">
              <a:alpha val="38000"/>
            </a:srgbClr>
          </a:solidFill>
          <a:ln>
            <a:solidFill>
              <a:srgbClr val="FFC000"/>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dirty="0">
                <a:solidFill>
                  <a:srgbClr val="0000FF"/>
                </a:solidFill>
              </a:rPr>
              <a:t>Producer Bean</a:t>
            </a:r>
          </a:p>
        </p:txBody>
      </p:sp>
      <p:sp>
        <p:nvSpPr>
          <p:cNvPr id="48" name="Rectangle 47">
            <a:extLst>
              <a:ext uri="{FF2B5EF4-FFF2-40B4-BE49-F238E27FC236}">
                <a16:creationId xmlns:a16="http://schemas.microsoft.com/office/drawing/2014/main" id="{3F2DB764-8A61-7245-8FB2-B3F40BF5583C}"/>
              </a:ext>
            </a:extLst>
          </p:cNvPr>
          <p:cNvSpPr/>
          <p:nvPr/>
        </p:nvSpPr>
        <p:spPr>
          <a:xfrm>
            <a:off x="985987" y="1705670"/>
            <a:ext cx="1584960" cy="309038"/>
          </a:xfrm>
          <a:custGeom>
            <a:avLst/>
            <a:gdLst>
              <a:gd name="connsiteX0" fmla="*/ 0 w 1584960"/>
              <a:gd name="connsiteY0" fmla="*/ 0 h 309038"/>
              <a:gd name="connsiteX1" fmla="*/ 560019 w 1584960"/>
              <a:gd name="connsiteY1" fmla="*/ 0 h 309038"/>
              <a:gd name="connsiteX2" fmla="*/ 1104189 w 1584960"/>
              <a:gd name="connsiteY2" fmla="*/ 0 h 309038"/>
              <a:gd name="connsiteX3" fmla="*/ 1584960 w 1584960"/>
              <a:gd name="connsiteY3" fmla="*/ 0 h 309038"/>
              <a:gd name="connsiteX4" fmla="*/ 1584960 w 1584960"/>
              <a:gd name="connsiteY4" fmla="*/ 309038 h 309038"/>
              <a:gd name="connsiteX5" fmla="*/ 1088339 w 1584960"/>
              <a:gd name="connsiteY5" fmla="*/ 309038 h 309038"/>
              <a:gd name="connsiteX6" fmla="*/ 560019 w 1584960"/>
              <a:gd name="connsiteY6" fmla="*/ 309038 h 309038"/>
              <a:gd name="connsiteX7" fmla="*/ 0 w 1584960"/>
              <a:gd name="connsiteY7" fmla="*/ 309038 h 309038"/>
              <a:gd name="connsiteX8" fmla="*/ 0 w 1584960"/>
              <a:gd name="connsiteY8" fmla="*/ 0 h 30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84960" h="309038" fill="none" extrusionOk="0">
                <a:moveTo>
                  <a:pt x="0" y="0"/>
                </a:moveTo>
                <a:cubicBezTo>
                  <a:pt x="161384" y="-49605"/>
                  <a:pt x="295840" y="9772"/>
                  <a:pt x="560019" y="0"/>
                </a:cubicBezTo>
                <a:cubicBezTo>
                  <a:pt x="824198" y="-9772"/>
                  <a:pt x="994174" y="30783"/>
                  <a:pt x="1104189" y="0"/>
                </a:cubicBezTo>
                <a:cubicBezTo>
                  <a:pt x="1214204" y="-30783"/>
                  <a:pt x="1429264" y="25776"/>
                  <a:pt x="1584960" y="0"/>
                </a:cubicBezTo>
                <a:cubicBezTo>
                  <a:pt x="1587475" y="83211"/>
                  <a:pt x="1580850" y="229988"/>
                  <a:pt x="1584960" y="309038"/>
                </a:cubicBezTo>
                <a:cubicBezTo>
                  <a:pt x="1418144" y="364696"/>
                  <a:pt x="1278175" y="300186"/>
                  <a:pt x="1088339" y="309038"/>
                </a:cubicBezTo>
                <a:cubicBezTo>
                  <a:pt x="898503" y="317890"/>
                  <a:pt x="706505" y="294135"/>
                  <a:pt x="560019" y="309038"/>
                </a:cubicBezTo>
                <a:cubicBezTo>
                  <a:pt x="413533" y="323941"/>
                  <a:pt x="123833" y="245720"/>
                  <a:pt x="0" y="309038"/>
                </a:cubicBezTo>
                <a:cubicBezTo>
                  <a:pt x="-8568" y="209196"/>
                  <a:pt x="15262" y="105619"/>
                  <a:pt x="0" y="0"/>
                </a:cubicBezTo>
                <a:close/>
              </a:path>
              <a:path w="1584960" h="309038" stroke="0" extrusionOk="0">
                <a:moveTo>
                  <a:pt x="0" y="0"/>
                </a:moveTo>
                <a:cubicBezTo>
                  <a:pt x="234809" y="-57737"/>
                  <a:pt x="313955" y="20625"/>
                  <a:pt x="512470" y="0"/>
                </a:cubicBezTo>
                <a:cubicBezTo>
                  <a:pt x="710985" y="-20625"/>
                  <a:pt x="806540" y="29080"/>
                  <a:pt x="993242" y="0"/>
                </a:cubicBezTo>
                <a:cubicBezTo>
                  <a:pt x="1179944" y="-29080"/>
                  <a:pt x="1458100" y="13899"/>
                  <a:pt x="1584960" y="0"/>
                </a:cubicBezTo>
                <a:cubicBezTo>
                  <a:pt x="1612585" y="93295"/>
                  <a:pt x="1553307" y="166775"/>
                  <a:pt x="1584960" y="309038"/>
                </a:cubicBezTo>
                <a:cubicBezTo>
                  <a:pt x="1411697" y="361698"/>
                  <a:pt x="1232916" y="300791"/>
                  <a:pt x="1088339" y="309038"/>
                </a:cubicBezTo>
                <a:cubicBezTo>
                  <a:pt x="943762" y="317285"/>
                  <a:pt x="772939" y="295374"/>
                  <a:pt x="528320" y="309038"/>
                </a:cubicBezTo>
                <a:cubicBezTo>
                  <a:pt x="283701" y="322702"/>
                  <a:pt x="232724" y="272218"/>
                  <a:pt x="0" y="309038"/>
                </a:cubicBezTo>
                <a:cubicBezTo>
                  <a:pt x="-32444" y="215129"/>
                  <a:pt x="17266" y="151378"/>
                  <a:pt x="0" y="0"/>
                </a:cubicBezTo>
                <a:close/>
              </a:path>
            </a:pathLst>
          </a:custGeom>
          <a:solidFill>
            <a:srgbClr val="FFC000">
              <a:alpha val="38000"/>
            </a:srgbClr>
          </a:solidFill>
          <a:ln>
            <a:solidFill>
              <a:srgbClr val="FFC000"/>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dirty="0">
                <a:solidFill>
                  <a:srgbClr val="0000FF"/>
                </a:solidFill>
              </a:rPr>
              <a:t>Consumer Bean</a:t>
            </a:r>
          </a:p>
        </p:txBody>
      </p:sp>
      <p:sp>
        <p:nvSpPr>
          <p:cNvPr id="23" name="Rectangle 22">
            <a:extLst>
              <a:ext uri="{FF2B5EF4-FFF2-40B4-BE49-F238E27FC236}">
                <a16:creationId xmlns:a16="http://schemas.microsoft.com/office/drawing/2014/main" id="{A42C9CA1-F328-184B-BCCC-31A889B34B7F}"/>
              </a:ext>
            </a:extLst>
          </p:cNvPr>
          <p:cNvSpPr/>
          <p:nvPr/>
        </p:nvSpPr>
        <p:spPr>
          <a:xfrm>
            <a:off x="1316736" y="4601455"/>
            <a:ext cx="1133856" cy="438912"/>
          </a:xfrm>
          <a:prstGeom prst="rect">
            <a:avLst/>
          </a:prstGeom>
          <a:pattFill prst="ltVert">
            <a:fgClr>
              <a:schemeClr val="tx2">
                <a:lumMod val="65000"/>
                <a:lumOff val="35000"/>
              </a:schemeClr>
            </a:fgClr>
            <a:bgClr>
              <a:schemeClr val="bg2">
                <a:lumMod val="20000"/>
                <a:lumOff val="8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2"/>
                </a:solidFill>
              </a:rPr>
              <a:t>Orders </a:t>
            </a:r>
          </a:p>
          <a:p>
            <a:pPr algn="ctr"/>
            <a:r>
              <a:rPr lang="en-US" sz="1200" dirty="0">
                <a:solidFill>
                  <a:schemeClr val="tx2"/>
                </a:solidFill>
              </a:rPr>
              <a:t>topic</a:t>
            </a:r>
          </a:p>
        </p:txBody>
      </p:sp>
      <p:sp>
        <p:nvSpPr>
          <p:cNvPr id="49" name="Rectangle 48">
            <a:extLst>
              <a:ext uri="{FF2B5EF4-FFF2-40B4-BE49-F238E27FC236}">
                <a16:creationId xmlns:a16="http://schemas.microsoft.com/office/drawing/2014/main" id="{69BA0C6F-35F3-BD4C-A639-004C9781E010}"/>
              </a:ext>
            </a:extLst>
          </p:cNvPr>
          <p:cNvSpPr/>
          <p:nvPr/>
        </p:nvSpPr>
        <p:spPr>
          <a:xfrm>
            <a:off x="4090416" y="4601455"/>
            <a:ext cx="1133856" cy="438912"/>
          </a:xfrm>
          <a:prstGeom prst="rect">
            <a:avLst/>
          </a:prstGeom>
          <a:pattFill prst="ltVert">
            <a:fgClr>
              <a:schemeClr val="tx2">
                <a:lumMod val="65000"/>
                <a:lumOff val="35000"/>
              </a:schemeClr>
            </a:fgClr>
            <a:bgClr>
              <a:schemeClr val="bg2">
                <a:lumMod val="20000"/>
                <a:lumOff val="8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2"/>
                </a:solidFill>
              </a:rPr>
              <a:t>… </a:t>
            </a:r>
          </a:p>
          <a:p>
            <a:pPr algn="ctr"/>
            <a:r>
              <a:rPr lang="en-US" sz="1200" dirty="0">
                <a:solidFill>
                  <a:schemeClr val="tx2"/>
                </a:solidFill>
              </a:rPr>
              <a:t>topic</a:t>
            </a:r>
          </a:p>
        </p:txBody>
      </p:sp>
    </p:spTree>
    <p:extLst>
      <p:ext uri="{BB962C8B-B14F-4D97-AF65-F5344CB8AC3E}">
        <p14:creationId xmlns:p14="http://schemas.microsoft.com/office/powerpoint/2010/main" val="104509448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Rectangle 50">
            <a:extLst>
              <a:ext uri="{FF2B5EF4-FFF2-40B4-BE49-F238E27FC236}">
                <a16:creationId xmlns:a16="http://schemas.microsoft.com/office/drawing/2014/main" id="{CA699672-8BD9-1C4F-B3BE-BE1A33458530}"/>
              </a:ext>
            </a:extLst>
          </p:cNvPr>
          <p:cNvSpPr/>
          <p:nvPr/>
        </p:nvSpPr>
        <p:spPr>
          <a:xfrm>
            <a:off x="1110128" y="3816926"/>
            <a:ext cx="5254096" cy="1438066"/>
          </a:xfrm>
          <a:custGeom>
            <a:avLst/>
            <a:gdLst>
              <a:gd name="connsiteX0" fmla="*/ 0 w 5254096"/>
              <a:gd name="connsiteY0" fmla="*/ 0 h 1438066"/>
              <a:gd name="connsiteX1" fmla="*/ 426166 w 5254096"/>
              <a:gd name="connsiteY1" fmla="*/ 0 h 1438066"/>
              <a:gd name="connsiteX2" fmla="*/ 1115036 w 5254096"/>
              <a:gd name="connsiteY2" fmla="*/ 0 h 1438066"/>
              <a:gd name="connsiteX3" fmla="*/ 1751365 w 5254096"/>
              <a:gd name="connsiteY3" fmla="*/ 0 h 1438066"/>
              <a:gd name="connsiteX4" fmla="*/ 2177531 w 5254096"/>
              <a:gd name="connsiteY4" fmla="*/ 0 h 1438066"/>
              <a:gd name="connsiteX5" fmla="*/ 2708778 w 5254096"/>
              <a:gd name="connsiteY5" fmla="*/ 0 h 1438066"/>
              <a:gd name="connsiteX6" fmla="*/ 3397649 w 5254096"/>
              <a:gd name="connsiteY6" fmla="*/ 0 h 1438066"/>
              <a:gd name="connsiteX7" fmla="*/ 3981437 w 5254096"/>
              <a:gd name="connsiteY7" fmla="*/ 0 h 1438066"/>
              <a:gd name="connsiteX8" fmla="*/ 4617767 w 5254096"/>
              <a:gd name="connsiteY8" fmla="*/ 0 h 1438066"/>
              <a:gd name="connsiteX9" fmla="*/ 5254096 w 5254096"/>
              <a:gd name="connsiteY9" fmla="*/ 0 h 1438066"/>
              <a:gd name="connsiteX10" fmla="*/ 5254096 w 5254096"/>
              <a:gd name="connsiteY10" fmla="*/ 479355 h 1438066"/>
              <a:gd name="connsiteX11" fmla="*/ 5254096 w 5254096"/>
              <a:gd name="connsiteY11" fmla="*/ 973091 h 1438066"/>
              <a:gd name="connsiteX12" fmla="*/ 5254096 w 5254096"/>
              <a:gd name="connsiteY12" fmla="*/ 1438066 h 1438066"/>
              <a:gd name="connsiteX13" fmla="*/ 4827930 w 5254096"/>
              <a:gd name="connsiteY13" fmla="*/ 1438066 h 1438066"/>
              <a:gd name="connsiteX14" fmla="*/ 4401765 w 5254096"/>
              <a:gd name="connsiteY14" fmla="*/ 1438066 h 1438066"/>
              <a:gd name="connsiteX15" fmla="*/ 3765435 w 5254096"/>
              <a:gd name="connsiteY15" fmla="*/ 1438066 h 1438066"/>
              <a:gd name="connsiteX16" fmla="*/ 3339270 w 5254096"/>
              <a:gd name="connsiteY16" fmla="*/ 1438066 h 1438066"/>
              <a:gd name="connsiteX17" fmla="*/ 2755481 w 5254096"/>
              <a:gd name="connsiteY17" fmla="*/ 1438066 h 1438066"/>
              <a:gd name="connsiteX18" fmla="*/ 2276775 w 5254096"/>
              <a:gd name="connsiteY18" fmla="*/ 1438066 h 1438066"/>
              <a:gd name="connsiteX19" fmla="*/ 1692986 w 5254096"/>
              <a:gd name="connsiteY19" fmla="*/ 1438066 h 1438066"/>
              <a:gd name="connsiteX20" fmla="*/ 1109198 w 5254096"/>
              <a:gd name="connsiteY20" fmla="*/ 1438066 h 1438066"/>
              <a:gd name="connsiteX21" fmla="*/ 525410 w 5254096"/>
              <a:gd name="connsiteY21" fmla="*/ 1438066 h 1438066"/>
              <a:gd name="connsiteX22" fmla="*/ 0 w 5254096"/>
              <a:gd name="connsiteY22" fmla="*/ 1438066 h 1438066"/>
              <a:gd name="connsiteX23" fmla="*/ 0 w 5254096"/>
              <a:gd name="connsiteY23" fmla="*/ 973091 h 1438066"/>
              <a:gd name="connsiteX24" fmla="*/ 0 w 5254096"/>
              <a:gd name="connsiteY24" fmla="*/ 493736 h 1438066"/>
              <a:gd name="connsiteX25" fmla="*/ 0 w 5254096"/>
              <a:gd name="connsiteY25" fmla="*/ 0 h 1438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254096" h="1438066" fill="none" extrusionOk="0">
                <a:moveTo>
                  <a:pt x="0" y="0"/>
                </a:moveTo>
                <a:cubicBezTo>
                  <a:pt x="137939" y="-27519"/>
                  <a:pt x="227951" y="30266"/>
                  <a:pt x="426166" y="0"/>
                </a:cubicBezTo>
                <a:cubicBezTo>
                  <a:pt x="624381" y="-30266"/>
                  <a:pt x="944265" y="54690"/>
                  <a:pt x="1115036" y="0"/>
                </a:cubicBezTo>
                <a:cubicBezTo>
                  <a:pt x="1285807" y="-54690"/>
                  <a:pt x="1621655" y="7372"/>
                  <a:pt x="1751365" y="0"/>
                </a:cubicBezTo>
                <a:cubicBezTo>
                  <a:pt x="1881075" y="-7372"/>
                  <a:pt x="2028685" y="49820"/>
                  <a:pt x="2177531" y="0"/>
                </a:cubicBezTo>
                <a:cubicBezTo>
                  <a:pt x="2326377" y="-49820"/>
                  <a:pt x="2454374" y="32288"/>
                  <a:pt x="2708778" y="0"/>
                </a:cubicBezTo>
                <a:cubicBezTo>
                  <a:pt x="2963182" y="-32288"/>
                  <a:pt x="3223757" y="59203"/>
                  <a:pt x="3397649" y="0"/>
                </a:cubicBezTo>
                <a:cubicBezTo>
                  <a:pt x="3571541" y="-59203"/>
                  <a:pt x="3735371" y="23272"/>
                  <a:pt x="3981437" y="0"/>
                </a:cubicBezTo>
                <a:cubicBezTo>
                  <a:pt x="4227503" y="-23272"/>
                  <a:pt x="4446951" y="7281"/>
                  <a:pt x="4617767" y="0"/>
                </a:cubicBezTo>
                <a:cubicBezTo>
                  <a:pt x="4788583" y="-7281"/>
                  <a:pt x="5026051" y="17157"/>
                  <a:pt x="5254096" y="0"/>
                </a:cubicBezTo>
                <a:cubicBezTo>
                  <a:pt x="5307905" y="226686"/>
                  <a:pt x="5232774" y="306942"/>
                  <a:pt x="5254096" y="479355"/>
                </a:cubicBezTo>
                <a:cubicBezTo>
                  <a:pt x="5275418" y="651769"/>
                  <a:pt x="5216226" y="793810"/>
                  <a:pt x="5254096" y="973091"/>
                </a:cubicBezTo>
                <a:cubicBezTo>
                  <a:pt x="5291966" y="1152372"/>
                  <a:pt x="5206368" y="1344770"/>
                  <a:pt x="5254096" y="1438066"/>
                </a:cubicBezTo>
                <a:cubicBezTo>
                  <a:pt x="5159949" y="1452054"/>
                  <a:pt x="4927440" y="1415947"/>
                  <a:pt x="4827930" y="1438066"/>
                </a:cubicBezTo>
                <a:cubicBezTo>
                  <a:pt x="4728420" y="1460185"/>
                  <a:pt x="4502609" y="1400857"/>
                  <a:pt x="4401765" y="1438066"/>
                </a:cubicBezTo>
                <a:cubicBezTo>
                  <a:pt x="4300921" y="1475275"/>
                  <a:pt x="4009997" y="1413426"/>
                  <a:pt x="3765435" y="1438066"/>
                </a:cubicBezTo>
                <a:cubicBezTo>
                  <a:pt x="3520873" y="1462706"/>
                  <a:pt x="3552183" y="1416230"/>
                  <a:pt x="3339270" y="1438066"/>
                </a:cubicBezTo>
                <a:cubicBezTo>
                  <a:pt x="3126357" y="1459902"/>
                  <a:pt x="3014444" y="1401681"/>
                  <a:pt x="2755481" y="1438066"/>
                </a:cubicBezTo>
                <a:cubicBezTo>
                  <a:pt x="2496518" y="1474451"/>
                  <a:pt x="2443224" y="1433988"/>
                  <a:pt x="2276775" y="1438066"/>
                </a:cubicBezTo>
                <a:cubicBezTo>
                  <a:pt x="2110326" y="1442144"/>
                  <a:pt x="1910343" y="1422258"/>
                  <a:pt x="1692986" y="1438066"/>
                </a:cubicBezTo>
                <a:cubicBezTo>
                  <a:pt x="1475629" y="1453874"/>
                  <a:pt x="1368776" y="1426577"/>
                  <a:pt x="1109198" y="1438066"/>
                </a:cubicBezTo>
                <a:cubicBezTo>
                  <a:pt x="849620" y="1449555"/>
                  <a:pt x="726299" y="1395000"/>
                  <a:pt x="525410" y="1438066"/>
                </a:cubicBezTo>
                <a:cubicBezTo>
                  <a:pt x="324521" y="1481132"/>
                  <a:pt x="153443" y="1400143"/>
                  <a:pt x="0" y="1438066"/>
                </a:cubicBezTo>
                <a:cubicBezTo>
                  <a:pt x="-22111" y="1278204"/>
                  <a:pt x="28347" y="1093721"/>
                  <a:pt x="0" y="973091"/>
                </a:cubicBezTo>
                <a:cubicBezTo>
                  <a:pt x="-28347" y="852462"/>
                  <a:pt x="15673" y="729048"/>
                  <a:pt x="0" y="493736"/>
                </a:cubicBezTo>
                <a:cubicBezTo>
                  <a:pt x="-15673" y="258424"/>
                  <a:pt x="24474" y="222397"/>
                  <a:pt x="0" y="0"/>
                </a:cubicBezTo>
                <a:close/>
              </a:path>
              <a:path w="5254096" h="1438066" stroke="0" extrusionOk="0">
                <a:moveTo>
                  <a:pt x="0" y="0"/>
                </a:moveTo>
                <a:cubicBezTo>
                  <a:pt x="107237" y="-58711"/>
                  <a:pt x="316870" y="34817"/>
                  <a:pt x="531247" y="0"/>
                </a:cubicBezTo>
                <a:cubicBezTo>
                  <a:pt x="745624" y="-34817"/>
                  <a:pt x="863095" y="39095"/>
                  <a:pt x="957413" y="0"/>
                </a:cubicBezTo>
                <a:cubicBezTo>
                  <a:pt x="1051731" y="-39095"/>
                  <a:pt x="1478476" y="16177"/>
                  <a:pt x="1646283" y="0"/>
                </a:cubicBezTo>
                <a:cubicBezTo>
                  <a:pt x="1814090" y="-16177"/>
                  <a:pt x="1941305" y="43603"/>
                  <a:pt x="2177531" y="0"/>
                </a:cubicBezTo>
                <a:cubicBezTo>
                  <a:pt x="2413757" y="-43603"/>
                  <a:pt x="2545034" y="16959"/>
                  <a:pt x="2708778" y="0"/>
                </a:cubicBezTo>
                <a:cubicBezTo>
                  <a:pt x="2872522" y="-16959"/>
                  <a:pt x="3163256" y="73880"/>
                  <a:pt x="3397649" y="0"/>
                </a:cubicBezTo>
                <a:cubicBezTo>
                  <a:pt x="3632042" y="-73880"/>
                  <a:pt x="3660118" y="15010"/>
                  <a:pt x="3876355" y="0"/>
                </a:cubicBezTo>
                <a:cubicBezTo>
                  <a:pt x="4092592" y="-15010"/>
                  <a:pt x="4222915" y="79197"/>
                  <a:pt x="4565226" y="0"/>
                </a:cubicBezTo>
                <a:cubicBezTo>
                  <a:pt x="4907537" y="-79197"/>
                  <a:pt x="5051576" y="63453"/>
                  <a:pt x="5254096" y="0"/>
                </a:cubicBezTo>
                <a:cubicBezTo>
                  <a:pt x="5287446" y="199446"/>
                  <a:pt x="5212860" y="375390"/>
                  <a:pt x="5254096" y="479355"/>
                </a:cubicBezTo>
                <a:cubicBezTo>
                  <a:pt x="5295332" y="583321"/>
                  <a:pt x="5237150" y="847578"/>
                  <a:pt x="5254096" y="958711"/>
                </a:cubicBezTo>
                <a:cubicBezTo>
                  <a:pt x="5271042" y="1069844"/>
                  <a:pt x="5215978" y="1295070"/>
                  <a:pt x="5254096" y="1438066"/>
                </a:cubicBezTo>
                <a:cubicBezTo>
                  <a:pt x="5125260" y="1441750"/>
                  <a:pt x="4978588" y="1398896"/>
                  <a:pt x="4827930" y="1438066"/>
                </a:cubicBezTo>
                <a:cubicBezTo>
                  <a:pt x="4677272" y="1477236"/>
                  <a:pt x="4288512" y="1379382"/>
                  <a:pt x="4139060" y="1438066"/>
                </a:cubicBezTo>
                <a:cubicBezTo>
                  <a:pt x="3989608" y="1496750"/>
                  <a:pt x="3771009" y="1429746"/>
                  <a:pt x="3660354" y="1438066"/>
                </a:cubicBezTo>
                <a:cubicBezTo>
                  <a:pt x="3549699" y="1446386"/>
                  <a:pt x="3231205" y="1423471"/>
                  <a:pt x="3076565" y="1438066"/>
                </a:cubicBezTo>
                <a:cubicBezTo>
                  <a:pt x="2921925" y="1452661"/>
                  <a:pt x="2731888" y="1430082"/>
                  <a:pt x="2387695" y="1438066"/>
                </a:cubicBezTo>
                <a:cubicBezTo>
                  <a:pt x="2043502" y="1446050"/>
                  <a:pt x="2012337" y="1384574"/>
                  <a:pt x="1803906" y="1438066"/>
                </a:cubicBezTo>
                <a:cubicBezTo>
                  <a:pt x="1595475" y="1491558"/>
                  <a:pt x="1471787" y="1421638"/>
                  <a:pt x="1377741" y="1438066"/>
                </a:cubicBezTo>
                <a:cubicBezTo>
                  <a:pt x="1283695" y="1454494"/>
                  <a:pt x="1058286" y="1428419"/>
                  <a:pt x="899034" y="1438066"/>
                </a:cubicBezTo>
                <a:cubicBezTo>
                  <a:pt x="739782" y="1447713"/>
                  <a:pt x="194605" y="1390387"/>
                  <a:pt x="0" y="1438066"/>
                </a:cubicBezTo>
                <a:cubicBezTo>
                  <a:pt x="-44634" y="1320008"/>
                  <a:pt x="48258" y="1175969"/>
                  <a:pt x="0" y="958711"/>
                </a:cubicBezTo>
                <a:cubicBezTo>
                  <a:pt x="-48258" y="741453"/>
                  <a:pt x="43415" y="673888"/>
                  <a:pt x="0" y="479355"/>
                </a:cubicBezTo>
                <a:cubicBezTo>
                  <a:pt x="-43415" y="284822"/>
                  <a:pt x="25006" y="110602"/>
                  <a:pt x="0" y="0"/>
                </a:cubicBezTo>
                <a:close/>
              </a:path>
            </a:pathLst>
          </a:custGeom>
          <a:solidFill>
            <a:srgbClr val="FFC000">
              <a:alpha val="38000"/>
            </a:srgbClr>
          </a:solidFill>
          <a:ln>
            <a:solidFill>
              <a:srgbClr val="FFC000"/>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sz="1200" dirty="0">
              <a:solidFill>
                <a:srgbClr val="0000FF"/>
              </a:solidFill>
            </a:endParaRPr>
          </a:p>
        </p:txBody>
      </p:sp>
      <p:sp>
        <p:nvSpPr>
          <p:cNvPr id="50" name="Rectangle 49">
            <a:extLst>
              <a:ext uri="{FF2B5EF4-FFF2-40B4-BE49-F238E27FC236}">
                <a16:creationId xmlns:a16="http://schemas.microsoft.com/office/drawing/2014/main" id="{48DD94CF-8BA5-644D-87BC-5FC75350FC0C}"/>
              </a:ext>
            </a:extLst>
          </p:cNvPr>
          <p:cNvSpPr/>
          <p:nvPr/>
        </p:nvSpPr>
        <p:spPr>
          <a:xfrm>
            <a:off x="985987" y="3976732"/>
            <a:ext cx="5254096" cy="1438066"/>
          </a:xfrm>
          <a:custGeom>
            <a:avLst/>
            <a:gdLst>
              <a:gd name="connsiteX0" fmla="*/ 0 w 5254096"/>
              <a:gd name="connsiteY0" fmla="*/ 0 h 1438066"/>
              <a:gd name="connsiteX1" fmla="*/ 426166 w 5254096"/>
              <a:gd name="connsiteY1" fmla="*/ 0 h 1438066"/>
              <a:gd name="connsiteX2" fmla="*/ 1115036 w 5254096"/>
              <a:gd name="connsiteY2" fmla="*/ 0 h 1438066"/>
              <a:gd name="connsiteX3" fmla="*/ 1751365 w 5254096"/>
              <a:gd name="connsiteY3" fmla="*/ 0 h 1438066"/>
              <a:gd name="connsiteX4" fmla="*/ 2177531 w 5254096"/>
              <a:gd name="connsiteY4" fmla="*/ 0 h 1438066"/>
              <a:gd name="connsiteX5" fmla="*/ 2708778 w 5254096"/>
              <a:gd name="connsiteY5" fmla="*/ 0 h 1438066"/>
              <a:gd name="connsiteX6" fmla="*/ 3397649 w 5254096"/>
              <a:gd name="connsiteY6" fmla="*/ 0 h 1438066"/>
              <a:gd name="connsiteX7" fmla="*/ 3981437 w 5254096"/>
              <a:gd name="connsiteY7" fmla="*/ 0 h 1438066"/>
              <a:gd name="connsiteX8" fmla="*/ 4617767 w 5254096"/>
              <a:gd name="connsiteY8" fmla="*/ 0 h 1438066"/>
              <a:gd name="connsiteX9" fmla="*/ 5254096 w 5254096"/>
              <a:gd name="connsiteY9" fmla="*/ 0 h 1438066"/>
              <a:gd name="connsiteX10" fmla="*/ 5254096 w 5254096"/>
              <a:gd name="connsiteY10" fmla="*/ 479355 h 1438066"/>
              <a:gd name="connsiteX11" fmla="*/ 5254096 w 5254096"/>
              <a:gd name="connsiteY11" fmla="*/ 973091 h 1438066"/>
              <a:gd name="connsiteX12" fmla="*/ 5254096 w 5254096"/>
              <a:gd name="connsiteY12" fmla="*/ 1438066 h 1438066"/>
              <a:gd name="connsiteX13" fmla="*/ 4827930 w 5254096"/>
              <a:gd name="connsiteY13" fmla="*/ 1438066 h 1438066"/>
              <a:gd name="connsiteX14" fmla="*/ 4401765 w 5254096"/>
              <a:gd name="connsiteY14" fmla="*/ 1438066 h 1438066"/>
              <a:gd name="connsiteX15" fmla="*/ 3765435 w 5254096"/>
              <a:gd name="connsiteY15" fmla="*/ 1438066 h 1438066"/>
              <a:gd name="connsiteX16" fmla="*/ 3339270 w 5254096"/>
              <a:gd name="connsiteY16" fmla="*/ 1438066 h 1438066"/>
              <a:gd name="connsiteX17" fmla="*/ 2755481 w 5254096"/>
              <a:gd name="connsiteY17" fmla="*/ 1438066 h 1438066"/>
              <a:gd name="connsiteX18" fmla="*/ 2276775 w 5254096"/>
              <a:gd name="connsiteY18" fmla="*/ 1438066 h 1438066"/>
              <a:gd name="connsiteX19" fmla="*/ 1692986 w 5254096"/>
              <a:gd name="connsiteY19" fmla="*/ 1438066 h 1438066"/>
              <a:gd name="connsiteX20" fmla="*/ 1109198 w 5254096"/>
              <a:gd name="connsiteY20" fmla="*/ 1438066 h 1438066"/>
              <a:gd name="connsiteX21" fmla="*/ 525410 w 5254096"/>
              <a:gd name="connsiteY21" fmla="*/ 1438066 h 1438066"/>
              <a:gd name="connsiteX22" fmla="*/ 0 w 5254096"/>
              <a:gd name="connsiteY22" fmla="*/ 1438066 h 1438066"/>
              <a:gd name="connsiteX23" fmla="*/ 0 w 5254096"/>
              <a:gd name="connsiteY23" fmla="*/ 973091 h 1438066"/>
              <a:gd name="connsiteX24" fmla="*/ 0 w 5254096"/>
              <a:gd name="connsiteY24" fmla="*/ 493736 h 1438066"/>
              <a:gd name="connsiteX25" fmla="*/ 0 w 5254096"/>
              <a:gd name="connsiteY25" fmla="*/ 0 h 1438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254096" h="1438066" fill="none" extrusionOk="0">
                <a:moveTo>
                  <a:pt x="0" y="0"/>
                </a:moveTo>
                <a:cubicBezTo>
                  <a:pt x="137939" y="-27519"/>
                  <a:pt x="227951" y="30266"/>
                  <a:pt x="426166" y="0"/>
                </a:cubicBezTo>
                <a:cubicBezTo>
                  <a:pt x="624381" y="-30266"/>
                  <a:pt x="944265" y="54690"/>
                  <a:pt x="1115036" y="0"/>
                </a:cubicBezTo>
                <a:cubicBezTo>
                  <a:pt x="1285807" y="-54690"/>
                  <a:pt x="1621655" y="7372"/>
                  <a:pt x="1751365" y="0"/>
                </a:cubicBezTo>
                <a:cubicBezTo>
                  <a:pt x="1881075" y="-7372"/>
                  <a:pt x="2028685" y="49820"/>
                  <a:pt x="2177531" y="0"/>
                </a:cubicBezTo>
                <a:cubicBezTo>
                  <a:pt x="2326377" y="-49820"/>
                  <a:pt x="2454374" y="32288"/>
                  <a:pt x="2708778" y="0"/>
                </a:cubicBezTo>
                <a:cubicBezTo>
                  <a:pt x="2963182" y="-32288"/>
                  <a:pt x="3223757" y="59203"/>
                  <a:pt x="3397649" y="0"/>
                </a:cubicBezTo>
                <a:cubicBezTo>
                  <a:pt x="3571541" y="-59203"/>
                  <a:pt x="3735371" y="23272"/>
                  <a:pt x="3981437" y="0"/>
                </a:cubicBezTo>
                <a:cubicBezTo>
                  <a:pt x="4227503" y="-23272"/>
                  <a:pt x="4446951" y="7281"/>
                  <a:pt x="4617767" y="0"/>
                </a:cubicBezTo>
                <a:cubicBezTo>
                  <a:pt x="4788583" y="-7281"/>
                  <a:pt x="5026051" y="17157"/>
                  <a:pt x="5254096" y="0"/>
                </a:cubicBezTo>
                <a:cubicBezTo>
                  <a:pt x="5307905" y="226686"/>
                  <a:pt x="5232774" y="306942"/>
                  <a:pt x="5254096" y="479355"/>
                </a:cubicBezTo>
                <a:cubicBezTo>
                  <a:pt x="5275418" y="651769"/>
                  <a:pt x="5216226" y="793810"/>
                  <a:pt x="5254096" y="973091"/>
                </a:cubicBezTo>
                <a:cubicBezTo>
                  <a:pt x="5291966" y="1152372"/>
                  <a:pt x="5206368" y="1344770"/>
                  <a:pt x="5254096" y="1438066"/>
                </a:cubicBezTo>
                <a:cubicBezTo>
                  <a:pt x="5159949" y="1452054"/>
                  <a:pt x="4927440" y="1415947"/>
                  <a:pt x="4827930" y="1438066"/>
                </a:cubicBezTo>
                <a:cubicBezTo>
                  <a:pt x="4728420" y="1460185"/>
                  <a:pt x="4502609" y="1400857"/>
                  <a:pt x="4401765" y="1438066"/>
                </a:cubicBezTo>
                <a:cubicBezTo>
                  <a:pt x="4300921" y="1475275"/>
                  <a:pt x="4009997" y="1413426"/>
                  <a:pt x="3765435" y="1438066"/>
                </a:cubicBezTo>
                <a:cubicBezTo>
                  <a:pt x="3520873" y="1462706"/>
                  <a:pt x="3552183" y="1416230"/>
                  <a:pt x="3339270" y="1438066"/>
                </a:cubicBezTo>
                <a:cubicBezTo>
                  <a:pt x="3126357" y="1459902"/>
                  <a:pt x="3014444" y="1401681"/>
                  <a:pt x="2755481" y="1438066"/>
                </a:cubicBezTo>
                <a:cubicBezTo>
                  <a:pt x="2496518" y="1474451"/>
                  <a:pt x="2443224" y="1433988"/>
                  <a:pt x="2276775" y="1438066"/>
                </a:cubicBezTo>
                <a:cubicBezTo>
                  <a:pt x="2110326" y="1442144"/>
                  <a:pt x="1910343" y="1422258"/>
                  <a:pt x="1692986" y="1438066"/>
                </a:cubicBezTo>
                <a:cubicBezTo>
                  <a:pt x="1475629" y="1453874"/>
                  <a:pt x="1368776" y="1426577"/>
                  <a:pt x="1109198" y="1438066"/>
                </a:cubicBezTo>
                <a:cubicBezTo>
                  <a:pt x="849620" y="1449555"/>
                  <a:pt x="726299" y="1395000"/>
                  <a:pt x="525410" y="1438066"/>
                </a:cubicBezTo>
                <a:cubicBezTo>
                  <a:pt x="324521" y="1481132"/>
                  <a:pt x="153443" y="1400143"/>
                  <a:pt x="0" y="1438066"/>
                </a:cubicBezTo>
                <a:cubicBezTo>
                  <a:pt x="-22111" y="1278204"/>
                  <a:pt x="28347" y="1093721"/>
                  <a:pt x="0" y="973091"/>
                </a:cubicBezTo>
                <a:cubicBezTo>
                  <a:pt x="-28347" y="852462"/>
                  <a:pt x="15673" y="729048"/>
                  <a:pt x="0" y="493736"/>
                </a:cubicBezTo>
                <a:cubicBezTo>
                  <a:pt x="-15673" y="258424"/>
                  <a:pt x="24474" y="222397"/>
                  <a:pt x="0" y="0"/>
                </a:cubicBezTo>
                <a:close/>
              </a:path>
              <a:path w="5254096" h="1438066" stroke="0" extrusionOk="0">
                <a:moveTo>
                  <a:pt x="0" y="0"/>
                </a:moveTo>
                <a:cubicBezTo>
                  <a:pt x="107237" y="-58711"/>
                  <a:pt x="316870" y="34817"/>
                  <a:pt x="531247" y="0"/>
                </a:cubicBezTo>
                <a:cubicBezTo>
                  <a:pt x="745624" y="-34817"/>
                  <a:pt x="863095" y="39095"/>
                  <a:pt x="957413" y="0"/>
                </a:cubicBezTo>
                <a:cubicBezTo>
                  <a:pt x="1051731" y="-39095"/>
                  <a:pt x="1478476" y="16177"/>
                  <a:pt x="1646283" y="0"/>
                </a:cubicBezTo>
                <a:cubicBezTo>
                  <a:pt x="1814090" y="-16177"/>
                  <a:pt x="1941305" y="43603"/>
                  <a:pt x="2177531" y="0"/>
                </a:cubicBezTo>
                <a:cubicBezTo>
                  <a:pt x="2413757" y="-43603"/>
                  <a:pt x="2545034" y="16959"/>
                  <a:pt x="2708778" y="0"/>
                </a:cubicBezTo>
                <a:cubicBezTo>
                  <a:pt x="2872522" y="-16959"/>
                  <a:pt x="3163256" y="73880"/>
                  <a:pt x="3397649" y="0"/>
                </a:cubicBezTo>
                <a:cubicBezTo>
                  <a:pt x="3632042" y="-73880"/>
                  <a:pt x="3660118" y="15010"/>
                  <a:pt x="3876355" y="0"/>
                </a:cubicBezTo>
                <a:cubicBezTo>
                  <a:pt x="4092592" y="-15010"/>
                  <a:pt x="4222915" y="79197"/>
                  <a:pt x="4565226" y="0"/>
                </a:cubicBezTo>
                <a:cubicBezTo>
                  <a:pt x="4907537" y="-79197"/>
                  <a:pt x="5051576" y="63453"/>
                  <a:pt x="5254096" y="0"/>
                </a:cubicBezTo>
                <a:cubicBezTo>
                  <a:pt x="5287446" y="199446"/>
                  <a:pt x="5212860" y="375390"/>
                  <a:pt x="5254096" y="479355"/>
                </a:cubicBezTo>
                <a:cubicBezTo>
                  <a:pt x="5295332" y="583321"/>
                  <a:pt x="5237150" y="847578"/>
                  <a:pt x="5254096" y="958711"/>
                </a:cubicBezTo>
                <a:cubicBezTo>
                  <a:pt x="5271042" y="1069844"/>
                  <a:pt x="5215978" y="1295070"/>
                  <a:pt x="5254096" y="1438066"/>
                </a:cubicBezTo>
                <a:cubicBezTo>
                  <a:pt x="5125260" y="1441750"/>
                  <a:pt x="4978588" y="1398896"/>
                  <a:pt x="4827930" y="1438066"/>
                </a:cubicBezTo>
                <a:cubicBezTo>
                  <a:pt x="4677272" y="1477236"/>
                  <a:pt x="4288512" y="1379382"/>
                  <a:pt x="4139060" y="1438066"/>
                </a:cubicBezTo>
                <a:cubicBezTo>
                  <a:pt x="3989608" y="1496750"/>
                  <a:pt x="3771009" y="1429746"/>
                  <a:pt x="3660354" y="1438066"/>
                </a:cubicBezTo>
                <a:cubicBezTo>
                  <a:pt x="3549699" y="1446386"/>
                  <a:pt x="3231205" y="1423471"/>
                  <a:pt x="3076565" y="1438066"/>
                </a:cubicBezTo>
                <a:cubicBezTo>
                  <a:pt x="2921925" y="1452661"/>
                  <a:pt x="2731888" y="1430082"/>
                  <a:pt x="2387695" y="1438066"/>
                </a:cubicBezTo>
                <a:cubicBezTo>
                  <a:pt x="2043502" y="1446050"/>
                  <a:pt x="2012337" y="1384574"/>
                  <a:pt x="1803906" y="1438066"/>
                </a:cubicBezTo>
                <a:cubicBezTo>
                  <a:pt x="1595475" y="1491558"/>
                  <a:pt x="1471787" y="1421638"/>
                  <a:pt x="1377741" y="1438066"/>
                </a:cubicBezTo>
                <a:cubicBezTo>
                  <a:pt x="1283695" y="1454494"/>
                  <a:pt x="1058286" y="1428419"/>
                  <a:pt x="899034" y="1438066"/>
                </a:cubicBezTo>
                <a:cubicBezTo>
                  <a:pt x="739782" y="1447713"/>
                  <a:pt x="194605" y="1390387"/>
                  <a:pt x="0" y="1438066"/>
                </a:cubicBezTo>
                <a:cubicBezTo>
                  <a:pt x="-44634" y="1320008"/>
                  <a:pt x="48258" y="1175969"/>
                  <a:pt x="0" y="958711"/>
                </a:cubicBezTo>
                <a:cubicBezTo>
                  <a:pt x="-48258" y="741453"/>
                  <a:pt x="43415" y="673888"/>
                  <a:pt x="0" y="479355"/>
                </a:cubicBezTo>
                <a:cubicBezTo>
                  <a:pt x="-43415" y="284822"/>
                  <a:pt x="25006" y="110602"/>
                  <a:pt x="0" y="0"/>
                </a:cubicBezTo>
                <a:close/>
              </a:path>
            </a:pathLst>
          </a:custGeom>
          <a:solidFill>
            <a:srgbClr val="FFC000">
              <a:alpha val="38000"/>
            </a:srgbClr>
          </a:solidFill>
          <a:ln>
            <a:solidFill>
              <a:srgbClr val="FFC000"/>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sz="1200" dirty="0">
              <a:solidFill>
                <a:srgbClr val="0000FF"/>
              </a:solidFill>
            </a:endParaRPr>
          </a:p>
        </p:txBody>
      </p:sp>
      <p:sp>
        <p:nvSpPr>
          <p:cNvPr id="2" name="Title 1">
            <a:extLst>
              <a:ext uri="{FF2B5EF4-FFF2-40B4-BE49-F238E27FC236}">
                <a16:creationId xmlns:a16="http://schemas.microsoft.com/office/drawing/2014/main" id="{0465E744-2B9B-FE49-903C-057171CCD94F}"/>
              </a:ext>
            </a:extLst>
          </p:cNvPr>
          <p:cNvSpPr>
            <a:spLocks noGrp="1"/>
          </p:cNvSpPr>
          <p:nvPr>
            <p:ph type="title"/>
          </p:nvPr>
        </p:nvSpPr>
        <p:spPr/>
        <p:txBody>
          <a:bodyPr/>
          <a:lstStyle/>
          <a:p>
            <a:r>
              <a:rPr lang="en-US" dirty="0"/>
              <a:t>Spring cloud stream app CQRS</a:t>
            </a:r>
          </a:p>
        </p:txBody>
      </p:sp>
      <p:sp>
        <p:nvSpPr>
          <p:cNvPr id="3" name="Slide Number Placeholder 2">
            <a:extLst>
              <a:ext uri="{FF2B5EF4-FFF2-40B4-BE49-F238E27FC236}">
                <a16:creationId xmlns:a16="http://schemas.microsoft.com/office/drawing/2014/main" id="{9C00D3BA-4F87-1D4D-A999-07B99DCCDB46}"/>
              </a:ext>
            </a:extLst>
          </p:cNvPr>
          <p:cNvSpPr>
            <a:spLocks noGrp="1"/>
          </p:cNvSpPr>
          <p:nvPr>
            <p:ph type="sldNum" sz="quarter" idx="10"/>
          </p:nvPr>
        </p:nvSpPr>
        <p:spPr/>
        <p:txBody>
          <a:bodyPr/>
          <a:lstStyle/>
          <a:p>
            <a:pPr defTabSz="911231" eaLnBrk="1" fontAlgn="auto" hangingPunct="1">
              <a:spcBef>
                <a:spcPts val="0"/>
              </a:spcBef>
              <a:spcAft>
                <a:spcPts val="0"/>
              </a:spcAft>
              <a:defRPr/>
            </a:pPr>
            <a:r>
              <a:rPr lang="en-US" altLang="en-US">
                <a:solidFill>
                  <a:srgbClr val="FFFFFF"/>
                </a:solidFill>
                <a:latin typeface="Arial"/>
                <a:ea typeface="ＭＳ Ｐゴシック" charset="0"/>
                <a:cs typeface="Arial"/>
                <a:sym typeface="Helvetica" charset="0"/>
              </a:rPr>
              <a:t>IBM Confidential – Page </a:t>
            </a:r>
            <a:fld id="{E29CC0C0-E046-4664-B80A-AA818B18C835}"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82</a:t>
            </a:fld>
            <a:endParaRPr lang="en-US" altLang="en-US">
              <a:solidFill>
                <a:srgbClr val="FFFFFF"/>
              </a:solidFill>
              <a:latin typeface="Arial"/>
              <a:ea typeface="ＭＳ Ｐゴシック" charset="0"/>
              <a:cs typeface="Arial"/>
              <a:sym typeface="Helvetica" charset="0"/>
            </a:endParaRPr>
          </a:p>
        </p:txBody>
      </p:sp>
      <p:sp>
        <p:nvSpPr>
          <p:cNvPr id="4" name="Rectangle 3">
            <a:extLst>
              <a:ext uri="{FF2B5EF4-FFF2-40B4-BE49-F238E27FC236}">
                <a16:creationId xmlns:a16="http://schemas.microsoft.com/office/drawing/2014/main" id="{44A6BF2F-0B6E-124E-88F3-FA60B62A4859}"/>
              </a:ext>
            </a:extLst>
          </p:cNvPr>
          <p:cNvSpPr/>
          <p:nvPr/>
        </p:nvSpPr>
        <p:spPr>
          <a:xfrm>
            <a:off x="848656" y="1443202"/>
            <a:ext cx="5247344" cy="2251564"/>
          </a:xfrm>
          <a:custGeom>
            <a:avLst/>
            <a:gdLst>
              <a:gd name="connsiteX0" fmla="*/ 0 w 5247344"/>
              <a:gd name="connsiteY0" fmla="*/ 0 h 2251564"/>
              <a:gd name="connsiteX1" fmla="*/ 635512 w 5247344"/>
              <a:gd name="connsiteY1" fmla="*/ 0 h 2251564"/>
              <a:gd name="connsiteX2" fmla="*/ 1061130 w 5247344"/>
              <a:gd name="connsiteY2" fmla="*/ 0 h 2251564"/>
              <a:gd name="connsiteX3" fmla="*/ 1591694 w 5247344"/>
              <a:gd name="connsiteY3" fmla="*/ 0 h 2251564"/>
              <a:gd name="connsiteX4" fmla="*/ 2279679 w 5247344"/>
              <a:gd name="connsiteY4" fmla="*/ 0 h 2251564"/>
              <a:gd name="connsiteX5" fmla="*/ 2862718 w 5247344"/>
              <a:gd name="connsiteY5" fmla="*/ 0 h 2251564"/>
              <a:gd name="connsiteX6" fmla="*/ 3498229 w 5247344"/>
              <a:gd name="connsiteY6" fmla="*/ 0 h 2251564"/>
              <a:gd name="connsiteX7" fmla="*/ 4028794 w 5247344"/>
              <a:gd name="connsiteY7" fmla="*/ 0 h 2251564"/>
              <a:gd name="connsiteX8" fmla="*/ 4611832 w 5247344"/>
              <a:gd name="connsiteY8" fmla="*/ 0 h 2251564"/>
              <a:gd name="connsiteX9" fmla="*/ 5247344 w 5247344"/>
              <a:gd name="connsiteY9" fmla="*/ 0 h 2251564"/>
              <a:gd name="connsiteX10" fmla="*/ 5247344 w 5247344"/>
              <a:gd name="connsiteY10" fmla="*/ 517860 h 2251564"/>
              <a:gd name="connsiteX11" fmla="*/ 5247344 w 5247344"/>
              <a:gd name="connsiteY11" fmla="*/ 1013204 h 2251564"/>
              <a:gd name="connsiteX12" fmla="*/ 5247344 w 5247344"/>
              <a:gd name="connsiteY12" fmla="*/ 1531064 h 2251564"/>
              <a:gd name="connsiteX13" fmla="*/ 5247344 w 5247344"/>
              <a:gd name="connsiteY13" fmla="*/ 2251564 h 2251564"/>
              <a:gd name="connsiteX14" fmla="*/ 4664306 w 5247344"/>
              <a:gd name="connsiteY14" fmla="*/ 2251564 h 2251564"/>
              <a:gd name="connsiteX15" fmla="*/ 4081268 w 5247344"/>
              <a:gd name="connsiteY15" fmla="*/ 2251564 h 2251564"/>
              <a:gd name="connsiteX16" fmla="*/ 3603176 w 5247344"/>
              <a:gd name="connsiteY16" fmla="*/ 2251564 h 2251564"/>
              <a:gd name="connsiteX17" fmla="*/ 3020138 w 5247344"/>
              <a:gd name="connsiteY17" fmla="*/ 2251564 h 2251564"/>
              <a:gd name="connsiteX18" fmla="*/ 2437100 w 5247344"/>
              <a:gd name="connsiteY18" fmla="*/ 2251564 h 2251564"/>
              <a:gd name="connsiteX19" fmla="*/ 1854062 w 5247344"/>
              <a:gd name="connsiteY19" fmla="*/ 2251564 h 2251564"/>
              <a:gd name="connsiteX20" fmla="*/ 1271023 w 5247344"/>
              <a:gd name="connsiteY20" fmla="*/ 2251564 h 2251564"/>
              <a:gd name="connsiteX21" fmla="*/ 740459 w 5247344"/>
              <a:gd name="connsiteY21" fmla="*/ 2251564 h 2251564"/>
              <a:gd name="connsiteX22" fmla="*/ 0 w 5247344"/>
              <a:gd name="connsiteY22" fmla="*/ 2251564 h 2251564"/>
              <a:gd name="connsiteX23" fmla="*/ 0 w 5247344"/>
              <a:gd name="connsiteY23" fmla="*/ 1688673 h 2251564"/>
              <a:gd name="connsiteX24" fmla="*/ 0 w 5247344"/>
              <a:gd name="connsiteY24" fmla="*/ 1103266 h 2251564"/>
              <a:gd name="connsiteX25" fmla="*/ 0 w 5247344"/>
              <a:gd name="connsiteY25" fmla="*/ 517860 h 2251564"/>
              <a:gd name="connsiteX26" fmla="*/ 0 w 5247344"/>
              <a:gd name="connsiteY26" fmla="*/ 0 h 2251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247344" h="2251564" fill="none" extrusionOk="0">
                <a:moveTo>
                  <a:pt x="0" y="0"/>
                </a:moveTo>
                <a:cubicBezTo>
                  <a:pt x="183618" y="-73957"/>
                  <a:pt x="494300" y="19944"/>
                  <a:pt x="635512" y="0"/>
                </a:cubicBezTo>
                <a:cubicBezTo>
                  <a:pt x="776724" y="-19944"/>
                  <a:pt x="938184" y="37508"/>
                  <a:pt x="1061130" y="0"/>
                </a:cubicBezTo>
                <a:cubicBezTo>
                  <a:pt x="1184076" y="-37508"/>
                  <a:pt x="1429759" y="22935"/>
                  <a:pt x="1591694" y="0"/>
                </a:cubicBezTo>
                <a:cubicBezTo>
                  <a:pt x="1753629" y="-22935"/>
                  <a:pt x="1947503" y="6392"/>
                  <a:pt x="2279679" y="0"/>
                </a:cubicBezTo>
                <a:cubicBezTo>
                  <a:pt x="2611855" y="-6392"/>
                  <a:pt x="2624960" y="17948"/>
                  <a:pt x="2862718" y="0"/>
                </a:cubicBezTo>
                <a:cubicBezTo>
                  <a:pt x="3100476" y="-17948"/>
                  <a:pt x="3294076" y="49823"/>
                  <a:pt x="3498229" y="0"/>
                </a:cubicBezTo>
                <a:cubicBezTo>
                  <a:pt x="3702382" y="-49823"/>
                  <a:pt x="3807274" y="22254"/>
                  <a:pt x="4028794" y="0"/>
                </a:cubicBezTo>
                <a:cubicBezTo>
                  <a:pt x="4250315" y="-22254"/>
                  <a:pt x="4400574" y="57533"/>
                  <a:pt x="4611832" y="0"/>
                </a:cubicBezTo>
                <a:cubicBezTo>
                  <a:pt x="4823090" y="-57533"/>
                  <a:pt x="4934174" y="51175"/>
                  <a:pt x="5247344" y="0"/>
                </a:cubicBezTo>
                <a:cubicBezTo>
                  <a:pt x="5304577" y="108891"/>
                  <a:pt x="5192127" y="362985"/>
                  <a:pt x="5247344" y="517860"/>
                </a:cubicBezTo>
                <a:cubicBezTo>
                  <a:pt x="5302561" y="672735"/>
                  <a:pt x="5204328" y="906104"/>
                  <a:pt x="5247344" y="1013204"/>
                </a:cubicBezTo>
                <a:cubicBezTo>
                  <a:pt x="5290360" y="1120304"/>
                  <a:pt x="5191713" y="1381223"/>
                  <a:pt x="5247344" y="1531064"/>
                </a:cubicBezTo>
                <a:cubicBezTo>
                  <a:pt x="5302975" y="1680905"/>
                  <a:pt x="5246746" y="1901421"/>
                  <a:pt x="5247344" y="2251564"/>
                </a:cubicBezTo>
                <a:cubicBezTo>
                  <a:pt x="5016962" y="2316615"/>
                  <a:pt x="4915519" y="2188198"/>
                  <a:pt x="4664306" y="2251564"/>
                </a:cubicBezTo>
                <a:cubicBezTo>
                  <a:pt x="4413093" y="2314930"/>
                  <a:pt x="4360240" y="2183624"/>
                  <a:pt x="4081268" y="2251564"/>
                </a:cubicBezTo>
                <a:cubicBezTo>
                  <a:pt x="3802296" y="2319504"/>
                  <a:pt x="3781243" y="2227929"/>
                  <a:pt x="3603176" y="2251564"/>
                </a:cubicBezTo>
                <a:cubicBezTo>
                  <a:pt x="3425109" y="2275199"/>
                  <a:pt x="3216352" y="2245772"/>
                  <a:pt x="3020138" y="2251564"/>
                </a:cubicBezTo>
                <a:cubicBezTo>
                  <a:pt x="2823924" y="2257356"/>
                  <a:pt x="2635239" y="2232314"/>
                  <a:pt x="2437100" y="2251564"/>
                </a:cubicBezTo>
                <a:cubicBezTo>
                  <a:pt x="2238961" y="2270814"/>
                  <a:pt x="2120749" y="2196068"/>
                  <a:pt x="1854062" y="2251564"/>
                </a:cubicBezTo>
                <a:cubicBezTo>
                  <a:pt x="1587375" y="2307060"/>
                  <a:pt x="1555384" y="2232330"/>
                  <a:pt x="1271023" y="2251564"/>
                </a:cubicBezTo>
                <a:cubicBezTo>
                  <a:pt x="986662" y="2270798"/>
                  <a:pt x="989635" y="2217399"/>
                  <a:pt x="740459" y="2251564"/>
                </a:cubicBezTo>
                <a:cubicBezTo>
                  <a:pt x="491283" y="2285729"/>
                  <a:pt x="317919" y="2187168"/>
                  <a:pt x="0" y="2251564"/>
                </a:cubicBezTo>
                <a:cubicBezTo>
                  <a:pt x="-57442" y="2062549"/>
                  <a:pt x="11991" y="1848877"/>
                  <a:pt x="0" y="1688673"/>
                </a:cubicBezTo>
                <a:cubicBezTo>
                  <a:pt x="-11991" y="1528469"/>
                  <a:pt x="30421" y="1303519"/>
                  <a:pt x="0" y="1103266"/>
                </a:cubicBezTo>
                <a:cubicBezTo>
                  <a:pt x="-30421" y="903013"/>
                  <a:pt x="409" y="641117"/>
                  <a:pt x="0" y="517860"/>
                </a:cubicBezTo>
                <a:cubicBezTo>
                  <a:pt x="-409" y="394603"/>
                  <a:pt x="35397" y="126638"/>
                  <a:pt x="0" y="0"/>
                </a:cubicBezTo>
                <a:close/>
              </a:path>
              <a:path w="5247344" h="2251564" stroke="0" extrusionOk="0">
                <a:moveTo>
                  <a:pt x="0" y="0"/>
                </a:moveTo>
                <a:cubicBezTo>
                  <a:pt x="117209" y="-6471"/>
                  <a:pt x="324821" y="20368"/>
                  <a:pt x="530565" y="0"/>
                </a:cubicBezTo>
                <a:cubicBezTo>
                  <a:pt x="736309" y="-20368"/>
                  <a:pt x="764242" y="47493"/>
                  <a:pt x="956183" y="0"/>
                </a:cubicBezTo>
                <a:cubicBezTo>
                  <a:pt x="1148124" y="-47493"/>
                  <a:pt x="1379132" y="2121"/>
                  <a:pt x="1644168" y="0"/>
                </a:cubicBezTo>
                <a:cubicBezTo>
                  <a:pt x="1909205" y="-2121"/>
                  <a:pt x="2033712" y="57290"/>
                  <a:pt x="2174733" y="0"/>
                </a:cubicBezTo>
                <a:cubicBezTo>
                  <a:pt x="2315754" y="-57290"/>
                  <a:pt x="2581532" y="49813"/>
                  <a:pt x="2705297" y="0"/>
                </a:cubicBezTo>
                <a:cubicBezTo>
                  <a:pt x="2829062" y="-49813"/>
                  <a:pt x="3083121" y="41419"/>
                  <a:pt x="3393282" y="0"/>
                </a:cubicBezTo>
                <a:cubicBezTo>
                  <a:pt x="3703443" y="-41419"/>
                  <a:pt x="3685801" y="49055"/>
                  <a:pt x="3871374" y="0"/>
                </a:cubicBezTo>
                <a:cubicBezTo>
                  <a:pt x="4056947" y="-49055"/>
                  <a:pt x="4354198" y="44483"/>
                  <a:pt x="4559359" y="0"/>
                </a:cubicBezTo>
                <a:cubicBezTo>
                  <a:pt x="4764521" y="-44483"/>
                  <a:pt x="5084002" y="47843"/>
                  <a:pt x="5247344" y="0"/>
                </a:cubicBezTo>
                <a:cubicBezTo>
                  <a:pt x="5287859" y="268701"/>
                  <a:pt x="5216080" y="415725"/>
                  <a:pt x="5247344" y="562891"/>
                </a:cubicBezTo>
                <a:cubicBezTo>
                  <a:pt x="5278608" y="710057"/>
                  <a:pt x="5225414" y="882954"/>
                  <a:pt x="5247344" y="1125782"/>
                </a:cubicBezTo>
                <a:cubicBezTo>
                  <a:pt x="5269274" y="1368610"/>
                  <a:pt x="5190440" y="1429369"/>
                  <a:pt x="5247344" y="1711189"/>
                </a:cubicBezTo>
                <a:cubicBezTo>
                  <a:pt x="5304248" y="1993009"/>
                  <a:pt x="5214732" y="2137098"/>
                  <a:pt x="5247344" y="2251564"/>
                </a:cubicBezTo>
                <a:cubicBezTo>
                  <a:pt x="5122751" y="2283537"/>
                  <a:pt x="4908621" y="2193787"/>
                  <a:pt x="4664306" y="2251564"/>
                </a:cubicBezTo>
                <a:cubicBezTo>
                  <a:pt x="4419991" y="2309341"/>
                  <a:pt x="4363458" y="2246771"/>
                  <a:pt x="4186214" y="2251564"/>
                </a:cubicBezTo>
                <a:cubicBezTo>
                  <a:pt x="4008970" y="2256357"/>
                  <a:pt x="3888992" y="2193781"/>
                  <a:pt x="3603176" y="2251564"/>
                </a:cubicBezTo>
                <a:cubicBezTo>
                  <a:pt x="3317360" y="2309347"/>
                  <a:pt x="3190633" y="2225108"/>
                  <a:pt x="2915191" y="2251564"/>
                </a:cubicBezTo>
                <a:cubicBezTo>
                  <a:pt x="2639750" y="2278020"/>
                  <a:pt x="2477060" y="2193024"/>
                  <a:pt x="2332153" y="2251564"/>
                </a:cubicBezTo>
                <a:cubicBezTo>
                  <a:pt x="2187246" y="2310104"/>
                  <a:pt x="2065654" y="2251502"/>
                  <a:pt x="1906535" y="2251564"/>
                </a:cubicBezTo>
                <a:cubicBezTo>
                  <a:pt x="1747416" y="2251626"/>
                  <a:pt x="1637472" y="2223101"/>
                  <a:pt x="1428444" y="2251564"/>
                </a:cubicBezTo>
                <a:cubicBezTo>
                  <a:pt x="1219416" y="2280027"/>
                  <a:pt x="885228" y="2169732"/>
                  <a:pt x="740459" y="2251564"/>
                </a:cubicBezTo>
                <a:cubicBezTo>
                  <a:pt x="595690" y="2333396"/>
                  <a:pt x="258379" y="2182245"/>
                  <a:pt x="0" y="2251564"/>
                </a:cubicBezTo>
                <a:cubicBezTo>
                  <a:pt x="-40119" y="2041925"/>
                  <a:pt x="36282" y="1862129"/>
                  <a:pt x="0" y="1733704"/>
                </a:cubicBezTo>
                <a:cubicBezTo>
                  <a:pt x="-36282" y="1605279"/>
                  <a:pt x="49122" y="1456521"/>
                  <a:pt x="0" y="1193329"/>
                </a:cubicBezTo>
                <a:cubicBezTo>
                  <a:pt x="-49122" y="930137"/>
                  <a:pt x="51056" y="862636"/>
                  <a:pt x="0" y="697985"/>
                </a:cubicBezTo>
                <a:cubicBezTo>
                  <a:pt x="-51056" y="533334"/>
                  <a:pt x="69014" y="210919"/>
                  <a:pt x="0" y="0"/>
                </a:cubicBezTo>
                <a:close/>
              </a:path>
            </a:pathLst>
          </a:custGeom>
          <a:solidFill>
            <a:schemeClr val="accent1">
              <a:alpha val="38000"/>
            </a:schemeClr>
          </a:solidFill>
          <a:ln>
            <a:solidFill>
              <a:schemeClr val="accent1">
                <a:lumMod val="75000"/>
              </a:schemeClr>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dirty="0">
                <a:solidFill>
                  <a:srgbClr val="0000FF"/>
                </a:solidFill>
              </a:rPr>
              <a:t>Spring cloud stream app</a:t>
            </a:r>
          </a:p>
        </p:txBody>
      </p:sp>
      <p:sp>
        <p:nvSpPr>
          <p:cNvPr id="5" name="Rectangle 4">
            <a:extLst>
              <a:ext uri="{FF2B5EF4-FFF2-40B4-BE49-F238E27FC236}">
                <a16:creationId xmlns:a16="http://schemas.microsoft.com/office/drawing/2014/main" id="{71881EA3-F73F-984A-94EC-3989FD6642D0}"/>
              </a:ext>
            </a:extLst>
          </p:cNvPr>
          <p:cNvSpPr/>
          <p:nvPr/>
        </p:nvSpPr>
        <p:spPr>
          <a:xfrm>
            <a:off x="841904" y="4133678"/>
            <a:ext cx="5254096" cy="1438066"/>
          </a:xfrm>
          <a:custGeom>
            <a:avLst/>
            <a:gdLst>
              <a:gd name="connsiteX0" fmla="*/ 0 w 5254096"/>
              <a:gd name="connsiteY0" fmla="*/ 0 h 1438066"/>
              <a:gd name="connsiteX1" fmla="*/ 426166 w 5254096"/>
              <a:gd name="connsiteY1" fmla="*/ 0 h 1438066"/>
              <a:gd name="connsiteX2" fmla="*/ 1115036 w 5254096"/>
              <a:gd name="connsiteY2" fmla="*/ 0 h 1438066"/>
              <a:gd name="connsiteX3" fmla="*/ 1751365 w 5254096"/>
              <a:gd name="connsiteY3" fmla="*/ 0 h 1438066"/>
              <a:gd name="connsiteX4" fmla="*/ 2177531 w 5254096"/>
              <a:gd name="connsiteY4" fmla="*/ 0 h 1438066"/>
              <a:gd name="connsiteX5" fmla="*/ 2708778 w 5254096"/>
              <a:gd name="connsiteY5" fmla="*/ 0 h 1438066"/>
              <a:gd name="connsiteX6" fmla="*/ 3397649 w 5254096"/>
              <a:gd name="connsiteY6" fmla="*/ 0 h 1438066"/>
              <a:gd name="connsiteX7" fmla="*/ 3981437 w 5254096"/>
              <a:gd name="connsiteY7" fmla="*/ 0 h 1438066"/>
              <a:gd name="connsiteX8" fmla="*/ 4617767 w 5254096"/>
              <a:gd name="connsiteY8" fmla="*/ 0 h 1438066"/>
              <a:gd name="connsiteX9" fmla="*/ 5254096 w 5254096"/>
              <a:gd name="connsiteY9" fmla="*/ 0 h 1438066"/>
              <a:gd name="connsiteX10" fmla="*/ 5254096 w 5254096"/>
              <a:gd name="connsiteY10" fmla="*/ 479355 h 1438066"/>
              <a:gd name="connsiteX11" fmla="*/ 5254096 w 5254096"/>
              <a:gd name="connsiteY11" fmla="*/ 973091 h 1438066"/>
              <a:gd name="connsiteX12" fmla="*/ 5254096 w 5254096"/>
              <a:gd name="connsiteY12" fmla="*/ 1438066 h 1438066"/>
              <a:gd name="connsiteX13" fmla="*/ 4827930 w 5254096"/>
              <a:gd name="connsiteY13" fmla="*/ 1438066 h 1438066"/>
              <a:gd name="connsiteX14" fmla="*/ 4401765 w 5254096"/>
              <a:gd name="connsiteY14" fmla="*/ 1438066 h 1438066"/>
              <a:gd name="connsiteX15" fmla="*/ 3765435 w 5254096"/>
              <a:gd name="connsiteY15" fmla="*/ 1438066 h 1438066"/>
              <a:gd name="connsiteX16" fmla="*/ 3339270 w 5254096"/>
              <a:gd name="connsiteY16" fmla="*/ 1438066 h 1438066"/>
              <a:gd name="connsiteX17" fmla="*/ 2755481 w 5254096"/>
              <a:gd name="connsiteY17" fmla="*/ 1438066 h 1438066"/>
              <a:gd name="connsiteX18" fmla="*/ 2276775 w 5254096"/>
              <a:gd name="connsiteY18" fmla="*/ 1438066 h 1438066"/>
              <a:gd name="connsiteX19" fmla="*/ 1692986 w 5254096"/>
              <a:gd name="connsiteY19" fmla="*/ 1438066 h 1438066"/>
              <a:gd name="connsiteX20" fmla="*/ 1109198 w 5254096"/>
              <a:gd name="connsiteY20" fmla="*/ 1438066 h 1438066"/>
              <a:gd name="connsiteX21" fmla="*/ 525410 w 5254096"/>
              <a:gd name="connsiteY21" fmla="*/ 1438066 h 1438066"/>
              <a:gd name="connsiteX22" fmla="*/ 0 w 5254096"/>
              <a:gd name="connsiteY22" fmla="*/ 1438066 h 1438066"/>
              <a:gd name="connsiteX23" fmla="*/ 0 w 5254096"/>
              <a:gd name="connsiteY23" fmla="*/ 973091 h 1438066"/>
              <a:gd name="connsiteX24" fmla="*/ 0 w 5254096"/>
              <a:gd name="connsiteY24" fmla="*/ 493736 h 1438066"/>
              <a:gd name="connsiteX25" fmla="*/ 0 w 5254096"/>
              <a:gd name="connsiteY25" fmla="*/ 0 h 1438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254096" h="1438066" fill="none" extrusionOk="0">
                <a:moveTo>
                  <a:pt x="0" y="0"/>
                </a:moveTo>
                <a:cubicBezTo>
                  <a:pt x="137939" y="-27519"/>
                  <a:pt x="227951" y="30266"/>
                  <a:pt x="426166" y="0"/>
                </a:cubicBezTo>
                <a:cubicBezTo>
                  <a:pt x="624381" y="-30266"/>
                  <a:pt x="944265" y="54690"/>
                  <a:pt x="1115036" y="0"/>
                </a:cubicBezTo>
                <a:cubicBezTo>
                  <a:pt x="1285807" y="-54690"/>
                  <a:pt x="1621655" y="7372"/>
                  <a:pt x="1751365" y="0"/>
                </a:cubicBezTo>
                <a:cubicBezTo>
                  <a:pt x="1881075" y="-7372"/>
                  <a:pt x="2028685" y="49820"/>
                  <a:pt x="2177531" y="0"/>
                </a:cubicBezTo>
                <a:cubicBezTo>
                  <a:pt x="2326377" y="-49820"/>
                  <a:pt x="2454374" y="32288"/>
                  <a:pt x="2708778" y="0"/>
                </a:cubicBezTo>
                <a:cubicBezTo>
                  <a:pt x="2963182" y="-32288"/>
                  <a:pt x="3223757" y="59203"/>
                  <a:pt x="3397649" y="0"/>
                </a:cubicBezTo>
                <a:cubicBezTo>
                  <a:pt x="3571541" y="-59203"/>
                  <a:pt x="3735371" y="23272"/>
                  <a:pt x="3981437" y="0"/>
                </a:cubicBezTo>
                <a:cubicBezTo>
                  <a:pt x="4227503" y="-23272"/>
                  <a:pt x="4446951" y="7281"/>
                  <a:pt x="4617767" y="0"/>
                </a:cubicBezTo>
                <a:cubicBezTo>
                  <a:pt x="4788583" y="-7281"/>
                  <a:pt x="5026051" y="17157"/>
                  <a:pt x="5254096" y="0"/>
                </a:cubicBezTo>
                <a:cubicBezTo>
                  <a:pt x="5307905" y="226686"/>
                  <a:pt x="5232774" y="306942"/>
                  <a:pt x="5254096" y="479355"/>
                </a:cubicBezTo>
                <a:cubicBezTo>
                  <a:pt x="5275418" y="651769"/>
                  <a:pt x="5216226" y="793810"/>
                  <a:pt x="5254096" y="973091"/>
                </a:cubicBezTo>
                <a:cubicBezTo>
                  <a:pt x="5291966" y="1152372"/>
                  <a:pt x="5206368" y="1344770"/>
                  <a:pt x="5254096" y="1438066"/>
                </a:cubicBezTo>
                <a:cubicBezTo>
                  <a:pt x="5159949" y="1452054"/>
                  <a:pt x="4927440" y="1415947"/>
                  <a:pt x="4827930" y="1438066"/>
                </a:cubicBezTo>
                <a:cubicBezTo>
                  <a:pt x="4728420" y="1460185"/>
                  <a:pt x="4502609" y="1400857"/>
                  <a:pt x="4401765" y="1438066"/>
                </a:cubicBezTo>
                <a:cubicBezTo>
                  <a:pt x="4300921" y="1475275"/>
                  <a:pt x="4009997" y="1413426"/>
                  <a:pt x="3765435" y="1438066"/>
                </a:cubicBezTo>
                <a:cubicBezTo>
                  <a:pt x="3520873" y="1462706"/>
                  <a:pt x="3552183" y="1416230"/>
                  <a:pt x="3339270" y="1438066"/>
                </a:cubicBezTo>
                <a:cubicBezTo>
                  <a:pt x="3126357" y="1459902"/>
                  <a:pt x="3014444" y="1401681"/>
                  <a:pt x="2755481" y="1438066"/>
                </a:cubicBezTo>
                <a:cubicBezTo>
                  <a:pt x="2496518" y="1474451"/>
                  <a:pt x="2443224" y="1433988"/>
                  <a:pt x="2276775" y="1438066"/>
                </a:cubicBezTo>
                <a:cubicBezTo>
                  <a:pt x="2110326" y="1442144"/>
                  <a:pt x="1910343" y="1422258"/>
                  <a:pt x="1692986" y="1438066"/>
                </a:cubicBezTo>
                <a:cubicBezTo>
                  <a:pt x="1475629" y="1453874"/>
                  <a:pt x="1368776" y="1426577"/>
                  <a:pt x="1109198" y="1438066"/>
                </a:cubicBezTo>
                <a:cubicBezTo>
                  <a:pt x="849620" y="1449555"/>
                  <a:pt x="726299" y="1395000"/>
                  <a:pt x="525410" y="1438066"/>
                </a:cubicBezTo>
                <a:cubicBezTo>
                  <a:pt x="324521" y="1481132"/>
                  <a:pt x="153443" y="1400143"/>
                  <a:pt x="0" y="1438066"/>
                </a:cubicBezTo>
                <a:cubicBezTo>
                  <a:pt x="-22111" y="1278204"/>
                  <a:pt x="28347" y="1093721"/>
                  <a:pt x="0" y="973091"/>
                </a:cubicBezTo>
                <a:cubicBezTo>
                  <a:pt x="-28347" y="852462"/>
                  <a:pt x="15673" y="729048"/>
                  <a:pt x="0" y="493736"/>
                </a:cubicBezTo>
                <a:cubicBezTo>
                  <a:pt x="-15673" y="258424"/>
                  <a:pt x="24474" y="222397"/>
                  <a:pt x="0" y="0"/>
                </a:cubicBezTo>
                <a:close/>
              </a:path>
              <a:path w="5254096" h="1438066" stroke="0" extrusionOk="0">
                <a:moveTo>
                  <a:pt x="0" y="0"/>
                </a:moveTo>
                <a:cubicBezTo>
                  <a:pt x="107237" y="-58711"/>
                  <a:pt x="316870" y="34817"/>
                  <a:pt x="531247" y="0"/>
                </a:cubicBezTo>
                <a:cubicBezTo>
                  <a:pt x="745624" y="-34817"/>
                  <a:pt x="863095" y="39095"/>
                  <a:pt x="957413" y="0"/>
                </a:cubicBezTo>
                <a:cubicBezTo>
                  <a:pt x="1051731" y="-39095"/>
                  <a:pt x="1478476" y="16177"/>
                  <a:pt x="1646283" y="0"/>
                </a:cubicBezTo>
                <a:cubicBezTo>
                  <a:pt x="1814090" y="-16177"/>
                  <a:pt x="1941305" y="43603"/>
                  <a:pt x="2177531" y="0"/>
                </a:cubicBezTo>
                <a:cubicBezTo>
                  <a:pt x="2413757" y="-43603"/>
                  <a:pt x="2545034" y="16959"/>
                  <a:pt x="2708778" y="0"/>
                </a:cubicBezTo>
                <a:cubicBezTo>
                  <a:pt x="2872522" y="-16959"/>
                  <a:pt x="3163256" y="73880"/>
                  <a:pt x="3397649" y="0"/>
                </a:cubicBezTo>
                <a:cubicBezTo>
                  <a:pt x="3632042" y="-73880"/>
                  <a:pt x="3660118" y="15010"/>
                  <a:pt x="3876355" y="0"/>
                </a:cubicBezTo>
                <a:cubicBezTo>
                  <a:pt x="4092592" y="-15010"/>
                  <a:pt x="4222915" y="79197"/>
                  <a:pt x="4565226" y="0"/>
                </a:cubicBezTo>
                <a:cubicBezTo>
                  <a:pt x="4907537" y="-79197"/>
                  <a:pt x="5051576" y="63453"/>
                  <a:pt x="5254096" y="0"/>
                </a:cubicBezTo>
                <a:cubicBezTo>
                  <a:pt x="5287446" y="199446"/>
                  <a:pt x="5212860" y="375390"/>
                  <a:pt x="5254096" y="479355"/>
                </a:cubicBezTo>
                <a:cubicBezTo>
                  <a:pt x="5295332" y="583321"/>
                  <a:pt x="5237150" y="847578"/>
                  <a:pt x="5254096" y="958711"/>
                </a:cubicBezTo>
                <a:cubicBezTo>
                  <a:pt x="5271042" y="1069844"/>
                  <a:pt x="5215978" y="1295070"/>
                  <a:pt x="5254096" y="1438066"/>
                </a:cubicBezTo>
                <a:cubicBezTo>
                  <a:pt x="5125260" y="1441750"/>
                  <a:pt x="4978588" y="1398896"/>
                  <a:pt x="4827930" y="1438066"/>
                </a:cubicBezTo>
                <a:cubicBezTo>
                  <a:pt x="4677272" y="1477236"/>
                  <a:pt x="4288512" y="1379382"/>
                  <a:pt x="4139060" y="1438066"/>
                </a:cubicBezTo>
                <a:cubicBezTo>
                  <a:pt x="3989608" y="1496750"/>
                  <a:pt x="3771009" y="1429746"/>
                  <a:pt x="3660354" y="1438066"/>
                </a:cubicBezTo>
                <a:cubicBezTo>
                  <a:pt x="3549699" y="1446386"/>
                  <a:pt x="3231205" y="1423471"/>
                  <a:pt x="3076565" y="1438066"/>
                </a:cubicBezTo>
                <a:cubicBezTo>
                  <a:pt x="2921925" y="1452661"/>
                  <a:pt x="2731888" y="1430082"/>
                  <a:pt x="2387695" y="1438066"/>
                </a:cubicBezTo>
                <a:cubicBezTo>
                  <a:pt x="2043502" y="1446050"/>
                  <a:pt x="2012337" y="1384574"/>
                  <a:pt x="1803906" y="1438066"/>
                </a:cubicBezTo>
                <a:cubicBezTo>
                  <a:pt x="1595475" y="1491558"/>
                  <a:pt x="1471787" y="1421638"/>
                  <a:pt x="1377741" y="1438066"/>
                </a:cubicBezTo>
                <a:cubicBezTo>
                  <a:pt x="1283695" y="1454494"/>
                  <a:pt x="1058286" y="1428419"/>
                  <a:pt x="899034" y="1438066"/>
                </a:cubicBezTo>
                <a:cubicBezTo>
                  <a:pt x="739782" y="1447713"/>
                  <a:pt x="194605" y="1390387"/>
                  <a:pt x="0" y="1438066"/>
                </a:cubicBezTo>
                <a:cubicBezTo>
                  <a:pt x="-44634" y="1320008"/>
                  <a:pt x="48258" y="1175969"/>
                  <a:pt x="0" y="958711"/>
                </a:cubicBezTo>
                <a:cubicBezTo>
                  <a:pt x="-48258" y="741453"/>
                  <a:pt x="43415" y="673888"/>
                  <a:pt x="0" y="479355"/>
                </a:cubicBezTo>
                <a:cubicBezTo>
                  <a:pt x="-43415" y="284822"/>
                  <a:pt x="25006" y="110602"/>
                  <a:pt x="0" y="0"/>
                </a:cubicBezTo>
                <a:close/>
              </a:path>
            </a:pathLst>
          </a:custGeom>
          <a:solidFill>
            <a:srgbClr val="FFC000">
              <a:alpha val="38000"/>
            </a:srgbClr>
          </a:solidFill>
          <a:ln>
            <a:solidFill>
              <a:srgbClr val="FFC000"/>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dirty="0">
                <a:solidFill>
                  <a:srgbClr val="0000FF"/>
                </a:solidFill>
              </a:rPr>
              <a:t>Kafka brokers</a:t>
            </a:r>
          </a:p>
        </p:txBody>
      </p:sp>
      <p:cxnSp>
        <p:nvCxnSpPr>
          <p:cNvPr id="17" name="Elbow Connector 16">
            <a:extLst>
              <a:ext uri="{FF2B5EF4-FFF2-40B4-BE49-F238E27FC236}">
                <a16:creationId xmlns:a16="http://schemas.microsoft.com/office/drawing/2014/main" id="{1179AC94-30B7-B44B-BFC0-C9B85CFA926A}"/>
              </a:ext>
            </a:extLst>
          </p:cNvPr>
          <p:cNvCxnSpPr>
            <a:cxnSpLocks/>
            <a:stCxn id="27" idx="2"/>
            <a:endCxn id="23" idx="0"/>
          </p:cNvCxnSpPr>
          <p:nvPr/>
        </p:nvCxnSpPr>
        <p:spPr>
          <a:xfrm rot="5400000">
            <a:off x="2070188" y="3218258"/>
            <a:ext cx="1196673" cy="1569720"/>
          </a:xfrm>
          <a:prstGeom prst="bentConnector3">
            <a:avLst>
              <a:gd name="adj1" fmla="val 50000"/>
            </a:avLst>
          </a:prstGeom>
          <a:ln>
            <a:solidFill>
              <a:schemeClr val="tx2"/>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2D75A3B5-BA02-AF49-B1E9-C5A83B803F7D}"/>
              </a:ext>
            </a:extLst>
          </p:cNvPr>
          <p:cNvSpPr/>
          <p:nvPr/>
        </p:nvSpPr>
        <p:spPr>
          <a:xfrm>
            <a:off x="8473440" y="5407697"/>
            <a:ext cx="1133856" cy="501713"/>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Apicurio Registry</a:t>
            </a:r>
          </a:p>
        </p:txBody>
      </p:sp>
      <p:cxnSp>
        <p:nvCxnSpPr>
          <p:cNvPr id="31" name="Elbow Connector 30">
            <a:extLst>
              <a:ext uri="{FF2B5EF4-FFF2-40B4-BE49-F238E27FC236}">
                <a16:creationId xmlns:a16="http://schemas.microsoft.com/office/drawing/2014/main" id="{6318DA65-E6BB-8D49-BDA2-7D8CB538F42F}"/>
              </a:ext>
            </a:extLst>
          </p:cNvPr>
          <p:cNvCxnSpPr>
            <a:cxnSpLocks/>
            <a:stCxn id="47" idx="2"/>
          </p:cNvCxnSpPr>
          <p:nvPr/>
        </p:nvCxnSpPr>
        <p:spPr>
          <a:xfrm rot="16200000" flipH="1">
            <a:off x="1764459" y="2803507"/>
            <a:ext cx="241460" cy="185931"/>
          </a:xfrm>
          <a:prstGeom prst="bentConnector3">
            <a:avLst>
              <a:gd name="adj1" fmla="val 50000"/>
            </a:avLst>
          </a:prstGeom>
          <a:ln>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4" name="Elbow Connector 33">
            <a:extLst>
              <a:ext uri="{FF2B5EF4-FFF2-40B4-BE49-F238E27FC236}">
                <a16:creationId xmlns:a16="http://schemas.microsoft.com/office/drawing/2014/main" id="{480F93F4-6D9A-1642-8527-C88438544DC3}"/>
              </a:ext>
            </a:extLst>
          </p:cNvPr>
          <p:cNvCxnSpPr>
            <a:cxnSpLocks/>
            <a:stCxn id="27" idx="0"/>
            <a:endCxn id="48" idx="2"/>
          </p:cNvCxnSpPr>
          <p:nvPr/>
        </p:nvCxnSpPr>
        <p:spPr>
          <a:xfrm rot="5400000" flipH="1" flipV="1">
            <a:off x="4163234" y="2096689"/>
            <a:ext cx="241460" cy="1661161"/>
          </a:xfrm>
          <a:prstGeom prst="bentConnector3">
            <a:avLst>
              <a:gd name="adj1" fmla="val 50000"/>
            </a:avLst>
          </a:prstGeom>
          <a:ln>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EA405947-4EB7-E141-8CBF-E8D32E0BD1C1}"/>
              </a:ext>
            </a:extLst>
          </p:cNvPr>
          <p:cNvSpPr/>
          <p:nvPr/>
        </p:nvSpPr>
        <p:spPr>
          <a:xfrm>
            <a:off x="999744" y="2466705"/>
            <a:ext cx="1584960" cy="309038"/>
          </a:xfrm>
          <a:custGeom>
            <a:avLst/>
            <a:gdLst>
              <a:gd name="connsiteX0" fmla="*/ 0 w 1584960"/>
              <a:gd name="connsiteY0" fmla="*/ 0 h 309038"/>
              <a:gd name="connsiteX1" fmla="*/ 560019 w 1584960"/>
              <a:gd name="connsiteY1" fmla="*/ 0 h 309038"/>
              <a:gd name="connsiteX2" fmla="*/ 1104189 w 1584960"/>
              <a:gd name="connsiteY2" fmla="*/ 0 h 309038"/>
              <a:gd name="connsiteX3" fmla="*/ 1584960 w 1584960"/>
              <a:gd name="connsiteY3" fmla="*/ 0 h 309038"/>
              <a:gd name="connsiteX4" fmla="*/ 1584960 w 1584960"/>
              <a:gd name="connsiteY4" fmla="*/ 309038 h 309038"/>
              <a:gd name="connsiteX5" fmla="*/ 1088339 w 1584960"/>
              <a:gd name="connsiteY5" fmla="*/ 309038 h 309038"/>
              <a:gd name="connsiteX6" fmla="*/ 560019 w 1584960"/>
              <a:gd name="connsiteY6" fmla="*/ 309038 h 309038"/>
              <a:gd name="connsiteX7" fmla="*/ 0 w 1584960"/>
              <a:gd name="connsiteY7" fmla="*/ 309038 h 309038"/>
              <a:gd name="connsiteX8" fmla="*/ 0 w 1584960"/>
              <a:gd name="connsiteY8" fmla="*/ 0 h 30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84960" h="309038" fill="none" extrusionOk="0">
                <a:moveTo>
                  <a:pt x="0" y="0"/>
                </a:moveTo>
                <a:cubicBezTo>
                  <a:pt x="161384" y="-49605"/>
                  <a:pt x="295840" y="9772"/>
                  <a:pt x="560019" y="0"/>
                </a:cubicBezTo>
                <a:cubicBezTo>
                  <a:pt x="824198" y="-9772"/>
                  <a:pt x="994174" y="30783"/>
                  <a:pt x="1104189" y="0"/>
                </a:cubicBezTo>
                <a:cubicBezTo>
                  <a:pt x="1214204" y="-30783"/>
                  <a:pt x="1429264" y="25776"/>
                  <a:pt x="1584960" y="0"/>
                </a:cubicBezTo>
                <a:cubicBezTo>
                  <a:pt x="1587475" y="83211"/>
                  <a:pt x="1580850" y="229988"/>
                  <a:pt x="1584960" y="309038"/>
                </a:cubicBezTo>
                <a:cubicBezTo>
                  <a:pt x="1418144" y="364696"/>
                  <a:pt x="1278175" y="300186"/>
                  <a:pt x="1088339" y="309038"/>
                </a:cubicBezTo>
                <a:cubicBezTo>
                  <a:pt x="898503" y="317890"/>
                  <a:pt x="706505" y="294135"/>
                  <a:pt x="560019" y="309038"/>
                </a:cubicBezTo>
                <a:cubicBezTo>
                  <a:pt x="413533" y="323941"/>
                  <a:pt x="123833" y="245720"/>
                  <a:pt x="0" y="309038"/>
                </a:cubicBezTo>
                <a:cubicBezTo>
                  <a:pt x="-8568" y="209196"/>
                  <a:pt x="15262" y="105619"/>
                  <a:pt x="0" y="0"/>
                </a:cubicBezTo>
                <a:close/>
              </a:path>
              <a:path w="1584960" h="309038" stroke="0" extrusionOk="0">
                <a:moveTo>
                  <a:pt x="0" y="0"/>
                </a:moveTo>
                <a:cubicBezTo>
                  <a:pt x="234809" y="-57737"/>
                  <a:pt x="313955" y="20625"/>
                  <a:pt x="512470" y="0"/>
                </a:cubicBezTo>
                <a:cubicBezTo>
                  <a:pt x="710985" y="-20625"/>
                  <a:pt x="806540" y="29080"/>
                  <a:pt x="993242" y="0"/>
                </a:cubicBezTo>
                <a:cubicBezTo>
                  <a:pt x="1179944" y="-29080"/>
                  <a:pt x="1458100" y="13899"/>
                  <a:pt x="1584960" y="0"/>
                </a:cubicBezTo>
                <a:cubicBezTo>
                  <a:pt x="1612585" y="93295"/>
                  <a:pt x="1553307" y="166775"/>
                  <a:pt x="1584960" y="309038"/>
                </a:cubicBezTo>
                <a:cubicBezTo>
                  <a:pt x="1411697" y="361698"/>
                  <a:pt x="1232916" y="300791"/>
                  <a:pt x="1088339" y="309038"/>
                </a:cubicBezTo>
                <a:cubicBezTo>
                  <a:pt x="943762" y="317285"/>
                  <a:pt x="772939" y="295374"/>
                  <a:pt x="528320" y="309038"/>
                </a:cubicBezTo>
                <a:cubicBezTo>
                  <a:pt x="283701" y="322702"/>
                  <a:pt x="232724" y="272218"/>
                  <a:pt x="0" y="309038"/>
                </a:cubicBezTo>
                <a:cubicBezTo>
                  <a:pt x="-32444" y="215129"/>
                  <a:pt x="17266" y="151378"/>
                  <a:pt x="0" y="0"/>
                </a:cubicBezTo>
                <a:close/>
              </a:path>
            </a:pathLst>
          </a:custGeom>
          <a:solidFill>
            <a:srgbClr val="FFC000">
              <a:alpha val="38000"/>
            </a:srgbClr>
          </a:solidFill>
          <a:ln>
            <a:solidFill>
              <a:srgbClr val="FFC000"/>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dirty="0">
                <a:solidFill>
                  <a:srgbClr val="0000FF"/>
                </a:solidFill>
              </a:rPr>
              <a:t>Producer Bean</a:t>
            </a:r>
          </a:p>
        </p:txBody>
      </p:sp>
      <p:sp>
        <p:nvSpPr>
          <p:cNvPr id="48" name="Rectangle 47">
            <a:extLst>
              <a:ext uri="{FF2B5EF4-FFF2-40B4-BE49-F238E27FC236}">
                <a16:creationId xmlns:a16="http://schemas.microsoft.com/office/drawing/2014/main" id="{3F2DB764-8A61-7245-8FB2-B3F40BF5583C}"/>
              </a:ext>
            </a:extLst>
          </p:cNvPr>
          <p:cNvSpPr/>
          <p:nvPr/>
        </p:nvSpPr>
        <p:spPr>
          <a:xfrm>
            <a:off x="4322065" y="2497501"/>
            <a:ext cx="1584960" cy="309038"/>
          </a:xfrm>
          <a:custGeom>
            <a:avLst/>
            <a:gdLst>
              <a:gd name="connsiteX0" fmla="*/ 0 w 1584960"/>
              <a:gd name="connsiteY0" fmla="*/ 0 h 309038"/>
              <a:gd name="connsiteX1" fmla="*/ 560019 w 1584960"/>
              <a:gd name="connsiteY1" fmla="*/ 0 h 309038"/>
              <a:gd name="connsiteX2" fmla="*/ 1104189 w 1584960"/>
              <a:gd name="connsiteY2" fmla="*/ 0 h 309038"/>
              <a:gd name="connsiteX3" fmla="*/ 1584960 w 1584960"/>
              <a:gd name="connsiteY3" fmla="*/ 0 h 309038"/>
              <a:gd name="connsiteX4" fmla="*/ 1584960 w 1584960"/>
              <a:gd name="connsiteY4" fmla="*/ 309038 h 309038"/>
              <a:gd name="connsiteX5" fmla="*/ 1088339 w 1584960"/>
              <a:gd name="connsiteY5" fmla="*/ 309038 h 309038"/>
              <a:gd name="connsiteX6" fmla="*/ 560019 w 1584960"/>
              <a:gd name="connsiteY6" fmla="*/ 309038 h 309038"/>
              <a:gd name="connsiteX7" fmla="*/ 0 w 1584960"/>
              <a:gd name="connsiteY7" fmla="*/ 309038 h 309038"/>
              <a:gd name="connsiteX8" fmla="*/ 0 w 1584960"/>
              <a:gd name="connsiteY8" fmla="*/ 0 h 30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84960" h="309038" fill="none" extrusionOk="0">
                <a:moveTo>
                  <a:pt x="0" y="0"/>
                </a:moveTo>
                <a:cubicBezTo>
                  <a:pt x="161384" y="-49605"/>
                  <a:pt x="295840" y="9772"/>
                  <a:pt x="560019" y="0"/>
                </a:cubicBezTo>
                <a:cubicBezTo>
                  <a:pt x="824198" y="-9772"/>
                  <a:pt x="994174" y="30783"/>
                  <a:pt x="1104189" y="0"/>
                </a:cubicBezTo>
                <a:cubicBezTo>
                  <a:pt x="1214204" y="-30783"/>
                  <a:pt x="1429264" y="25776"/>
                  <a:pt x="1584960" y="0"/>
                </a:cubicBezTo>
                <a:cubicBezTo>
                  <a:pt x="1587475" y="83211"/>
                  <a:pt x="1580850" y="229988"/>
                  <a:pt x="1584960" y="309038"/>
                </a:cubicBezTo>
                <a:cubicBezTo>
                  <a:pt x="1418144" y="364696"/>
                  <a:pt x="1278175" y="300186"/>
                  <a:pt x="1088339" y="309038"/>
                </a:cubicBezTo>
                <a:cubicBezTo>
                  <a:pt x="898503" y="317890"/>
                  <a:pt x="706505" y="294135"/>
                  <a:pt x="560019" y="309038"/>
                </a:cubicBezTo>
                <a:cubicBezTo>
                  <a:pt x="413533" y="323941"/>
                  <a:pt x="123833" y="245720"/>
                  <a:pt x="0" y="309038"/>
                </a:cubicBezTo>
                <a:cubicBezTo>
                  <a:pt x="-8568" y="209196"/>
                  <a:pt x="15262" y="105619"/>
                  <a:pt x="0" y="0"/>
                </a:cubicBezTo>
                <a:close/>
              </a:path>
              <a:path w="1584960" h="309038" stroke="0" extrusionOk="0">
                <a:moveTo>
                  <a:pt x="0" y="0"/>
                </a:moveTo>
                <a:cubicBezTo>
                  <a:pt x="234809" y="-57737"/>
                  <a:pt x="313955" y="20625"/>
                  <a:pt x="512470" y="0"/>
                </a:cubicBezTo>
                <a:cubicBezTo>
                  <a:pt x="710985" y="-20625"/>
                  <a:pt x="806540" y="29080"/>
                  <a:pt x="993242" y="0"/>
                </a:cubicBezTo>
                <a:cubicBezTo>
                  <a:pt x="1179944" y="-29080"/>
                  <a:pt x="1458100" y="13899"/>
                  <a:pt x="1584960" y="0"/>
                </a:cubicBezTo>
                <a:cubicBezTo>
                  <a:pt x="1612585" y="93295"/>
                  <a:pt x="1553307" y="166775"/>
                  <a:pt x="1584960" y="309038"/>
                </a:cubicBezTo>
                <a:cubicBezTo>
                  <a:pt x="1411697" y="361698"/>
                  <a:pt x="1232916" y="300791"/>
                  <a:pt x="1088339" y="309038"/>
                </a:cubicBezTo>
                <a:cubicBezTo>
                  <a:pt x="943762" y="317285"/>
                  <a:pt x="772939" y="295374"/>
                  <a:pt x="528320" y="309038"/>
                </a:cubicBezTo>
                <a:cubicBezTo>
                  <a:pt x="283701" y="322702"/>
                  <a:pt x="232724" y="272218"/>
                  <a:pt x="0" y="309038"/>
                </a:cubicBezTo>
                <a:cubicBezTo>
                  <a:pt x="-32444" y="215129"/>
                  <a:pt x="17266" y="151378"/>
                  <a:pt x="0" y="0"/>
                </a:cubicBezTo>
                <a:close/>
              </a:path>
            </a:pathLst>
          </a:custGeom>
          <a:solidFill>
            <a:srgbClr val="FFC000">
              <a:alpha val="38000"/>
            </a:srgbClr>
          </a:solidFill>
          <a:ln>
            <a:solidFill>
              <a:srgbClr val="FFC000"/>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dirty="0">
                <a:solidFill>
                  <a:srgbClr val="0000FF"/>
                </a:solidFill>
              </a:rPr>
              <a:t>Consumer Bean</a:t>
            </a:r>
          </a:p>
        </p:txBody>
      </p:sp>
      <p:sp>
        <p:nvSpPr>
          <p:cNvPr id="23" name="Rectangle 22">
            <a:extLst>
              <a:ext uri="{FF2B5EF4-FFF2-40B4-BE49-F238E27FC236}">
                <a16:creationId xmlns:a16="http://schemas.microsoft.com/office/drawing/2014/main" id="{A42C9CA1-F328-184B-BCCC-31A889B34B7F}"/>
              </a:ext>
            </a:extLst>
          </p:cNvPr>
          <p:cNvSpPr/>
          <p:nvPr/>
        </p:nvSpPr>
        <p:spPr>
          <a:xfrm>
            <a:off x="1316736" y="4601455"/>
            <a:ext cx="1133856" cy="438912"/>
          </a:xfrm>
          <a:prstGeom prst="rect">
            <a:avLst/>
          </a:prstGeom>
          <a:pattFill prst="ltVert">
            <a:fgClr>
              <a:schemeClr val="tx2">
                <a:lumMod val="65000"/>
                <a:lumOff val="35000"/>
              </a:schemeClr>
            </a:fgClr>
            <a:bgClr>
              <a:schemeClr val="bg2">
                <a:lumMod val="20000"/>
                <a:lumOff val="8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2"/>
                </a:solidFill>
              </a:rPr>
              <a:t>Orders </a:t>
            </a:r>
          </a:p>
          <a:p>
            <a:pPr algn="ctr"/>
            <a:r>
              <a:rPr lang="en-US" sz="1200" dirty="0">
                <a:solidFill>
                  <a:schemeClr val="tx2"/>
                </a:solidFill>
              </a:rPr>
              <a:t>topic</a:t>
            </a:r>
          </a:p>
        </p:txBody>
      </p:sp>
      <p:sp>
        <p:nvSpPr>
          <p:cNvPr id="6" name="Can 5">
            <a:extLst>
              <a:ext uri="{FF2B5EF4-FFF2-40B4-BE49-F238E27FC236}">
                <a16:creationId xmlns:a16="http://schemas.microsoft.com/office/drawing/2014/main" id="{0AFA7B7C-68DA-CE49-B888-17C0E6B9D0F8}"/>
              </a:ext>
            </a:extLst>
          </p:cNvPr>
          <p:cNvSpPr/>
          <p:nvPr/>
        </p:nvSpPr>
        <p:spPr>
          <a:xfrm>
            <a:off x="6678170" y="1831670"/>
            <a:ext cx="914400" cy="82035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EFA2340D-FEB8-C841-9D81-AA49C79F2325}"/>
              </a:ext>
            </a:extLst>
          </p:cNvPr>
          <p:cNvSpPr/>
          <p:nvPr/>
        </p:nvSpPr>
        <p:spPr>
          <a:xfrm>
            <a:off x="4322065" y="2028657"/>
            <a:ext cx="1584960" cy="309038"/>
          </a:xfrm>
          <a:custGeom>
            <a:avLst/>
            <a:gdLst>
              <a:gd name="connsiteX0" fmla="*/ 0 w 1584960"/>
              <a:gd name="connsiteY0" fmla="*/ 0 h 309038"/>
              <a:gd name="connsiteX1" fmla="*/ 560019 w 1584960"/>
              <a:gd name="connsiteY1" fmla="*/ 0 h 309038"/>
              <a:gd name="connsiteX2" fmla="*/ 1104189 w 1584960"/>
              <a:gd name="connsiteY2" fmla="*/ 0 h 309038"/>
              <a:gd name="connsiteX3" fmla="*/ 1584960 w 1584960"/>
              <a:gd name="connsiteY3" fmla="*/ 0 h 309038"/>
              <a:gd name="connsiteX4" fmla="*/ 1584960 w 1584960"/>
              <a:gd name="connsiteY4" fmla="*/ 309038 h 309038"/>
              <a:gd name="connsiteX5" fmla="*/ 1088339 w 1584960"/>
              <a:gd name="connsiteY5" fmla="*/ 309038 h 309038"/>
              <a:gd name="connsiteX6" fmla="*/ 560019 w 1584960"/>
              <a:gd name="connsiteY6" fmla="*/ 309038 h 309038"/>
              <a:gd name="connsiteX7" fmla="*/ 0 w 1584960"/>
              <a:gd name="connsiteY7" fmla="*/ 309038 h 309038"/>
              <a:gd name="connsiteX8" fmla="*/ 0 w 1584960"/>
              <a:gd name="connsiteY8" fmla="*/ 0 h 30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84960" h="309038" fill="none" extrusionOk="0">
                <a:moveTo>
                  <a:pt x="0" y="0"/>
                </a:moveTo>
                <a:cubicBezTo>
                  <a:pt x="161384" y="-49605"/>
                  <a:pt x="295840" y="9772"/>
                  <a:pt x="560019" y="0"/>
                </a:cubicBezTo>
                <a:cubicBezTo>
                  <a:pt x="824198" y="-9772"/>
                  <a:pt x="994174" y="30783"/>
                  <a:pt x="1104189" y="0"/>
                </a:cubicBezTo>
                <a:cubicBezTo>
                  <a:pt x="1214204" y="-30783"/>
                  <a:pt x="1429264" y="25776"/>
                  <a:pt x="1584960" y="0"/>
                </a:cubicBezTo>
                <a:cubicBezTo>
                  <a:pt x="1587475" y="83211"/>
                  <a:pt x="1580850" y="229988"/>
                  <a:pt x="1584960" y="309038"/>
                </a:cubicBezTo>
                <a:cubicBezTo>
                  <a:pt x="1418144" y="364696"/>
                  <a:pt x="1278175" y="300186"/>
                  <a:pt x="1088339" y="309038"/>
                </a:cubicBezTo>
                <a:cubicBezTo>
                  <a:pt x="898503" y="317890"/>
                  <a:pt x="706505" y="294135"/>
                  <a:pt x="560019" y="309038"/>
                </a:cubicBezTo>
                <a:cubicBezTo>
                  <a:pt x="413533" y="323941"/>
                  <a:pt x="123833" y="245720"/>
                  <a:pt x="0" y="309038"/>
                </a:cubicBezTo>
                <a:cubicBezTo>
                  <a:pt x="-8568" y="209196"/>
                  <a:pt x="15262" y="105619"/>
                  <a:pt x="0" y="0"/>
                </a:cubicBezTo>
                <a:close/>
              </a:path>
              <a:path w="1584960" h="309038" stroke="0" extrusionOk="0">
                <a:moveTo>
                  <a:pt x="0" y="0"/>
                </a:moveTo>
                <a:cubicBezTo>
                  <a:pt x="234809" y="-57737"/>
                  <a:pt x="313955" y="20625"/>
                  <a:pt x="512470" y="0"/>
                </a:cubicBezTo>
                <a:cubicBezTo>
                  <a:pt x="710985" y="-20625"/>
                  <a:pt x="806540" y="29080"/>
                  <a:pt x="993242" y="0"/>
                </a:cubicBezTo>
                <a:cubicBezTo>
                  <a:pt x="1179944" y="-29080"/>
                  <a:pt x="1458100" y="13899"/>
                  <a:pt x="1584960" y="0"/>
                </a:cubicBezTo>
                <a:cubicBezTo>
                  <a:pt x="1612585" y="93295"/>
                  <a:pt x="1553307" y="166775"/>
                  <a:pt x="1584960" y="309038"/>
                </a:cubicBezTo>
                <a:cubicBezTo>
                  <a:pt x="1411697" y="361698"/>
                  <a:pt x="1232916" y="300791"/>
                  <a:pt x="1088339" y="309038"/>
                </a:cubicBezTo>
                <a:cubicBezTo>
                  <a:pt x="943762" y="317285"/>
                  <a:pt x="772939" y="295374"/>
                  <a:pt x="528320" y="309038"/>
                </a:cubicBezTo>
                <a:cubicBezTo>
                  <a:pt x="283701" y="322702"/>
                  <a:pt x="232724" y="272218"/>
                  <a:pt x="0" y="309038"/>
                </a:cubicBezTo>
                <a:cubicBezTo>
                  <a:pt x="-32444" y="215129"/>
                  <a:pt x="17266" y="151378"/>
                  <a:pt x="0" y="0"/>
                </a:cubicBezTo>
                <a:close/>
              </a:path>
            </a:pathLst>
          </a:custGeom>
          <a:solidFill>
            <a:srgbClr val="FFC000">
              <a:alpha val="38000"/>
            </a:srgbClr>
          </a:solidFill>
          <a:ln>
            <a:solidFill>
              <a:srgbClr val="FFC000"/>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dirty="0">
                <a:solidFill>
                  <a:srgbClr val="0000FF"/>
                </a:solidFill>
              </a:rPr>
              <a:t>Repository</a:t>
            </a:r>
          </a:p>
        </p:txBody>
      </p:sp>
      <p:cxnSp>
        <p:nvCxnSpPr>
          <p:cNvPr id="24" name="Elbow Connector 23">
            <a:extLst>
              <a:ext uri="{FF2B5EF4-FFF2-40B4-BE49-F238E27FC236}">
                <a16:creationId xmlns:a16="http://schemas.microsoft.com/office/drawing/2014/main" id="{D56F2392-EEA6-F342-9011-990547788E1D}"/>
              </a:ext>
            </a:extLst>
          </p:cNvPr>
          <p:cNvCxnSpPr>
            <a:cxnSpLocks/>
            <a:stCxn id="6" idx="2"/>
            <a:endCxn id="22" idx="3"/>
          </p:cNvCxnSpPr>
          <p:nvPr/>
        </p:nvCxnSpPr>
        <p:spPr>
          <a:xfrm rot="10800000">
            <a:off x="5907026" y="2183177"/>
            <a:ext cx="771145" cy="58669"/>
          </a:xfrm>
          <a:prstGeom prst="bentConnector3">
            <a:avLst>
              <a:gd name="adj1" fmla="val 50000"/>
            </a:avLst>
          </a:prstGeom>
          <a:ln>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E511BC25-4AE3-7D41-B6EF-8F7B4BFEDC5A}"/>
              </a:ext>
            </a:extLst>
          </p:cNvPr>
          <p:cNvSpPr/>
          <p:nvPr/>
        </p:nvSpPr>
        <p:spPr>
          <a:xfrm>
            <a:off x="999743" y="3047999"/>
            <a:ext cx="4907281" cy="356783"/>
          </a:xfrm>
          <a:custGeom>
            <a:avLst/>
            <a:gdLst>
              <a:gd name="connsiteX0" fmla="*/ 0 w 4907281"/>
              <a:gd name="connsiteY0" fmla="*/ 0 h 356783"/>
              <a:gd name="connsiteX1" fmla="*/ 447108 w 4907281"/>
              <a:gd name="connsiteY1" fmla="*/ 0 h 356783"/>
              <a:gd name="connsiteX2" fmla="*/ 943288 w 4907281"/>
              <a:gd name="connsiteY2" fmla="*/ 0 h 356783"/>
              <a:gd name="connsiteX3" fmla="*/ 1390396 w 4907281"/>
              <a:gd name="connsiteY3" fmla="*/ 0 h 356783"/>
              <a:gd name="connsiteX4" fmla="*/ 1984723 w 4907281"/>
              <a:gd name="connsiteY4" fmla="*/ 0 h 356783"/>
              <a:gd name="connsiteX5" fmla="*/ 2529976 w 4907281"/>
              <a:gd name="connsiteY5" fmla="*/ 0 h 356783"/>
              <a:gd name="connsiteX6" fmla="*/ 3075229 w 4907281"/>
              <a:gd name="connsiteY6" fmla="*/ 0 h 356783"/>
              <a:gd name="connsiteX7" fmla="*/ 3718628 w 4907281"/>
              <a:gd name="connsiteY7" fmla="*/ 0 h 356783"/>
              <a:gd name="connsiteX8" fmla="*/ 4312955 w 4907281"/>
              <a:gd name="connsiteY8" fmla="*/ 0 h 356783"/>
              <a:gd name="connsiteX9" fmla="*/ 4907281 w 4907281"/>
              <a:gd name="connsiteY9" fmla="*/ 0 h 356783"/>
              <a:gd name="connsiteX10" fmla="*/ 4907281 w 4907281"/>
              <a:gd name="connsiteY10" fmla="*/ 356783 h 356783"/>
              <a:gd name="connsiteX11" fmla="*/ 4509246 w 4907281"/>
              <a:gd name="connsiteY11" fmla="*/ 356783 h 356783"/>
              <a:gd name="connsiteX12" fmla="*/ 4062138 w 4907281"/>
              <a:gd name="connsiteY12" fmla="*/ 356783 h 356783"/>
              <a:gd name="connsiteX13" fmla="*/ 3467812 w 4907281"/>
              <a:gd name="connsiteY13" fmla="*/ 356783 h 356783"/>
              <a:gd name="connsiteX14" fmla="*/ 2824413 w 4907281"/>
              <a:gd name="connsiteY14" fmla="*/ 356783 h 356783"/>
              <a:gd name="connsiteX15" fmla="*/ 2328232 w 4907281"/>
              <a:gd name="connsiteY15" fmla="*/ 356783 h 356783"/>
              <a:gd name="connsiteX16" fmla="*/ 1684833 w 4907281"/>
              <a:gd name="connsiteY16" fmla="*/ 356783 h 356783"/>
              <a:gd name="connsiteX17" fmla="*/ 1237725 w 4907281"/>
              <a:gd name="connsiteY17" fmla="*/ 356783 h 356783"/>
              <a:gd name="connsiteX18" fmla="*/ 839690 w 4907281"/>
              <a:gd name="connsiteY18" fmla="*/ 356783 h 356783"/>
              <a:gd name="connsiteX19" fmla="*/ 0 w 4907281"/>
              <a:gd name="connsiteY19" fmla="*/ 356783 h 356783"/>
              <a:gd name="connsiteX20" fmla="*/ 0 w 4907281"/>
              <a:gd name="connsiteY20" fmla="*/ 0 h 356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907281" h="356783" fill="none" extrusionOk="0">
                <a:moveTo>
                  <a:pt x="0" y="0"/>
                </a:moveTo>
                <a:cubicBezTo>
                  <a:pt x="106143" y="-39193"/>
                  <a:pt x="344350" y="9661"/>
                  <a:pt x="447108" y="0"/>
                </a:cubicBezTo>
                <a:cubicBezTo>
                  <a:pt x="549866" y="-9661"/>
                  <a:pt x="712290" y="57188"/>
                  <a:pt x="943288" y="0"/>
                </a:cubicBezTo>
                <a:cubicBezTo>
                  <a:pt x="1174286" y="-57188"/>
                  <a:pt x="1174382" y="40028"/>
                  <a:pt x="1390396" y="0"/>
                </a:cubicBezTo>
                <a:cubicBezTo>
                  <a:pt x="1606410" y="-40028"/>
                  <a:pt x="1796755" y="38594"/>
                  <a:pt x="1984723" y="0"/>
                </a:cubicBezTo>
                <a:cubicBezTo>
                  <a:pt x="2172691" y="-38594"/>
                  <a:pt x="2312398" y="43516"/>
                  <a:pt x="2529976" y="0"/>
                </a:cubicBezTo>
                <a:cubicBezTo>
                  <a:pt x="2747554" y="-43516"/>
                  <a:pt x="2898701" y="5301"/>
                  <a:pt x="3075229" y="0"/>
                </a:cubicBezTo>
                <a:cubicBezTo>
                  <a:pt x="3251757" y="-5301"/>
                  <a:pt x="3501756" y="23048"/>
                  <a:pt x="3718628" y="0"/>
                </a:cubicBezTo>
                <a:cubicBezTo>
                  <a:pt x="3935500" y="-23048"/>
                  <a:pt x="4112163" y="51865"/>
                  <a:pt x="4312955" y="0"/>
                </a:cubicBezTo>
                <a:cubicBezTo>
                  <a:pt x="4513747" y="-51865"/>
                  <a:pt x="4762842" y="15885"/>
                  <a:pt x="4907281" y="0"/>
                </a:cubicBezTo>
                <a:cubicBezTo>
                  <a:pt x="4923786" y="77397"/>
                  <a:pt x="4876319" y="204402"/>
                  <a:pt x="4907281" y="356783"/>
                </a:cubicBezTo>
                <a:cubicBezTo>
                  <a:pt x="4805034" y="399335"/>
                  <a:pt x="4686434" y="343547"/>
                  <a:pt x="4509246" y="356783"/>
                </a:cubicBezTo>
                <a:cubicBezTo>
                  <a:pt x="4332059" y="370019"/>
                  <a:pt x="4157902" y="307532"/>
                  <a:pt x="4062138" y="356783"/>
                </a:cubicBezTo>
                <a:cubicBezTo>
                  <a:pt x="3966374" y="406034"/>
                  <a:pt x="3623930" y="296217"/>
                  <a:pt x="3467812" y="356783"/>
                </a:cubicBezTo>
                <a:cubicBezTo>
                  <a:pt x="3311694" y="417349"/>
                  <a:pt x="2968100" y="344637"/>
                  <a:pt x="2824413" y="356783"/>
                </a:cubicBezTo>
                <a:cubicBezTo>
                  <a:pt x="2680726" y="368929"/>
                  <a:pt x="2449729" y="307248"/>
                  <a:pt x="2328232" y="356783"/>
                </a:cubicBezTo>
                <a:cubicBezTo>
                  <a:pt x="2206735" y="406318"/>
                  <a:pt x="1866410" y="281594"/>
                  <a:pt x="1684833" y="356783"/>
                </a:cubicBezTo>
                <a:cubicBezTo>
                  <a:pt x="1503256" y="431972"/>
                  <a:pt x="1329835" y="307726"/>
                  <a:pt x="1237725" y="356783"/>
                </a:cubicBezTo>
                <a:cubicBezTo>
                  <a:pt x="1145615" y="405840"/>
                  <a:pt x="1029731" y="346235"/>
                  <a:pt x="839690" y="356783"/>
                </a:cubicBezTo>
                <a:cubicBezTo>
                  <a:pt x="649650" y="367331"/>
                  <a:pt x="192775" y="324809"/>
                  <a:pt x="0" y="356783"/>
                </a:cubicBezTo>
                <a:cubicBezTo>
                  <a:pt x="-42378" y="188283"/>
                  <a:pt x="30341" y="89815"/>
                  <a:pt x="0" y="0"/>
                </a:cubicBezTo>
                <a:close/>
              </a:path>
              <a:path w="4907281" h="356783" stroke="0" extrusionOk="0">
                <a:moveTo>
                  <a:pt x="0" y="0"/>
                </a:moveTo>
                <a:cubicBezTo>
                  <a:pt x="142757" y="-28054"/>
                  <a:pt x="388136" y="59410"/>
                  <a:pt x="496181" y="0"/>
                </a:cubicBezTo>
                <a:cubicBezTo>
                  <a:pt x="604226" y="-59410"/>
                  <a:pt x="733484" y="43357"/>
                  <a:pt x="894216" y="0"/>
                </a:cubicBezTo>
                <a:cubicBezTo>
                  <a:pt x="1054948" y="-43357"/>
                  <a:pt x="1277164" y="52730"/>
                  <a:pt x="1537615" y="0"/>
                </a:cubicBezTo>
                <a:cubicBezTo>
                  <a:pt x="1798066" y="-52730"/>
                  <a:pt x="1911086" y="31867"/>
                  <a:pt x="2033795" y="0"/>
                </a:cubicBezTo>
                <a:cubicBezTo>
                  <a:pt x="2156504" y="-31867"/>
                  <a:pt x="2363192" y="15036"/>
                  <a:pt x="2529976" y="0"/>
                </a:cubicBezTo>
                <a:cubicBezTo>
                  <a:pt x="2696760" y="-15036"/>
                  <a:pt x="3000717" y="64005"/>
                  <a:pt x="3173375" y="0"/>
                </a:cubicBezTo>
                <a:cubicBezTo>
                  <a:pt x="3346033" y="-64005"/>
                  <a:pt x="3426767" y="36704"/>
                  <a:pt x="3620483" y="0"/>
                </a:cubicBezTo>
                <a:cubicBezTo>
                  <a:pt x="3814199" y="-36704"/>
                  <a:pt x="4001793" y="64033"/>
                  <a:pt x="4263882" y="0"/>
                </a:cubicBezTo>
                <a:cubicBezTo>
                  <a:pt x="4525971" y="-64033"/>
                  <a:pt x="4695056" y="50589"/>
                  <a:pt x="4907281" y="0"/>
                </a:cubicBezTo>
                <a:cubicBezTo>
                  <a:pt x="4925991" y="172950"/>
                  <a:pt x="4906124" y="210824"/>
                  <a:pt x="4907281" y="356783"/>
                </a:cubicBezTo>
                <a:cubicBezTo>
                  <a:pt x="4786513" y="379403"/>
                  <a:pt x="4476121" y="295648"/>
                  <a:pt x="4362028" y="356783"/>
                </a:cubicBezTo>
                <a:cubicBezTo>
                  <a:pt x="4247935" y="417918"/>
                  <a:pt x="4016721" y="317166"/>
                  <a:pt x="3865847" y="356783"/>
                </a:cubicBezTo>
                <a:cubicBezTo>
                  <a:pt x="3714973" y="396400"/>
                  <a:pt x="3358542" y="326573"/>
                  <a:pt x="3222448" y="356783"/>
                </a:cubicBezTo>
                <a:cubicBezTo>
                  <a:pt x="3086354" y="386993"/>
                  <a:pt x="2797468" y="326633"/>
                  <a:pt x="2579049" y="356783"/>
                </a:cubicBezTo>
                <a:cubicBezTo>
                  <a:pt x="2360630" y="386933"/>
                  <a:pt x="2250396" y="355070"/>
                  <a:pt x="2131941" y="356783"/>
                </a:cubicBezTo>
                <a:cubicBezTo>
                  <a:pt x="2013486" y="358496"/>
                  <a:pt x="1712363" y="305880"/>
                  <a:pt x="1586688" y="356783"/>
                </a:cubicBezTo>
                <a:cubicBezTo>
                  <a:pt x="1461013" y="407686"/>
                  <a:pt x="1119129" y="348183"/>
                  <a:pt x="943288" y="356783"/>
                </a:cubicBezTo>
                <a:cubicBezTo>
                  <a:pt x="767447" y="365383"/>
                  <a:pt x="242207" y="289550"/>
                  <a:pt x="0" y="356783"/>
                </a:cubicBezTo>
                <a:cubicBezTo>
                  <a:pt x="-25307" y="240111"/>
                  <a:pt x="606" y="99127"/>
                  <a:pt x="0" y="0"/>
                </a:cubicBezTo>
                <a:close/>
              </a:path>
            </a:pathLst>
          </a:custGeom>
          <a:solidFill>
            <a:srgbClr val="FFC000">
              <a:alpha val="38000"/>
            </a:srgbClr>
          </a:solidFill>
          <a:ln>
            <a:solidFill>
              <a:srgbClr val="FFC000"/>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dirty="0">
                <a:solidFill>
                  <a:srgbClr val="0000FF"/>
                </a:solidFill>
              </a:rPr>
              <a:t>Kafka binders</a:t>
            </a:r>
          </a:p>
        </p:txBody>
      </p:sp>
      <p:sp>
        <p:nvSpPr>
          <p:cNvPr id="32" name="Rectangle 31">
            <a:extLst>
              <a:ext uri="{FF2B5EF4-FFF2-40B4-BE49-F238E27FC236}">
                <a16:creationId xmlns:a16="http://schemas.microsoft.com/office/drawing/2014/main" id="{ED880A51-65F2-D141-88AA-1A718DFD7346}"/>
              </a:ext>
            </a:extLst>
          </p:cNvPr>
          <p:cNvSpPr/>
          <p:nvPr/>
        </p:nvSpPr>
        <p:spPr>
          <a:xfrm>
            <a:off x="999744" y="1603008"/>
            <a:ext cx="1584960" cy="498658"/>
          </a:xfrm>
          <a:custGeom>
            <a:avLst/>
            <a:gdLst>
              <a:gd name="connsiteX0" fmla="*/ 0 w 1584960"/>
              <a:gd name="connsiteY0" fmla="*/ 0 h 498658"/>
              <a:gd name="connsiteX1" fmla="*/ 560019 w 1584960"/>
              <a:gd name="connsiteY1" fmla="*/ 0 h 498658"/>
              <a:gd name="connsiteX2" fmla="*/ 1104189 w 1584960"/>
              <a:gd name="connsiteY2" fmla="*/ 0 h 498658"/>
              <a:gd name="connsiteX3" fmla="*/ 1584960 w 1584960"/>
              <a:gd name="connsiteY3" fmla="*/ 0 h 498658"/>
              <a:gd name="connsiteX4" fmla="*/ 1584960 w 1584960"/>
              <a:gd name="connsiteY4" fmla="*/ 498658 h 498658"/>
              <a:gd name="connsiteX5" fmla="*/ 1088339 w 1584960"/>
              <a:gd name="connsiteY5" fmla="*/ 498658 h 498658"/>
              <a:gd name="connsiteX6" fmla="*/ 560019 w 1584960"/>
              <a:gd name="connsiteY6" fmla="*/ 498658 h 498658"/>
              <a:gd name="connsiteX7" fmla="*/ 0 w 1584960"/>
              <a:gd name="connsiteY7" fmla="*/ 498658 h 498658"/>
              <a:gd name="connsiteX8" fmla="*/ 0 w 1584960"/>
              <a:gd name="connsiteY8" fmla="*/ 0 h 498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84960" h="498658" fill="none" extrusionOk="0">
                <a:moveTo>
                  <a:pt x="0" y="0"/>
                </a:moveTo>
                <a:cubicBezTo>
                  <a:pt x="161384" y="-49605"/>
                  <a:pt x="295840" y="9772"/>
                  <a:pt x="560019" y="0"/>
                </a:cubicBezTo>
                <a:cubicBezTo>
                  <a:pt x="824198" y="-9772"/>
                  <a:pt x="994174" y="30783"/>
                  <a:pt x="1104189" y="0"/>
                </a:cubicBezTo>
                <a:cubicBezTo>
                  <a:pt x="1214204" y="-30783"/>
                  <a:pt x="1429264" y="25776"/>
                  <a:pt x="1584960" y="0"/>
                </a:cubicBezTo>
                <a:cubicBezTo>
                  <a:pt x="1642971" y="218126"/>
                  <a:pt x="1580522" y="345212"/>
                  <a:pt x="1584960" y="498658"/>
                </a:cubicBezTo>
                <a:cubicBezTo>
                  <a:pt x="1418144" y="554316"/>
                  <a:pt x="1278175" y="489806"/>
                  <a:pt x="1088339" y="498658"/>
                </a:cubicBezTo>
                <a:cubicBezTo>
                  <a:pt x="898503" y="507510"/>
                  <a:pt x="706505" y="483755"/>
                  <a:pt x="560019" y="498658"/>
                </a:cubicBezTo>
                <a:cubicBezTo>
                  <a:pt x="413533" y="513561"/>
                  <a:pt x="123833" y="435340"/>
                  <a:pt x="0" y="498658"/>
                </a:cubicBezTo>
                <a:cubicBezTo>
                  <a:pt x="-9319" y="267815"/>
                  <a:pt x="17771" y="204510"/>
                  <a:pt x="0" y="0"/>
                </a:cubicBezTo>
                <a:close/>
              </a:path>
              <a:path w="1584960" h="498658" stroke="0" extrusionOk="0">
                <a:moveTo>
                  <a:pt x="0" y="0"/>
                </a:moveTo>
                <a:cubicBezTo>
                  <a:pt x="234809" y="-57737"/>
                  <a:pt x="313955" y="20625"/>
                  <a:pt x="512470" y="0"/>
                </a:cubicBezTo>
                <a:cubicBezTo>
                  <a:pt x="710985" y="-20625"/>
                  <a:pt x="806540" y="29080"/>
                  <a:pt x="993242" y="0"/>
                </a:cubicBezTo>
                <a:cubicBezTo>
                  <a:pt x="1179944" y="-29080"/>
                  <a:pt x="1458100" y="13899"/>
                  <a:pt x="1584960" y="0"/>
                </a:cubicBezTo>
                <a:cubicBezTo>
                  <a:pt x="1606321" y="236486"/>
                  <a:pt x="1538809" y="312558"/>
                  <a:pt x="1584960" y="498658"/>
                </a:cubicBezTo>
                <a:cubicBezTo>
                  <a:pt x="1411697" y="551318"/>
                  <a:pt x="1232916" y="490411"/>
                  <a:pt x="1088339" y="498658"/>
                </a:cubicBezTo>
                <a:cubicBezTo>
                  <a:pt x="943762" y="506905"/>
                  <a:pt x="772939" y="484994"/>
                  <a:pt x="528320" y="498658"/>
                </a:cubicBezTo>
                <a:cubicBezTo>
                  <a:pt x="283701" y="512322"/>
                  <a:pt x="232724" y="461838"/>
                  <a:pt x="0" y="498658"/>
                </a:cubicBezTo>
                <a:cubicBezTo>
                  <a:pt x="-28338" y="320709"/>
                  <a:pt x="12200" y="102221"/>
                  <a:pt x="0" y="0"/>
                </a:cubicBezTo>
                <a:close/>
              </a:path>
            </a:pathLst>
          </a:custGeom>
          <a:solidFill>
            <a:srgbClr val="FFC000">
              <a:alpha val="38000"/>
            </a:srgbClr>
          </a:solidFill>
          <a:ln>
            <a:solidFill>
              <a:srgbClr val="FFC000"/>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dirty="0">
                <a:solidFill>
                  <a:srgbClr val="0000FF"/>
                </a:solidFill>
              </a:rPr>
              <a:t>Order Resource Controller</a:t>
            </a:r>
          </a:p>
        </p:txBody>
      </p:sp>
      <p:cxnSp>
        <p:nvCxnSpPr>
          <p:cNvPr id="39" name="Elbow Connector 38">
            <a:extLst>
              <a:ext uri="{FF2B5EF4-FFF2-40B4-BE49-F238E27FC236}">
                <a16:creationId xmlns:a16="http://schemas.microsoft.com/office/drawing/2014/main" id="{24D2066F-40F6-0148-90E0-7AC3728EF886}"/>
              </a:ext>
            </a:extLst>
          </p:cNvPr>
          <p:cNvCxnSpPr>
            <a:cxnSpLocks/>
            <a:endCxn id="23" idx="3"/>
          </p:cNvCxnSpPr>
          <p:nvPr/>
        </p:nvCxnSpPr>
        <p:spPr>
          <a:xfrm rot="16200000" flipH="1">
            <a:off x="1673780" y="4044099"/>
            <a:ext cx="1367692" cy="185931"/>
          </a:xfrm>
          <a:prstGeom prst="bentConnector4">
            <a:avLst>
              <a:gd name="adj1" fmla="val 41977"/>
              <a:gd name="adj2" fmla="val 222949"/>
            </a:avLst>
          </a:prstGeom>
          <a:ln>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2" name="Elbow Connector 41">
            <a:extLst>
              <a:ext uri="{FF2B5EF4-FFF2-40B4-BE49-F238E27FC236}">
                <a16:creationId xmlns:a16="http://schemas.microsoft.com/office/drawing/2014/main" id="{874F25ED-755F-7A45-94B9-7B9784E187A1}"/>
              </a:ext>
            </a:extLst>
          </p:cNvPr>
          <p:cNvCxnSpPr>
            <a:cxnSpLocks/>
            <a:stCxn id="32" idx="2"/>
            <a:endCxn id="47" idx="0"/>
          </p:cNvCxnSpPr>
          <p:nvPr/>
        </p:nvCxnSpPr>
        <p:spPr>
          <a:xfrm rot="5400000">
            <a:off x="1609705" y="2284185"/>
            <a:ext cx="365039" cy="12700"/>
          </a:xfrm>
          <a:prstGeom prst="bentConnector3">
            <a:avLst>
              <a:gd name="adj1" fmla="val 50000"/>
            </a:avLst>
          </a:prstGeom>
          <a:ln>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1202724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AF6D5AD-6A5E-EF4B-9F7D-089BA1E42D56}"/>
              </a:ext>
            </a:extLst>
          </p:cNvPr>
          <p:cNvSpPr>
            <a:spLocks noGrp="1"/>
          </p:cNvSpPr>
          <p:nvPr>
            <p:ph type="title"/>
          </p:nvPr>
        </p:nvSpPr>
        <p:spPr/>
        <p:txBody>
          <a:bodyPr/>
          <a:lstStyle/>
          <a:p>
            <a:r>
              <a:rPr lang="en-US" dirty="0"/>
              <a:t>Federated API mgt</a:t>
            </a:r>
            <a:endParaRPr dirty="0"/>
          </a:p>
        </p:txBody>
      </p:sp>
      <p:sp>
        <p:nvSpPr>
          <p:cNvPr id="5" name="AutoShape 4">
            <a:extLst>
              <a:ext uri="{FF2B5EF4-FFF2-40B4-BE49-F238E27FC236}">
                <a16:creationId xmlns:a16="http://schemas.microsoft.com/office/drawing/2014/main" id="{075C6BF2-5945-7C40-9019-47CBE097BD14}"/>
              </a:ext>
            </a:extLst>
          </p:cNvPr>
          <p:cNvSpPr>
            <a:spLocks noChangeArrowheads="1"/>
          </p:cNvSpPr>
          <p:nvPr/>
        </p:nvSpPr>
        <p:spPr bwMode="auto">
          <a:xfrm>
            <a:off x="1103282" y="1747161"/>
            <a:ext cx="4726018" cy="4376248"/>
          </a:xfrm>
          <a:prstGeom prst="roundRect">
            <a:avLst>
              <a:gd name="adj" fmla="val 1976"/>
            </a:avLst>
          </a:prstGeom>
          <a:noFill/>
          <a:ln w="12700">
            <a:solidFill>
              <a:schemeClr val="bg1">
                <a:lumMod val="10000"/>
              </a:schemeClr>
            </a:solidFill>
            <a:prstDash val="solid"/>
            <a:round/>
            <a:headEnd/>
            <a:tailEnd/>
          </a:ln>
        </p:spPr>
        <p:txBody>
          <a:bodyPr lIns="0" tIns="0" rIns="0" bIns="0" anchor="b" anchorCtr="1"/>
          <a:lstStyle/>
          <a:p>
            <a:pPr algn="ctr" defTabSz="914377" eaLnBrk="1" fontAlgn="auto" hangingPunct="1">
              <a:spcBef>
                <a:spcPts val="0"/>
              </a:spcBef>
              <a:spcAft>
                <a:spcPts val="0"/>
              </a:spcAft>
              <a:defRPr/>
            </a:pPr>
            <a:r>
              <a:rPr lang="en-US" sz="1200" dirty="0">
                <a:solidFill>
                  <a:prstClr val="black"/>
                </a:solidFill>
                <a:latin typeface="Arial"/>
              </a:rPr>
              <a:t>Cloud Provider</a:t>
            </a:r>
            <a:endParaRPr lang="en-US" sz="1200" dirty="0">
              <a:solidFill>
                <a:prstClr val="black"/>
              </a:solidFill>
              <a:latin typeface="Arial"/>
              <a:cs typeface="+mn-cs"/>
            </a:endParaRPr>
          </a:p>
        </p:txBody>
      </p:sp>
      <p:sp>
        <p:nvSpPr>
          <p:cNvPr id="6" name="AutoShape 4">
            <a:extLst>
              <a:ext uri="{FF2B5EF4-FFF2-40B4-BE49-F238E27FC236}">
                <a16:creationId xmlns:a16="http://schemas.microsoft.com/office/drawing/2014/main" id="{506757CE-A7D9-1744-B819-E27C0226CBF8}"/>
              </a:ext>
            </a:extLst>
          </p:cNvPr>
          <p:cNvSpPr>
            <a:spLocks noChangeArrowheads="1"/>
          </p:cNvSpPr>
          <p:nvPr/>
        </p:nvSpPr>
        <p:spPr bwMode="auto">
          <a:xfrm>
            <a:off x="5992588" y="3461468"/>
            <a:ext cx="5676900" cy="2683588"/>
          </a:xfrm>
          <a:prstGeom prst="roundRect">
            <a:avLst>
              <a:gd name="adj" fmla="val 2072"/>
            </a:avLst>
          </a:prstGeom>
          <a:noFill/>
          <a:ln w="12700">
            <a:solidFill>
              <a:schemeClr val="bg1">
                <a:lumMod val="10000"/>
              </a:schemeClr>
            </a:solidFill>
            <a:prstDash val="solid"/>
            <a:round/>
            <a:headEnd/>
            <a:tailEnd/>
          </a:ln>
        </p:spPr>
        <p:txBody>
          <a:bodyPr lIns="0" tIns="0" rIns="0" bIns="0" anchor="b" anchorCtr="1"/>
          <a:lstStyle/>
          <a:p>
            <a:pPr algn="ctr" defTabSz="914377" eaLnBrk="1" fontAlgn="auto" hangingPunct="1">
              <a:spcBef>
                <a:spcPts val="0"/>
              </a:spcBef>
              <a:spcAft>
                <a:spcPts val="0"/>
              </a:spcAft>
              <a:defRPr/>
            </a:pPr>
            <a:r>
              <a:rPr lang="en-US" sz="1200" dirty="0">
                <a:solidFill>
                  <a:prstClr val="black"/>
                </a:solidFill>
                <a:latin typeface="Arial"/>
              </a:rPr>
              <a:t>On-premise</a:t>
            </a:r>
            <a:endParaRPr lang="en-US" sz="1200" dirty="0">
              <a:solidFill>
                <a:prstClr val="black"/>
              </a:solidFill>
              <a:latin typeface="Arial"/>
              <a:cs typeface="+mn-cs"/>
            </a:endParaRPr>
          </a:p>
        </p:txBody>
      </p:sp>
      <p:sp>
        <p:nvSpPr>
          <p:cNvPr id="7" name="AutoShape 4">
            <a:extLst>
              <a:ext uri="{FF2B5EF4-FFF2-40B4-BE49-F238E27FC236}">
                <a16:creationId xmlns:a16="http://schemas.microsoft.com/office/drawing/2014/main" id="{65BC2DEB-2F28-7A48-91CB-3EEF7244B8DC}"/>
              </a:ext>
            </a:extLst>
          </p:cNvPr>
          <p:cNvSpPr>
            <a:spLocks noChangeArrowheads="1"/>
          </p:cNvSpPr>
          <p:nvPr/>
        </p:nvSpPr>
        <p:spPr bwMode="auto">
          <a:xfrm>
            <a:off x="1119610" y="5452590"/>
            <a:ext cx="4709689" cy="385810"/>
          </a:xfrm>
          <a:prstGeom prst="roundRect">
            <a:avLst>
              <a:gd name="adj" fmla="val 7117"/>
            </a:avLst>
          </a:prstGeom>
          <a:solidFill>
            <a:schemeClr val="tx1">
              <a:lumMod val="25000"/>
              <a:lumOff val="75000"/>
            </a:schemeClr>
          </a:solidFill>
          <a:ln w="12700">
            <a:noFill/>
            <a:prstDash val="solid"/>
            <a:round/>
            <a:headEnd/>
            <a:tailEnd/>
          </a:ln>
        </p:spPr>
        <p:txBody>
          <a:bodyPr lIns="0" tIns="0" rIns="0" bIns="0" anchor="b" anchorCtr="1"/>
          <a:lstStyle/>
          <a:p>
            <a:pPr defTabSz="914377" eaLnBrk="1" fontAlgn="auto" hangingPunct="1">
              <a:spcBef>
                <a:spcPts val="0"/>
              </a:spcBef>
              <a:spcAft>
                <a:spcPts val="0"/>
              </a:spcAft>
              <a:defRPr/>
            </a:pPr>
            <a:r>
              <a:rPr lang="en-US" sz="1200" dirty="0">
                <a:solidFill>
                  <a:prstClr val="black"/>
                </a:solidFill>
                <a:latin typeface="Arial"/>
              </a:rPr>
              <a:t>IaaS</a:t>
            </a:r>
            <a:endParaRPr lang="en-US" sz="1200" dirty="0">
              <a:solidFill>
                <a:prstClr val="black"/>
              </a:solidFill>
              <a:latin typeface="Arial"/>
              <a:cs typeface="+mn-cs"/>
            </a:endParaRPr>
          </a:p>
        </p:txBody>
      </p:sp>
      <p:sp>
        <p:nvSpPr>
          <p:cNvPr id="8" name="Rounded Rectangle 7">
            <a:extLst>
              <a:ext uri="{FF2B5EF4-FFF2-40B4-BE49-F238E27FC236}">
                <a16:creationId xmlns:a16="http://schemas.microsoft.com/office/drawing/2014/main" id="{5EA8F288-7B33-7846-A9CD-F8FCD3113166}"/>
              </a:ext>
            </a:extLst>
          </p:cNvPr>
          <p:cNvSpPr/>
          <p:nvPr/>
        </p:nvSpPr>
        <p:spPr>
          <a:xfrm>
            <a:off x="1303781" y="3771903"/>
            <a:ext cx="1814171" cy="385810"/>
          </a:xfrm>
          <a:prstGeom prst="roundRect">
            <a:avLst>
              <a:gd name="adj" fmla="val 7576"/>
            </a:avLst>
          </a:prstGeom>
          <a:solidFill>
            <a:schemeClr val="accent2"/>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900" b="1" dirty="0">
                <a:solidFill>
                  <a:prstClr val="white"/>
                </a:solidFill>
                <a:latin typeface="Arial"/>
              </a:rPr>
              <a:t>Developer Portal Services</a:t>
            </a:r>
          </a:p>
        </p:txBody>
      </p:sp>
      <p:sp>
        <p:nvSpPr>
          <p:cNvPr id="9" name="Rounded Rectangle 8">
            <a:extLst>
              <a:ext uri="{FF2B5EF4-FFF2-40B4-BE49-F238E27FC236}">
                <a16:creationId xmlns:a16="http://schemas.microsoft.com/office/drawing/2014/main" id="{61B1240C-F6FB-C24D-8412-A8D808289AE4}"/>
              </a:ext>
            </a:extLst>
          </p:cNvPr>
          <p:cNvSpPr/>
          <p:nvPr/>
        </p:nvSpPr>
        <p:spPr>
          <a:xfrm>
            <a:off x="2142349" y="2431081"/>
            <a:ext cx="1711715" cy="385810"/>
          </a:xfrm>
          <a:prstGeom prst="roundRect">
            <a:avLst>
              <a:gd name="adj" fmla="val 7576"/>
            </a:avLst>
          </a:prstGeom>
          <a:solidFill>
            <a:schemeClr val="accent2"/>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900" b="1" dirty="0">
                <a:solidFill>
                  <a:prstClr val="white"/>
                </a:solidFill>
                <a:latin typeface="Arial"/>
              </a:rPr>
              <a:t>Gateway Services</a:t>
            </a:r>
          </a:p>
        </p:txBody>
      </p:sp>
      <p:sp>
        <p:nvSpPr>
          <p:cNvPr id="10" name="Rounded Rectangle 9">
            <a:extLst>
              <a:ext uri="{FF2B5EF4-FFF2-40B4-BE49-F238E27FC236}">
                <a16:creationId xmlns:a16="http://schemas.microsoft.com/office/drawing/2014/main" id="{1DF3F379-501F-7842-BAEB-909FBE75A56C}"/>
              </a:ext>
            </a:extLst>
          </p:cNvPr>
          <p:cNvSpPr/>
          <p:nvPr/>
        </p:nvSpPr>
        <p:spPr>
          <a:xfrm>
            <a:off x="2142349" y="1703492"/>
            <a:ext cx="1711715" cy="385810"/>
          </a:xfrm>
          <a:prstGeom prst="roundRect">
            <a:avLst>
              <a:gd name="adj" fmla="val 7576"/>
            </a:avLst>
          </a:prstGeom>
          <a:solidFill>
            <a:schemeClr val="accent2"/>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900" b="1" dirty="0">
                <a:solidFill>
                  <a:prstClr val="white"/>
                </a:solidFill>
                <a:latin typeface="Arial"/>
              </a:rPr>
              <a:t>Load Balancer</a:t>
            </a:r>
          </a:p>
        </p:txBody>
      </p:sp>
      <p:sp>
        <p:nvSpPr>
          <p:cNvPr id="11" name="Rounded Rectangle 10">
            <a:extLst>
              <a:ext uri="{FF2B5EF4-FFF2-40B4-BE49-F238E27FC236}">
                <a16:creationId xmlns:a16="http://schemas.microsoft.com/office/drawing/2014/main" id="{83C8FEEF-63DF-5240-A70F-FCF872ACF324}"/>
              </a:ext>
            </a:extLst>
          </p:cNvPr>
          <p:cNvSpPr/>
          <p:nvPr/>
        </p:nvSpPr>
        <p:spPr>
          <a:xfrm>
            <a:off x="3318451" y="3771903"/>
            <a:ext cx="1416839" cy="414375"/>
          </a:xfrm>
          <a:prstGeom prst="roundRect">
            <a:avLst>
              <a:gd name="adj" fmla="val 7576"/>
            </a:avLst>
          </a:prstGeom>
          <a:solidFill>
            <a:schemeClr val="tx1">
              <a:lumMod val="50000"/>
              <a:lumOff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900" b="1" dirty="0">
                <a:solidFill>
                  <a:prstClr val="white"/>
                </a:solidFill>
                <a:latin typeface="Arial"/>
              </a:rPr>
              <a:t>Inventory Service</a:t>
            </a:r>
          </a:p>
        </p:txBody>
      </p:sp>
      <p:sp>
        <p:nvSpPr>
          <p:cNvPr id="12" name="Rectangle 11">
            <a:extLst>
              <a:ext uri="{FF2B5EF4-FFF2-40B4-BE49-F238E27FC236}">
                <a16:creationId xmlns:a16="http://schemas.microsoft.com/office/drawing/2014/main" id="{692C887B-D197-A643-8EDC-AA3F9106283D}"/>
              </a:ext>
            </a:extLst>
          </p:cNvPr>
          <p:cNvSpPr/>
          <p:nvPr/>
        </p:nvSpPr>
        <p:spPr>
          <a:xfrm>
            <a:off x="3318451" y="3461468"/>
            <a:ext cx="1416839" cy="326764"/>
          </a:xfrm>
          <a:prstGeom prst="rect">
            <a:avLst/>
          </a:prstGeom>
          <a:solidFill>
            <a:schemeClr val="accent2">
              <a:lumMod val="40000"/>
              <a:lumOff val="60000"/>
            </a:schemeClr>
          </a:solidFill>
          <a:ln>
            <a:noFill/>
          </a:ln>
          <a:effectLst>
            <a:outerShdw blurRad="50800" dist="38100" dir="5400000" algn="t" rotWithShape="0">
              <a:prstClr val="black">
                <a:alpha val="40000"/>
              </a:prstClr>
            </a:outerShdw>
          </a:effectLst>
        </p:spPr>
        <p:txBody>
          <a:bodyPr wrap="square" lIns="0" tIns="0" rIns="0" bIns="0" rtlCol="0" anchor="ctr">
            <a:noAutofit/>
          </a:bodyPr>
          <a:lstStyle/>
          <a:p>
            <a:pPr algn="ctr"/>
            <a:r>
              <a:rPr lang="en-US" sz="1000" dirty="0">
                <a:solidFill>
                  <a:schemeClr val="bg1"/>
                </a:solidFill>
                <a:latin typeface="Arial"/>
                <a:cs typeface="Arial"/>
              </a:rPr>
              <a:t>Inventory API</a:t>
            </a:r>
            <a:endParaRPr sz="1000" dirty="0">
              <a:solidFill>
                <a:schemeClr val="bg1"/>
              </a:solidFill>
              <a:latin typeface="Arial"/>
              <a:cs typeface="Arial"/>
            </a:endParaRPr>
          </a:p>
        </p:txBody>
      </p:sp>
      <p:sp>
        <p:nvSpPr>
          <p:cNvPr id="13" name="Rectangle 12">
            <a:extLst>
              <a:ext uri="{FF2B5EF4-FFF2-40B4-BE49-F238E27FC236}">
                <a16:creationId xmlns:a16="http://schemas.microsoft.com/office/drawing/2014/main" id="{00B18C0F-9568-414E-9CCC-5ACC9D1AF6A3}"/>
              </a:ext>
            </a:extLst>
          </p:cNvPr>
          <p:cNvSpPr/>
          <p:nvPr/>
        </p:nvSpPr>
        <p:spPr>
          <a:xfrm>
            <a:off x="2305636" y="2203615"/>
            <a:ext cx="1416839" cy="326764"/>
          </a:xfrm>
          <a:prstGeom prst="rect">
            <a:avLst/>
          </a:prstGeom>
          <a:solidFill>
            <a:schemeClr val="accent2">
              <a:lumMod val="40000"/>
              <a:lumOff val="60000"/>
            </a:schemeClr>
          </a:solidFill>
          <a:ln>
            <a:noFill/>
          </a:ln>
          <a:effectLst>
            <a:outerShdw blurRad="50800" dist="38100" dir="5400000" algn="t" rotWithShape="0">
              <a:prstClr val="black">
                <a:alpha val="40000"/>
              </a:prstClr>
            </a:outerShdw>
          </a:effectLst>
        </p:spPr>
        <p:txBody>
          <a:bodyPr wrap="square" lIns="0" tIns="0" rIns="0" bIns="0" rtlCol="0" anchor="ctr">
            <a:noAutofit/>
          </a:bodyPr>
          <a:lstStyle/>
          <a:p>
            <a:pPr algn="ctr"/>
            <a:r>
              <a:rPr lang="en-US" sz="1000" dirty="0">
                <a:solidFill>
                  <a:schemeClr val="bg1"/>
                </a:solidFill>
                <a:latin typeface="Arial"/>
                <a:cs typeface="Arial"/>
              </a:rPr>
              <a:t>Inventory API</a:t>
            </a:r>
            <a:endParaRPr sz="1000" dirty="0">
              <a:solidFill>
                <a:schemeClr val="bg1"/>
              </a:solidFill>
              <a:latin typeface="Arial"/>
              <a:cs typeface="Arial"/>
            </a:endParaRPr>
          </a:p>
        </p:txBody>
      </p:sp>
      <p:sp>
        <p:nvSpPr>
          <p:cNvPr id="15" name="Rounded Rectangle 14">
            <a:extLst>
              <a:ext uri="{FF2B5EF4-FFF2-40B4-BE49-F238E27FC236}">
                <a16:creationId xmlns:a16="http://schemas.microsoft.com/office/drawing/2014/main" id="{5554DD58-F4A7-7A44-875B-046D7104E36E}"/>
              </a:ext>
            </a:extLst>
          </p:cNvPr>
          <p:cNvSpPr/>
          <p:nvPr/>
        </p:nvSpPr>
        <p:spPr>
          <a:xfrm>
            <a:off x="229539" y="1201304"/>
            <a:ext cx="708419" cy="547171"/>
          </a:xfrm>
          <a:prstGeom prst="roundRect">
            <a:avLst>
              <a:gd name="adj" fmla="val 7576"/>
            </a:avLst>
          </a:prstGeom>
          <a:solidFill>
            <a:schemeClr val="accent3">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900" b="1" dirty="0">
                <a:solidFill>
                  <a:prstClr val="white"/>
                </a:solidFill>
                <a:latin typeface="Arial"/>
              </a:rPr>
              <a:t>External App </a:t>
            </a:r>
          </a:p>
        </p:txBody>
      </p:sp>
      <p:sp>
        <p:nvSpPr>
          <p:cNvPr id="16" name="Rounded Rectangle 15">
            <a:extLst>
              <a:ext uri="{FF2B5EF4-FFF2-40B4-BE49-F238E27FC236}">
                <a16:creationId xmlns:a16="http://schemas.microsoft.com/office/drawing/2014/main" id="{AC0456E5-3D44-A644-AF70-D81FE249391D}"/>
              </a:ext>
            </a:extLst>
          </p:cNvPr>
          <p:cNvSpPr/>
          <p:nvPr/>
        </p:nvSpPr>
        <p:spPr>
          <a:xfrm>
            <a:off x="75587" y="3788232"/>
            <a:ext cx="962379" cy="547171"/>
          </a:xfrm>
          <a:prstGeom prst="roundRect">
            <a:avLst>
              <a:gd name="adj" fmla="val 7576"/>
            </a:avLst>
          </a:prstGeom>
          <a:solidFill>
            <a:schemeClr val="accent3">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900" b="1" dirty="0">
                <a:solidFill>
                  <a:prstClr val="white"/>
                </a:solidFill>
                <a:latin typeface="Arial"/>
              </a:rPr>
              <a:t>External App </a:t>
            </a:r>
          </a:p>
          <a:p>
            <a:pPr algn="ctr" defTabSz="914377" eaLnBrk="1" fontAlgn="auto" hangingPunct="1">
              <a:spcBef>
                <a:spcPts val="0"/>
              </a:spcBef>
              <a:spcAft>
                <a:spcPts val="0"/>
              </a:spcAft>
            </a:pPr>
            <a:r>
              <a:rPr lang="en-US" sz="900" b="1" dirty="0">
                <a:solidFill>
                  <a:prstClr val="white"/>
                </a:solidFill>
                <a:latin typeface="Arial"/>
              </a:rPr>
              <a:t>Developer</a:t>
            </a:r>
          </a:p>
        </p:txBody>
      </p:sp>
      <p:cxnSp>
        <p:nvCxnSpPr>
          <p:cNvPr id="18" name="Elbow Connector 17">
            <a:extLst>
              <a:ext uri="{FF2B5EF4-FFF2-40B4-BE49-F238E27FC236}">
                <a16:creationId xmlns:a16="http://schemas.microsoft.com/office/drawing/2014/main" id="{C4D0F9EF-C130-B14F-BC36-91D9507858CB}"/>
              </a:ext>
            </a:extLst>
          </p:cNvPr>
          <p:cNvCxnSpPr>
            <a:cxnSpLocks/>
            <a:stCxn id="15" idx="3"/>
            <a:endCxn id="10" idx="0"/>
          </p:cNvCxnSpPr>
          <p:nvPr/>
        </p:nvCxnSpPr>
        <p:spPr>
          <a:xfrm>
            <a:off x="937958" y="1474890"/>
            <a:ext cx="2060249" cy="228602"/>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0" name="Elbow Connector 19">
            <a:extLst>
              <a:ext uri="{FF2B5EF4-FFF2-40B4-BE49-F238E27FC236}">
                <a16:creationId xmlns:a16="http://schemas.microsoft.com/office/drawing/2014/main" id="{293EB7D0-0A6F-8547-81E3-609419F9138E}"/>
              </a:ext>
            </a:extLst>
          </p:cNvPr>
          <p:cNvCxnSpPr>
            <a:cxnSpLocks/>
            <a:stCxn id="9" idx="2"/>
            <a:endCxn id="12" idx="0"/>
          </p:cNvCxnSpPr>
          <p:nvPr/>
        </p:nvCxnSpPr>
        <p:spPr>
          <a:xfrm rot="16200000" flipH="1">
            <a:off x="3190251" y="2624847"/>
            <a:ext cx="644577" cy="1028664"/>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sp>
        <p:nvSpPr>
          <p:cNvPr id="23" name="AutoShape 4">
            <a:extLst>
              <a:ext uri="{FF2B5EF4-FFF2-40B4-BE49-F238E27FC236}">
                <a16:creationId xmlns:a16="http://schemas.microsoft.com/office/drawing/2014/main" id="{573C9047-8BC5-F64E-B254-72972CE9AC31}"/>
              </a:ext>
            </a:extLst>
          </p:cNvPr>
          <p:cNvSpPr>
            <a:spLocks noChangeArrowheads="1"/>
          </p:cNvSpPr>
          <p:nvPr/>
        </p:nvSpPr>
        <p:spPr bwMode="auto">
          <a:xfrm>
            <a:off x="1201254" y="2132970"/>
            <a:ext cx="4497417" cy="3252647"/>
          </a:xfrm>
          <a:prstGeom prst="roundRect">
            <a:avLst>
              <a:gd name="adj" fmla="val 2714"/>
            </a:avLst>
          </a:prstGeom>
          <a:noFill/>
          <a:ln w="19050">
            <a:solidFill>
              <a:srgbClr val="FF0000"/>
            </a:solidFill>
            <a:prstDash val="solid"/>
            <a:round/>
            <a:headEnd/>
            <a:tailEnd/>
          </a:ln>
        </p:spPr>
        <p:txBody>
          <a:bodyPr lIns="0" tIns="0" rIns="0" bIns="0" anchor="b" anchorCtr="1"/>
          <a:lstStyle/>
          <a:p>
            <a:pPr algn="ctr" defTabSz="914377" eaLnBrk="1" fontAlgn="auto" hangingPunct="1">
              <a:spcBef>
                <a:spcPts val="0"/>
              </a:spcBef>
              <a:spcAft>
                <a:spcPts val="0"/>
              </a:spcAft>
              <a:defRPr/>
            </a:pPr>
            <a:r>
              <a:rPr lang="en-US" sz="1200" dirty="0">
                <a:solidFill>
                  <a:srgbClr val="FF0000"/>
                </a:solidFill>
                <a:latin typeface="Arial"/>
              </a:rPr>
              <a:t>OpenShift Container Platform</a:t>
            </a:r>
            <a:endParaRPr lang="en-US" sz="1200" dirty="0">
              <a:solidFill>
                <a:srgbClr val="FF0000"/>
              </a:solidFill>
              <a:latin typeface="Arial"/>
              <a:cs typeface="+mn-cs"/>
            </a:endParaRPr>
          </a:p>
        </p:txBody>
      </p:sp>
      <p:sp>
        <p:nvSpPr>
          <p:cNvPr id="24" name="AutoShape 4">
            <a:extLst>
              <a:ext uri="{FF2B5EF4-FFF2-40B4-BE49-F238E27FC236}">
                <a16:creationId xmlns:a16="http://schemas.microsoft.com/office/drawing/2014/main" id="{CA093084-D791-C242-9F02-C9EA03E27023}"/>
              </a:ext>
            </a:extLst>
          </p:cNvPr>
          <p:cNvSpPr>
            <a:spLocks noChangeArrowheads="1"/>
          </p:cNvSpPr>
          <p:nvPr/>
        </p:nvSpPr>
        <p:spPr bwMode="auto">
          <a:xfrm>
            <a:off x="5992586" y="1703492"/>
            <a:ext cx="5611585" cy="1693040"/>
          </a:xfrm>
          <a:prstGeom prst="roundRect">
            <a:avLst>
              <a:gd name="adj" fmla="val 2072"/>
            </a:avLst>
          </a:prstGeom>
          <a:noFill/>
          <a:ln w="12700">
            <a:solidFill>
              <a:schemeClr val="bg1">
                <a:lumMod val="10000"/>
              </a:schemeClr>
            </a:solidFill>
            <a:prstDash val="solid"/>
            <a:round/>
            <a:headEnd/>
            <a:tailEnd/>
          </a:ln>
        </p:spPr>
        <p:txBody>
          <a:bodyPr lIns="0" tIns="0" rIns="0" bIns="0" anchor="b" anchorCtr="1"/>
          <a:lstStyle/>
          <a:p>
            <a:pPr algn="ctr" defTabSz="914377" eaLnBrk="1" fontAlgn="auto" hangingPunct="1">
              <a:spcBef>
                <a:spcPts val="0"/>
              </a:spcBef>
              <a:spcAft>
                <a:spcPts val="0"/>
              </a:spcAft>
              <a:defRPr/>
            </a:pPr>
            <a:r>
              <a:rPr lang="en-US" sz="1200" dirty="0">
                <a:solidFill>
                  <a:prstClr val="black"/>
                </a:solidFill>
                <a:latin typeface="Arial"/>
              </a:rPr>
              <a:t>Business Partners / Consolidators</a:t>
            </a:r>
            <a:endParaRPr lang="en-US" sz="1200" dirty="0">
              <a:solidFill>
                <a:prstClr val="black"/>
              </a:solidFill>
              <a:latin typeface="Arial"/>
              <a:cs typeface="+mn-cs"/>
            </a:endParaRPr>
          </a:p>
        </p:txBody>
      </p:sp>
      <p:sp>
        <p:nvSpPr>
          <p:cNvPr id="25" name="Rounded Rectangle 24">
            <a:extLst>
              <a:ext uri="{FF2B5EF4-FFF2-40B4-BE49-F238E27FC236}">
                <a16:creationId xmlns:a16="http://schemas.microsoft.com/office/drawing/2014/main" id="{869DF451-4DE5-7148-A4D2-0EEEC0DFE50F}"/>
              </a:ext>
            </a:extLst>
          </p:cNvPr>
          <p:cNvSpPr/>
          <p:nvPr/>
        </p:nvSpPr>
        <p:spPr>
          <a:xfrm>
            <a:off x="6403586" y="2402515"/>
            <a:ext cx="1416839" cy="414375"/>
          </a:xfrm>
          <a:prstGeom prst="roundRect">
            <a:avLst>
              <a:gd name="adj" fmla="val 7576"/>
            </a:avLst>
          </a:prstGeom>
          <a:solidFill>
            <a:schemeClr val="tx1">
              <a:lumMod val="50000"/>
              <a:lumOff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900" b="1" dirty="0">
                <a:solidFill>
                  <a:prstClr val="white"/>
                </a:solidFill>
                <a:latin typeface="Arial"/>
              </a:rPr>
              <a:t>Other Backend  Service</a:t>
            </a:r>
          </a:p>
        </p:txBody>
      </p:sp>
      <p:cxnSp>
        <p:nvCxnSpPr>
          <p:cNvPr id="26" name="Elbow Connector 25">
            <a:extLst>
              <a:ext uri="{FF2B5EF4-FFF2-40B4-BE49-F238E27FC236}">
                <a16:creationId xmlns:a16="http://schemas.microsoft.com/office/drawing/2014/main" id="{B9D56278-F141-7343-B0C4-5E0374029138}"/>
              </a:ext>
            </a:extLst>
          </p:cNvPr>
          <p:cNvCxnSpPr>
            <a:cxnSpLocks/>
            <a:stCxn id="11" idx="3"/>
          </p:cNvCxnSpPr>
          <p:nvPr/>
        </p:nvCxnSpPr>
        <p:spPr>
          <a:xfrm flipH="1" flipV="1">
            <a:off x="3269467" y="2934421"/>
            <a:ext cx="1465823" cy="1044670"/>
          </a:xfrm>
          <a:prstGeom prst="bentConnector3">
            <a:avLst>
              <a:gd name="adj1" fmla="val -15595"/>
            </a:avLst>
          </a:prstGeom>
          <a:ln>
            <a:tailEnd type="triangle"/>
          </a:ln>
        </p:spPr>
        <p:style>
          <a:lnRef idx="2">
            <a:schemeClr val="accent1"/>
          </a:lnRef>
          <a:fillRef idx="0">
            <a:schemeClr val="accent1"/>
          </a:fillRef>
          <a:effectRef idx="1">
            <a:schemeClr val="accent1"/>
          </a:effectRef>
          <a:fontRef idx="minor">
            <a:schemeClr val="tx1"/>
          </a:fontRef>
        </p:style>
      </p:cxnSp>
      <p:sp>
        <p:nvSpPr>
          <p:cNvPr id="29" name="Rounded Rectangle 28">
            <a:extLst>
              <a:ext uri="{FF2B5EF4-FFF2-40B4-BE49-F238E27FC236}">
                <a16:creationId xmlns:a16="http://schemas.microsoft.com/office/drawing/2014/main" id="{A488B971-F80F-8D4D-B1A9-7C3E523708B1}"/>
              </a:ext>
            </a:extLst>
          </p:cNvPr>
          <p:cNvSpPr/>
          <p:nvPr/>
        </p:nvSpPr>
        <p:spPr>
          <a:xfrm>
            <a:off x="7851816" y="4947320"/>
            <a:ext cx="1416839" cy="414375"/>
          </a:xfrm>
          <a:prstGeom prst="roundRect">
            <a:avLst>
              <a:gd name="adj" fmla="val 7576"/>
            </a:avLst>
          </a:prstGeom>
          <a:solidFill>
            <a:schemeClr val="tx1">
              <a:lumMod val="50000"/>
              <a:lumOff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900" b="1" dirty="0">
                <a:solidFill>
                  <a:prstClr val="white"/>
                </a:solidFill>
                <a:latin typeface="Arial"/>
              </a:rPr>
              <a:t>Inventory Backend Services</a:t>
            </a:r>
          </a:p>
        </p:txBody>
      </p:sp>
      <p:sp>
        <p:nvSpPr>
          <p:cNvPr id="30" name="Rectangle 29">
            <a:extLst>
              <a:ext uri="{FF2B5EF4-FFF2-40B4-BE49-F238E27FC236}">
                <a16:creationId xmlns:a16="http://schemas.microsoft.com/office/drawing/2014/main" id="{523EFDF5-9773-2647-A1C1-7C4C3D7DD044}"/>
              </a:ext>
            </a:extLst>
          </p:cNvPr>
          <p:cNvSpPr/>
          <p:nvPr/>
        </p:nvSpPr>
        <p:spPr>
          <a:xfrm>
            <a:off x="7836754" y="4607128"/>
            <a:ext cx="1416839" cy="326764"/>
          </a:xfrm>
          <a:prstGeom prst="rect">
            <a:avLst/>
          </a:prstGeom>
          <a:solidFill>
            <a:schemeClr val="accent2">
              <a:lumMod val="40000"/>
              <a:lumOff val="60000"/>
            </a:schemeClr>
          </a:solidFill>
          <a:ln>
            <a:noFill/>
          </a:ln>
          <a:effectLst>
            <a:outerShdw blurRad="50800" dist="38100" dir="5400000" algn="t" rotWithShape="0">
              <a:prstClr val="black">
                <a:alpha val="40000"/>
              </a:prstClr>
            </a:outerShdw>
          </a:effectLst>
        </p:spPr>
        <p:txBody>
          <a:bodyPr wrap="square" lIns="0" tIns="0" rIns="0" bIns="0" rtlCol="0" anchor="ctr">
            <a:noAutofit/>
          </a:bodyPr>
          <a:lstStyle/>
          <a:p>
            <a:pPr algn="ctr"/>
            <a:r>
              <a:rPr lang="en-US" sz="1000" dirty="0">
                <a:solidFill>
                  <a:schemeClr val="bg1"/>
                </a:solidFill>
                <a:latin typeface="Arial"/>
                <a:cs typeface="Arial"/>
              </a:rPr>
              <a:t>Private Inventory API</a:t>
            </a:r>
            <a:endParaRPr sz="1000" dirty="0">
              <a:solidFill>
                <a:schemeClr val="bg1"/>
              </a:solidFill>
              <a:latin typeface="Arial"/>
              <a:cs typeface="Arial"/>
            </a:endParaRPr>
          </a:p>
        </p:txBody>
      </p:sp>
      <p:cxnSp>
        <p:nvCxnSpPr>
          <p:cNvPr id="31" name="Elbow Connector 30">
            <a:extLst>
              <a:ext uri="{FF2B5EF4-FFF2-40B4-BE49-F238E27FC236}">
                <a16:creationId xmlns:a16="http://schemas.microsoft.com/office/drawing/2014/main" id="{44847A24-7CEA-7B4A-9E4F-617D5E7975E7}"/>
              </a:ext>
            </a:extLst>
          </p:cNvPr>
          <p:cNvCxnSpPr>
            <a:cxnSpLocks/>
            <a:stCxn id="11" idx="2"/>
            <a:endCxn id="30" idx="0"/>
          </p:cNvCxnSpPr>
          <p:nvPr/>
        </p:nvCxnSpPr>
        <p:spPr>
          <a:xfrm rot="16200000" flipH="1">
            <a:off x="6075597" y="2137551"/>
            <a:ext cx="420850" cy="4518303"/>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sp>
        <p:nvSpPr>
          <p:cNvPr id="35" name="Rounded Rectangle 34">
            <a:extLst>
              <a:ext uri="{FF2B5EF4-FFF2-40B4-BE49-F238E27FC236}">
                <a16:creationId xmlns:a16="http://schemas.microsoft.com/office/drawing/2014/main" id="{E7F54B2D-E6EA-DA48-9F07-B597788861C9}"/>
              </a:ext>
            </a:extLst>
          </p:cNvPr>
          <p:cNvSpPr/>
          <p:nvPr/>
        </p:nvSpPr>
        <p:spPr>
          <a:xfrm>
            <a:off x="6200256" y="3549056"/>
            <a:ext cx="1814171" cy="385810"/>
          </a:xfrm>
          <a:prstGeom prst="roundRect">
            <a:avLst>
              <a:gd name="adj" fmla="val 7576"/>
            </a:avLst>
          </a:prstGeom>
          <a:solidFill>
            <a:schemeClr val="accent2"/>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900" b="1" dirty="0">
                <a:solidFill>
                  <a:prstClr val="white"/>
                </a:solidFill>
                <a:latin typeface="Arial"/>
              </a:rPr>
              <a:t>Management Service</a:t>
            </a:r>
          </a:p>
        </p:txBody>
      </p:sp>
      <p:sp>
        <p:nvSpPr>
          <p:cNvPr id="36" name="Rounded Rectangle 35">
            <a:extLst>
              <a:ext uri="{FF2B5EF4-FFF2-40B4-BE49-F238E27FC236}">
                <a16:creationId xmlns:a16="http://schemas.microsoft.com/office/drawing/2014/main" id="{2F185177-A408-0E4C-9283-E6A536B1C69B}"/>
              </a:ext>
            </a:extLst>
          </p:cNvPr>
          <p:cNvSpPr/>
          <p:nvPr/>
        </p:nvSpPr>
        <p:spPr>
          <a:xfrm>
            <a:off x="1352769" y="2977573"/>
            <a:ext cx="1341448" cy="238811"/>
          </a:xfrm>
          <a:prstGeom prst="roundRect">
            <a:avLst>
              <a:gd name="adj" fmla="val 7576"/>
            </a:avLst>
          </a:prstGeom>
          <a:solidFill>
            <a:schemeClr val="accent2"/>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900" b="1" dirty="0">
                <a:solidFill>
                  <a:prstClr val="white"/>
                </a:solidFill>
                <a:latin typeface="Arial"/>
              </a:rPr>
              <a:t>Analytics Services</a:t>
            </a:r>
          </a:p>
        </p:txBody>
      </p:sp>
      <p:cxnSp>
        <p:nvCxnSpPr>
          <p:cNvPr id="37" name="Elbow Connector 36">
            <a:extLst>
              <a:ext uri="{FF2B5EF4-FFF2-40B4-BE49-F238E27FC236}">
                <a16:creationId xmlns:a16="http://schemas.microsoft.com/office/drawing/2014/main" id="{5EF940A1-0C2F-D048-8AF5-783D14C9001C}"/>
              </a:ext>
            </a:extLst>
          </p:cNvPr>
          <p:cNvCxnSpPr>
            <a:cxnSpLocks/>
            <a:stCxn id="9" idx="3"/>
            <a:endCxn id="25" idx="1"/>
          </p:cNvCxnSpPr>
          <p:nvPr/>
        </p:nvCxnSpPr>
        <p:spPr>
          <a:xfrm flipV="1">
            <a:off x="3854064" y="2609703"/>
            <a:ext cx="2549522" cy="14283"/>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sp>
        <p:nvSpPr>
          <p:cNvPr id="44" name="AutoShape 4">
            <a:extLst>
              <a:ext uri="{FF2B5EF4-FFF2-40B4-BE49-F238E27FC236}">
                <a16:creationId xmlns:a16="http://schemas.microsoft.com/office/drawing/2014/main" id="{0004CA00-84E3-0347-AD0D-F7F650B9EE7B}"/>
              </a:ext>
            </a:extLst>
          </p:cNvPr>
          <p:cNvSpPr>
            <a:spLocks noChangeArrowheads="1"/>
          </p:cNvSpPr>
          <p:nvPr/>
        </p:nvSpPr>
        <p:spPr bwMode="auto">
          <a:xfrm>
            <a:off x="6096000" y="3511855"/>
            <a:ext cx="5508171" cy="2284990"/>
          </a:xfrm>
          <a:prstGeom prst="roundRect">
            <a:avLst>
              <a:gd name="adj" fmla="val 2714"/>
            </a:avLst>
          </a:prstGeom>
          <a:noFill/>
          <a:ln w="19050">
            <a:solidFill>
              <a:srgbClr val="FF0000"/>
            </a:solidFill>
            <a:prstDash val="solid"/>
            <a:round/>
            <a:headEnd/>
            <a:tailEnd/>
          </a:ln>
        </p:spPr>
        <p:txBody>
          <a:bodyPr lIns="0" tIns="0" rIns="0" bIns="0" anchor="b" anchorCtr="1"/>
          <a:lstStyle/>
          <a:p>
            <a:pPr algn="ctr" defTabSz="914377" eaLnBrk="1" fontAlgn="auto" hangingPunct="1">
              <a:spcBef>
                <a:spcPts val="0"/>
              </a:spcBef>
              <a:spcAft>
                <a:spcPts val="0"/>
              </a:spcAft>
              <a:defRPr/>
            </a:pPr>
            <a:r>
              <a:rPr lang="en-US" sz="1200" dirty="0">
                <a:solidFill>
                  <a:srgbClr val="FF0000"/>
                </a:solidFill>
                <a:latin typeface="Arial"/>
              </a:rPr>
              <a:t>OpenShift Container Platform</a:t>
            </a:r>
            <a:endParaRPr lang="en-US" sz="1200" dirty="0">
              <a:solidFill>
                <a:srgbClr val="FF0000"/>
              </a:solidFill>
              <a:latin typeface="Arial"/>
              <a:cs typeface="+mn-cs"/>
            </a:endParaRPr>
          </a:p>
        </p:txBody>
      </p:sp>
      <p:sp>
        <p:nvSpPr>
          <p:cNvPr id="45" name="Can 44">
            <a:extLst>
              <a:ext uri="{FF2B5EF4-FFF2-40B4-BE49-F238E27FC236}">
                <a16:creationId xmlns:a16="http://schemas.microsoft.com/office/drawing/2014/main" id="{B9F03974-86D4-D14F-A7B1-42274C1CF275}"/>
              </a:ext>
            </a:extLst>
          </p:cNvPr>
          <p:cNvSpPr/>
          <p:nvPr/>
        </p:nvSpPr>
        <p:spPr>
          <a:xfrm>
            <a:off x="9372067" y="4947320"/>
            <a:ext cx="914400" cy="427803"/>
          </a:xfrm>
          <a:prstGeom prst="can">
            <a:avLst>
              <a:gd name="adj" fmla="val 44084"/>
            </a:avLst>
          </a:prstGeom>
          <a:solidFill>
            <a:schemeClr val="tx1"/>
          </a:solidFill>
          <a:ln>
            <a:solidFill>
              <a:schemeClr val="tx2">
                <a:lumMod val="50000"/>
              </a:schemeClr>
            </a:solidFill>
          </a:ln>
          <a:effectLst>
            <a:outerShdw blurRad="50800" dist="38100" dir="5400000" algn="t" rotWithShape="0">
              <a:prstClr val="black">
                <a:alpha val="40000"/>
              </a:prstClr>
            </a:outerShdw>
          </a:effectLst>
        </p:spPr>
        <p:txBody>
          <a:bodyPr wrap="square" lIns="0" tIns="0" rIns="0" bIns="0" rtlCol="0" anchor="ctr">
            <a:noAutofit/>
          </a:bodyPr>
          <a:lstStyle/>
          <a:p>
            <a:pPr algn="ctr"/>
            <a:endParaRPr sz="1200" dirty="0">
              <a:solidFill>
                <a:schemeClr val="bg1"/>
              </a:solidFill>
              <a:latin typeface="Arial"/>
              <a:cs typeface="Arial"/>
            </a:endParaRPr>
          </a:p>
        </p:txBody>
      </p:sp>
    </p:spTree>
    <p:extLst>
      <p:ext uri="{BB962C8B-B14F-4D97-AF65-F5344CB8AC3E}">
        <p14:creationId xmlns:p14="http://schemas.microsoft.com/office/powerpoint/2010/main" val="302043367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CA7BB88-793B-4346-B58C-DB9114BCDC7C}"/>
              </a:ext>
            </a:extLst>
          </p:cNvPr>
          <p:cNvSpPr>
            <a:spLocks noGrp="1"/>
          </p:cNvSpPr>
          <p:nvPr>
            <p:ph type="ctrTitle"/>
          </p:nvPr>
        </p:nvSpPr>
        <p:spPr/>
        <p:txBody>
          <a:bodyPr/>
          <a:lstStyle/>
          <a:p>
            <a:r>
              <a:rPr lang="en-US" dirty="0"/>
              <a:t>Example of a DDD for order system</a:t>
            </a:r>
          </a:p>
        </p:txBody>
      </p:sp>
      <p:sp>
        <p:nvSpPr>
          <p:cNvPr id="4" name="Subtitle 3">
            <a:extLst>
              <a:ext uri="{FF2B5EF4-FFF2-40B4-BE49-F238E27FC236}">
                <a16:creationId xmlns:a16="http://schemas.microsoft.com/office/drawing/2014/main" id="{A670359B-6F55-4A4B-B561-E963EBEC9430}"/>
              </a:ext>
            </a:extLst>
          </p:cNvPr>
          <p:cNvSpPr>
            <a:spLocks noGrp="1"/>
          </p:cNvSpPr>
          <p:nvPr>
            <p:ph type="subTitle" idx="1"/>
          </p:nvPr>
        </p:nvSpPr>
        <p:spPr/>
        <p:txBody>
          <a:bodyPr/>
          <a:lstStyle/>
          <a:p>
            <a:endParaRPr lang="en-US"/>
          </a:p>
        </p:txBody>
      </p:sp>
      <p:sp>
        <p:nvSpPr>
          <p:cNvPr id="2" name="Slide Number Placeholder 1">
            <a:extLst>
              <a:ext uri="{FF2B5EF4-FFF2-40B4-BE49-F238E27FC236}">
                <a16:creationId xmlns:a16="http://schemas.microsoft.com/office/drawing/2014/main" id="{DAC22168-347A-2342-9743-28524952F026}"/>
              </a:ext>
            </a:extLst>
          </p:cNvPr>
          <p:cNvSpPr>
            <a:spLocks noGrp="1"/>
          </p:cNvSpPr>
          <p:nvPr>
            <p:ph type="sldNum" sz="quarter" idx="12"/>
          </p:nvPr>
        </p:nvSpPr>
        <p:spPr/>
        <p:txBody>
          <a:bodyPr/>
          <a:lstStyle/>
          <a:p>
            <a:fld id="{C565C23E-6D76-459C-BC14-A9049E4EE889}" type="slidenum">
              <a:rPr lang="en-US" smtClean="0"/>
              <a:t>84</a:t>
            </a:fld>
            <a:endParaRPr lang="en-US"/>
          </a:p>
        </p:txBody>
      </p:sp>
    </p:spTree>
    <p:extLst>
      <p:ext uri="{BB962C8B-B14F-4D97-AF65-F5344CB8AC3E}">
        <p14:creationId xmlns:p14="http://schemas.microsoft.com/office/powerpoint/2010/main" val="423563603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524B85-D94F-1045-9474-2C2655EA06F6}"/>
              </a:ext>
            </a:extLst>
          </p:cNvPr>
          <p:cNvSpPr>
            <a:spLocks noGrp="1"/>
          </p:cNvSpPr>
          <p:nvPr>
            <p:ph type="title"/>
          </p:nvPr>
        </p:nvSpPr>
        <p:spPr/>
        <p:txBody>
          <a:bodyPr/>
          <a:lstStyle/>
          <a:p>
            <a:r>
              <a:rPr lang="en-US"/>
              <a:t>Context map</a:t>
            </a:r>
            <a:endParaRPr lang="en-US" dirty="0"/>
          </a:p>
        </p:txBody>
      </p:sp>
      <p:sp>
        <p:nvSpPr>
          <p:cNvPr id="4" name="Slide Number Placeholder 3">
            <a:extLst>
              <a:ext uri="{FF2B5EF4-FFF2-40B4-BE49-F238E27FC236}">
                <a16:creationId xmlns:a16="http://schemas.microsoft.com/office/drawing/2014/main" id="{60501002-B1C2-6049-890C-3CCED0A94D8B}"/>
              </a:ext>
            </a:extLst>
          </p:cNvPr>
          <p:cNvSpPr>
            <a:spLocks noGrp="1"/>
          </p:cNvSpPr>
          <p:nvPr>
            <p:ph type="sldNum" sz="quarter" idx="12"/>
          </p:nvPr>
        </p:nvSpPr>
        <p:spPr/>
        <p:txBody>
          <a:bodyPr/>
          <a:lstStyle/>
          <a:p>
            <a:fld id="{E9549862-13E2-C34D-815E-8545BD36FC59}" type="slidenum">
              <a:rPr lang="en-US" smtClean="0">
                <a:solidFill>
                  <a:srgbClr val="6D7777"/>
                </a:solidFill>
              </a:rPr>
              <a:pPr/>
              <a:t>85</a:t>
            </a:fld>
            <a:endParaRPr lang="en-US">
              <a:solidFill>
                <a:srgbClr val="6D7777"/>
              </a:solidFill>
            </a:endParaRPr>
          </a:p>
        </p:txBody>
      </p:sp>
      <p:pic>
        <p:nvPicPr>
          <p:cNvPr id="6" name="Picture 5" descr="Diagram&#10;&#10;Description automatically generated">
            <a:extLst>
              <a:ext uri="{FF2B5EF4-FFF2-40B4-BE49-F238E27FC236}">
                <a16:creationId xmlns:a16="http://schemas.microsoft.com/office/drawing/2014/main" id="{2A9D6472-FFB7-D542-AE69-5D7FEA8327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0788" y="1172017"/>
            <a:ext cx="8936092" cy="5429257"/>
          </a:xfrm>
          <a:prstGeom prst="rect">
            <a:avLst/>
          </a:prstGeom>
        </p:spPr>
      </p:pic>
    </p:spTree>
    <p:extLst>
      <p:ext uri="{BB962C8B-B14F-4D97-AF65-F5344CB8AC3E}">
        <p14:creationId xmlns:p14="http://schemas.microsoft.com/office/powerpoint/2010/main" val="123082985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CA7BB88-793B-4346-B58C-DB9114BCDC7C}"/>
              </a:ext>
            </a:extLst>
          </p:cNvPr>
          <p:cNvSpPr>
            <a:spLocks noGrp="1"/>
          </p:cNvSpPr>
          <p:nvPr>
            <p:ph type="ctrTitle"/>
          </p:nvPr>
        </p:nvSpPr>
        <p:spPr/>
        <p:txBody>
          <a:bodyPr/>
          <a:lstStyle/>
          <a:p>
            <a:r>
              <a:rPr lang="en-US"/>
              <a:t>Shipping Order Management Service</a:t>
            </a:r>
          </a:p>
        </p:txBody>
      </p:sp>
      <p:sp>
        <p:nvSpPr>
          <p:cNvPr id="4" name="Subtitle 3">
            <a:extLst>
              <a:ext uri="{FF2B5EF4-FFF2-40B4-BE49-F238E27FC236}">
                <a16:creationId xmlns:a16="http://schemas.microsoft.com/office/drawing/2014/main" id="{A670359B-6F55-4A4B-B561-E963EBEC9430}"/>
              </a:ext>
            </a:extLst>
          </p:cNvPr>
          <p:cNvSpPr>
            <a:spLocks noGrp="1"/>
          </p:cNvSpPr>
          <p:nvPr>
            <p:ph type="subTitle" idx="1"/>
          </p:nvPr>
        </p:nvSpPr>
        <p:spPr/>
        <p:txBody>
          <a:bodyPr/>
          <a:lstStyle/>
          <a:p>
            <a:endParaRPr lang="en-US"/>
          </a:p>
        </p:txBody>
      </p:sp>
      <p:sp>
        <p:nvSpPr>
          <p:cNvPr id="2" name="Slide Number Placeholder 1">
            <a:extLst>
              <a:ext uri="{FF2B5EF4-FFF2-40B4-BE49-F238E27FC236}">
                <a16:creationId xmlns:a16="http://schemas.microsoft.com/office/drawing/2014/main" id="{DAC22168-347A-2342-9743-28524952F026}"/>
              </a:ext>
            </a:extLst>
          </p:cNvPr>
          <p:cNvSpPr>
            <a:spLocks noGrp="1"/>
          </p:cNvSpPr>
          <p:nvPr>
            <p:ph type="sldNum" sz="quarter" idx="12"/>
          </p:nvPr>
        </p:nvSpPr>
        <p:spPr/>
        <p:txBody>
          <a:bodyPr/>
          <a:lstStyle/>
          <a:p>
            <a:fld id="{C565C23E-6D76-459C-BC14-A9049E4EE889}" type="slidenum">
              <a:rPr lang="en-US" smtClean="0"/>
              <a:t>86</a:t>
            </a:fld>
            <a:endParaRPr lang="en-US"/>
          </a:p>
        </p:txBody>
      </p:sp>
    </p:spTree>
    <p:extLst>
      <p:ext uri="{BB962C8B-B14F-4D97-AF65-F5344CB8AC3E}">
        <p14:creationId xmlns:p14="http://schemas.microsoft.com/office/powerpoint/2010/main" val="15107822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CAE078-2A88-E949-B154-356BE6C700D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5D27D85-F947-DB4B-81B5-836D389C2683}"/>
              </a:ext>
            </a:extLst>
          </p:cNvPr>
          <p:cNvSpPr>
            <a:spLocks noGrp="1"/>
          </p:cNvSpPr>
          <p:nvPr>
            <p:ph idx="1"/>
          </p:nvPr>
        </p:nvSpPr>
        <p:spPr/>
        <p:txBody>
          <a:bodyPr/>
          <a:lstStyle/>
          <a:p>
            <a:endParaRPr lang="en-US"/>
          </a:p>
          <a:p>
            <a:endParaRPr lang="en-US"/>
          </a:p>
          <a:p>
            <a:endParaRPr lang="en-US"/>
          </a:p>
          <a:p>
            <a:endParaRPr lang="en-US"/>
          </a:p>
          <a:p>
            <a:r>
              <a:rPr lang="en-US"/>
              <a:t>See separate deck in </a:t>
            </a:r>
            <a:r>
              <a:rPr lang="en-US" err="1"/>
              <a:t>refarch</a:t>
            </a:r>
            <a:r>
              <a:rPr lang="en-US"/>
              <a:t>-kc-order-</a:t>
            </a:r>
            <a:r>
              <a:rPr lang="en-US" err="1"/>
              <a:t>ms</a:t>
            </a:r>
            <a:r>
              <a:rPr lang="en-US"/>
              <a:t> project</a:t>
            </a:r>
          </a:p>
        </p:txBody>
      </p:sp>
      <p:sp>
        <p:nvSpPr>
          <p:cNvPr id="4" name="Slide Number Placeholder 3">
            <a:extLst>
              <a:ext uri="{FF2B5EF4-FFF2-40B4-BE49-F238E27FC236}">
                <a16:creationId xmlns:a16="http://schemas.microsoft.com/office/drawing/2014/main" id="{37857499-F763-F043-894E-D96B417042D1}"/>
              </a:ext>
            </a:extLst>
          </p:cNvPr>
          <p:cNvSpPr>
            <a:spLocks noGrp="1"/>
          </p:cNvSpPr>
          <p:nvPr>
            <p:ph type="sldNum" sz="quarter" idx="12"/>
          </p:nvPr>
        </p:nvSpPr>
        <p:spPr/>
        <p:txBody>
          <a:bodyPr/>
          <a:lstStyle/>
          <a:p>
            <a:fld id="{E9549862-13E2-C34D-815E-8545BD36FC59}" type="slidenum">
              <a:rPr lang="en-US" smtClean="0">
                <a:solidFill>
                  <a:srgbClr val="6D7777"/>
                </a:solidFill>
              </a:rPr>
              <a:pPr/>
              <a:t>87</a:t>
            </a:fld>
            <a:endParaRPr lang="en-US">
              <a:solidFill>
                <a:srgbClr val="6D7777"/>
              </a:solidFill>
            </a:endParaRPr>
          </a:p>
        </p:txBody>
      </p:sp>
    </p:spTree>
    <p:extLst>
      <p:ext uri="{BB962C8B-B14F-4D97-AF65-F5344CB8AC3E}">
        <p14:creationId xmlns:p14="http://schemas.microsoft.com/office/powerpoint/2010/main" val="236253604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CA7BB88-793B-4346-B58C-DB9114BCDC7C}"/>
              </a:ext>
            </a:extLst>
          </p:cNvPr>
          <p:cNvSpPr>
            <a:spLocks noGrp="1"/>
          </p:cNvSpPr>
          <p:nvPr>
            <p:ph type="ctrTitle"/>
          </p:nvPr>
        </p:nvSpPr>
        <p:spPr/>
        <p:txBody>
          <a:bodyPr/>
          <a:lstStyle/>
          <a:p>
            <a:r>
              <a:rPr lang="en-US"/>
              <a:t>Voyages Management Service</a:t>
            </a:r>
          </a:p>
        </p:txBody>
      </p:sp>
      <p:sp>
        <p:nvSpPr>
          <p:cNvPr id="4" name="Subtitle 3">
            <a:extLst>
              <a:ext uri="{FF2B5EF4-FFF2-40B4-BE49-F238E27FC236}">
                <a16:creationId xmlns:a16="http://schemas.microsoft.com/office/drawing/2014/main" id="{A670359B-6F55-4A4B-B561-E963EBEC9430}"/>
              </a:ext>
            </a:extLst>
          </p:cNvPr>
          <p:cNvSpPr>
            <a:spLocks noGrp="1"/>
          </p:cNvSpPr>
          <p:nvPr>
            <p:ph type="subTitle" idx="1"/>
          </p:nvPr>
        </p:nvSpPr>
        <p:spPr/>
        <p:txBody>
          <a:bodyPr/>
          <a:lstStyle/>
          <a:p>
            <a:endParaRPr lang="en-US"/>
          </a:p>
        </p:txBody>
      </p:sp>
      <p:sp>
        <p:nvSpPr>
          <p:cNvPr id="2" name="Slide Number Placeholder 1">
            <a:extLst>
              <a:ext uri="{FF2B5EF4-FFF2-40B4-BE49-F238E27FC236}">
                <a16:creationId xmlns:a16="http://schemas.microsoft.com/office/drawing/2014/main" id="{DAC22168-347A-2342-9743-28524952F026}"/>
              </a:ext>
            </a:extLst>
          </p:cNvPr>
          <p:cNvSpPr>
            <a:spLocks noGrp="1"/>
          </p:cNvSpPr>
          <p:nvPr>
            <p:ph type="sldNum" sz="quarter" idx="12"/>
          </p:nvPr>
        </p:nvSpPr>
        <p:spPr/>
        <p:txBody>
          <a:bodyPr/>
          <a:lstStyle/>
          <a:p>
            <a:fld id="{C565C23E-6D76-459C-BC14-A9049E4EE889}" type="slidenum">
              <a:rPr lang="en-US" smtClean="0"/>
              <a:t>88</a:t>
            </a:fld>
            <a:endParaRPr lang="en-US"/>
          </a:p>
        </p:txBody>
      </p:sp>
    </p:spTree>
    <p:extLst>
      <p:ext uri="{BB962C8B-B14F-4D97-AF65-F5344CB8AC3E}">
        <p14:creationId xmlns:p14="http://schemas.microsoft.com/office/powerpoint/2010/main" val="102412254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C1F982F-DE8C-2042-956A-56CA294E2767}"/>
              </a:ext>
            </a:extLst>
          </p:cNvPr>
          <p:cNvSpPr txBox="1"/>
          <p:nvPr/>
        </p:nvSpPr>
        <p:spPr>
          <a:xfrm>
            <a:off x="667265" y="444843"/>
            <a:ext cx="10540313" cy="2462213"/>
          </a:xfrm>
          <a:prstGeom prst="rect">
            <a:avLst/>
          </a:prstGeom>
          <a:noFill/>
        </p:spPr>
        <p:txBody>
          <a:bodyPr wrap="square" rtlCol="0">
            <a:spAutoFit/>
          </a:bodyPr>
          <a:lstStyle/>
          <a:p>
            <a:r>
              <a:rPr lang="en-US" sz="2400"/>
              <a:t>voyages-</a:t>
            </a:r>
            <a:r>
              <a:rPr lang="en-US" sz="2400" err="1"/>
              <a:t>ms</a:t>
            </a:r>
            <a:br>
              <a:rPr lang="en-US"/>
            </a:br>
            <a:br>
              <a:rPr lang="en-US"/>
            </a:br>
            <a:r>
              <a:rPr lang="en-US"/>
              <a:t>Assign order to voyage: POST to /{</a:t>
            </a:r>
            <a:r>
              <a:rPr lang="en-US" err="1"/>
              <a:t>voyageID</a:t>
            </a:r>
            <a:r>
              <a:rPr lang="en-US"/>
              <a:t>}/assign</a:t>
            </a:r>
          </a:p>
          <a:p>
            <a:endParaRPr lang="en-US"/>
          </a:p>
          <a:p>
            <a:r>
              <a:rPr lang="en-US"/>
              <a:t>Body: </a:t>
            </a:r>
          </a:p>
          <a:p>
            <a:r>
              <a:rPr lang="en-GB" sz="1000"/>
              <a:t> {</a:t>
            </a:r>
          </a:p>
          <a:p>
            <a:r>
              <a:rPr lang="en-GB" sz="1000"/>
              <a:t>   "</a:t>
            </a:r>
            <a:r>
              <a:rPr lang="en-GB" sz="1000" err="1"/>
              <a:t>orderID</a:t>
            </a:r>
            <a:r>
              <a:rPr lang="en-GB" sz="1000"/>
              <a:t>": " dfd79376-c46e-41c4-aa88-08a3594fe2f8 ", </a:t>
            </a:r>
          </a:p>
          <a:p>
            <a:r>
              <a:rPr lang="en-GB" sz="1000"/>
              <a:t>   "containers": 2</a:t>
            </a:r>
          </a:p>
          <a:p>
            <a:r>
              <a:rPr lang="en-GB" sz="1000"/>
              <a:t> }</a:t>
            </a:r>
            <a:endParaRPr lang="en-GB"/>
          </a:p>
          <a:p>
            <a:r>
              <a:rPr lang="en-GB"/>
              <a:t>Response: TBD</a:t>
            </a:r>
          </a:p>
        </p:txBody>
      </p:sp>
    </p:spTree>
    <p:extLst>
      <p:ext uri="{BB962C8B-B14F-4D97-AF65-F5344CB8AC3E}">
        <p14:creationId xmlns:p14="http://schemas.microsoft.com/office/powerpoint/2010/main" val="21055667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10DF99-1A04-C246-A65C-748C38174A45}"/>
              </a:ext>
            </a:extLst>
          </p:cNvPr>
          <p:cNvSpPr>
            <a:spLocks noGrp="1"/>
          </p:cNvSpPr>
          <p:nvPr>
            <p:ph type="title"/>
          </p:nvPr>
        </p:nvSpPr>
        <p:spPr>
          <a:xfrm>
            <a:off x="37044" y="114255"/>
            <a:ext cx="10886813" cy="527769"/>
          </a:xfrm>
        </p:spPr>
        <p:txBody>
          <a:bodyPr/>
          <a:lstStyle/>
          <a:p>
            <a:r>
              <a:rPr lang="en-US"/>
              <a:t>Event Sourcing</a:t>
            </a:r>
          </a:p>
        </p:txBody>
      </p:sp>
      <p:sp>
        <p:nvSpPr>
          <p:cNvPr id="13" name="Content Placeholder 12">
            <a:extLst>
              <a:ext uri="{FF2B5EF4-FFF2-40B4-BE49-F238E27FC236}">
                <a16:creationId xmlns:a16="http://schemas.microsoft.com/office/drawing/2014/main" id="{A965E85D-9D82-2A4A-839E-44A7BDF0280D}"/>
              </a:ext>
            </a:extLst>
          </p:cNvPr>
          <p:cNvSpPr>
            <a:spLocks noGrp="1"/>
          </p:cNvSpPr>
          <p:nvPr>
            <p:ph idx="1"/>
          </p:nvPr>
        </p:nvSpPr>
        <p:spPr>
          <a:xfrm>
            <a:off x="458518" y="4841237"/>
            <a:ext cx="11191615" cy="1136178"/>
          </a:xfrm>
        </p:spPr>
        <p:txBody>
          <a:bodyPr/>
          <a:lstStyle/>
          <a:p>
            <a:r>
              <a:rPr lang="en-US" sz="2000"/>
              <a:t>When a pod crashes, the new instance can reload from a previously committed offset, or from the last snapshot</a:t>
            </a:r>
          </a:p>
        </p:txBody>
      </p:sp>
      <p:sp>
        <p:nvSpPr>
          <p:cNvPr id="4" name="Slide Number Placeholder 3">
            <a:extLst>
              <a:ext uri="{FF2B5EF4-FFF2-40B4-BE49-F238E27FC236}">
                <a16:creationId xmlns:a16="http://schemas.microsoft.com/office/drawing/2014/main" id="{7DB29D51-1104-554A-A60B-4B8558F4E29F}"/>
              </a:ext>
            </a:extLst>
          </p:cNvPr>
          <p:cNvSpPr>
            <a:spLocks noGrp="1"/>
          </p:cNvSpPr>
          <p:nvPr>
            <p:ph type="sldNum" sz="quarter" idx="12"/>
          </p:nvPr>
        </p:nvSpPr>
        <p:spPr/>
        <p:txBody>
          <a:bodyPr/>
          <a:lstStyle/>
          <a:p>
            <a:fld id="{E9549862-13E2-C34D-815E-8545BD36FC59}" type="slidenum">
              <a:rPr lang="en-US" smtClean="0">
                <a:solidFill>
                  <a:srgbClr val="6D7777"/>
                </a:solidFill>
              </a:rPr>
              <a:pPr/>
              <a:t>9</a:t>
            </a:fld>
            <a:endParaRPr lang="en-US">
              <a:solidFill>
                <a:srgbClr val="6D7777"/>
              </a:solidFill>
            </a:endParaRPr>
          </a:p>
        </p:txBody>
      </p:sp>
      <p:sp>
        <p:nvSpPr>
          <p:cNvPr id="5" name="Rounded Rectangle 4">
            <a:extLst>
              <a:ext uri="{FF2B5EF4-FFF2-40B4-BE49-F238E27FC236}">
                <a16:creationId xmlns:a16="http://schemas.microsoft.com/office/drawing/2014/main" id="{6191341C-DC19-8F4A-B228-DC01AF14E0D8}"/>
              </a:ext>
            </a:extLst>
          </p:cNvPr>
          <p:cNvSpPr/>
          <p:nvPr/>
        </p:nvSpPr>
        <p:spPr bwMode="auto">
          <a:xfrm>
            <a:off x="3250548" y="2097742"/>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a:solidFill>
                  <a:schemeClr val="bg1"/>
                </a:solidFill>
              </a:rPr>
              <a:t>Order Created</a:t>
            </a:r>
            <a:endParaRPr lang="en-US" sz="900">
              <a:solidFill>
                <a:schemeClr val="bg1"/>
              </a:solidFill>
            </a:endParaRPr>
          </a:p>
        </p:txBody>
      </p:sp>
      <p:cxnSp>
        <p:nvCxnSpPr>
          <p:cNvPr id="15" name="Straight Arrow Connector 14">
            <a:extLst>
              <a:ext uri="{FF2B5EF4-FFF2-40B4-BE49-F238E27FC236}">
                <a16:creationId xmlns:a16="http://schemas.microsoft.com/office/drawing/2014/main" id="{19B57508-9301-9941-B025-A868AF395A91}"/>
              </a:ext>
            </a:extLst>
          </p:cNvPr>
          <p:cNvCxnSpPr/>
          <p:nvPr/>
        </p:nvCxnSpPr>
        <p:spPr>
          <a:xfrm>
            <a:off x="1012016" y="4501279"/>
            <a:ext cx="8585200" cy="0"/>
          </a:xfrm>
          <a:prstGeom prst="straightConnector1">
            <a:avLst/>
          </a:prstGeom>
          <a:ln w="508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16" name="Rounded Rectangle 15">
            <a:extLst>
              <a:ext uri="{FF2B5EF4-FFF2-40B4-BE49-F238E27FC236}">
                <a16:creationId xmlns:a16="http://schemas.microsoft.com/office/drawing/2014/main" id="{76FF5E87-93E1-5640-BC1E-33D45AE25AD7}"/>
              </a:ext>
            </a:extLst>
          </p:cNvPr>
          <p:cNvSpPr/>
          <p:nvPr/>
        </p:nvSpPr>
        <p:spPr bwMode="auto">
          <a:xfrm>
            <a:off x="3761391" y="2097742"/>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a:solidFill>
                  <a:schemeClr val="bg1"/>
                </a:solidFill>
              </a:rPr>
              <a:t>Order Updated</a:t>
            </a:r>
            <a:endParaRPr lang="en-US" sz="900">
              <a:solidFill>
                <a:schemeClr val="bg1"/>
              </a:solidFill>
            </a:endParaRPr>
          </a:p>
        </p:txBody>
      </p:sp>
      <p:sp>
        <p:nvSpPr>
          <p:cNvPr id="17" name="Rounded Rectangle 16">
            <a:extLst>
              <a:ext uri="{FF2B5EF4-FFF2-40B4-BE49-F238E27FC236}">
                <a16:creationId xmlns:a16="http://schemas.microsoft.com/office/drawing/2014/main" id="{2655E2FC-9F2A-1441-9B6B-840E9F7B2245}"/>
              </a:ext>
            </a:extLst>
          </p:cNvPr>
          <p:cNvSpPr/>
          <p:nvPr/>
        </p:nvSpPr>
        <p:spPr bwMode="auto">
          <a:xfrm>
            <a:off x="4272234" y="2097742"/>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a:solidFill>
                  <a:schemeClr val="bg1"/>
                </a:solidFill>
              </a:rPr>
              <a:t>Order Updated</a:t>
            </a:r>
            <a:endParaRPr lang="en-US" sz="900">
              <a:solidFill>
                <a:schemeClr val="bg1"/>
              </a:solidFill>
            </a:endParaRPr>
          </a:p>
        </p:txBody>
      </p:sp>
      <p:sp>
        <p:nvSpPr>
          <p:cNvPr id="18" name="Rounded Rectangle 17">
            <a:extLst>
              <a:ext uri="{FF2B5EF4-FFF2-40B4-BE49-F238E27FC236}">
                <a16:creationId xmlns:a16="http://schemas.microsoft.com/office/drawing/2014/main" id="{CDBD6D07-726C-F94C-AEB4-8FB92BC5D1B9}"/>
              </a:ext>
            </a:extLst>
          </p:cNvPr>
          <p:cNvSpPr/>
          <p:nvPr/>
        </p:nvSpPr>
        <p:spPr bwMode="auto">
          <a:xfrm>
            <a:off x="4783077" y="2097741"/>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a:solidFill>
                  <a:schemeClr val="bg1"/>
                </a:solidFill>
              </a:rPr>
              <a:t>Order Confirmed</a:t>
            </a:r>
            <a:endParaRPr lang="en-US" sz="900">
              <a:solidFill>
                <a:schemeClr val="bg1"/>
              </a:solidFill>
            </a:endParaRPr>
          </a:p>
        </p:txBody>
      </p:sp>
      <p:sp>
        <p:nvSpPr>
          <p:cNvPr id="19" name="Rounded Rectangle 18">
            <a:extLst>
              <a:ext uri="{FF2B5EF4-FFF2-40B4-BE49-F238E27FC236}">
                <a16:creationId xmlns:a16="http://schemas.microsoft.com/office/drawing/2014/main" id="{9AE026EB-4DD7-CE45-9C9F-7919D6C1B8EA}"/>
              </a:ext>
            </a:extLst>
          </p:cNvPr>
          <p:cNvSpPr/>
          <p:nvPr/>
        </p:nvSpPr>
        <p:spPr bwMode="auto">
          <a:xfrm>
            <a:off x="5293920" y="2097741"/>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a:solidFill>
                  <a:schemeClr val="bg1"/>
                </a:solidFill>
              </a:rPr>
              <a:t>Order Shipped</a:t>
            </a:r>
            <a:endParaRPr lang="en-US" sz="900">
              <a:solidFill>
                <a:schemeClr val="bg1"/>
              </a:solidFill>
            </a:endParaRPr>
          </a:p>
        </p:txBody>
      </p:sp>
      <p:sp>
        <p:nvSpPr>
          <p:cNvPr id="22" name="Rounded Rectangle 21">
            <a:extLst>
              <a:ext uri="{FF2B5EF4-FFF2-40B4-BE49-F238E27FC236}">
                <a16:creationId xmlns:a16="http://schemas.microsoft.com/office/drawing/2014/main" id="{69C736B1-E402-3D49-ABEA-E4DFAAEC8E32}"/>
              </a:ext>
            </a:extLst>
          </p:cNvPr>
          <p:cNvSpPr/>
          <p:nvPr/>
        </p:nvSpPr>
        <p:spPr>
          <a:xfrm>
            <a:off x="7593360" y="944130"/>
            <a:ext cx="1486840" cy="633014"/>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5">
                    <a:lumMod val="50000"/>
                  </a:schemeClr>
                </a:solidFill>
              </a:rPr>
              <a:t>Order </a:t>
            </a:r>
            <a:r>
              <a:rPr lang="en-US" sz="1200" err="1">
                <a:solidFill>
                  <a:schemeClr val="accent5">
                    <a:lumMod val="50000"/>
                  </a:schemeClr>
                </a:solidFill>
              </a:rPr>
              <a:t>Mgt</a:t>
            </a:r>
            <a:r>
              <a:rPr lang="en-US" sz="1200">
                <a:solidFill>
                  <a:schemeClr val="accent5">
                    <a:lumMod val="50000"/>
                  </a:schemeClr>
                </a:solidFill>
              </a:rPr>
              <a:t> MS Pod</a:t>
            </a:r>
          </a:p>
        </p:txBody>
      </p:sp>
      <p:sp>
        <p:nvSpPr>
          <p:cNvPr id="33" name="Can 32">
            <a:extLst>
              <a:ext uri="{FF2B5EF4-FFF2-40B4-BE49-F238E27FC236}">
                <a16:creationId xmlns:a16="http://schemas.microsoft.com/office/drawing/2014/main" id="{17CDB687-7A00-3B49-B421-A3E84C08F0D8}"/>
              </a:ext>
            </a:extLst>
          </p:cNvPr>
          <p:cNvSpPr/>
          <p:nvPr/>
        </p:nvSpPr>
        <p:spPr>
          <a:xfrm flipH="1">
            <a:off x="9153486" y="1132735"/>
            <a:ext cx="687299" cy="615251"/>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chemeClr val="bg1"/>
                </a:solidFill>
              </a:rPr>
              <a:t>Order</a:t>
            </a:r>
          </a:p>
        </p:txBody>
      </p:sp>
      <p:cxnSp>
        <p:nvCxnSpPr>
          <p:cNvPr id="48" name="Elbow Connector 47">
            <a:extLst>
              <a:ext uri="{FF2B5EF4-FFF2-40B4-BE49-F238E27FC236}">
                <a16:creationId xmlns:a16="http://schemas.microsoft.com/office/drawing/2014/main" id="{08D294B1-16BA-4947-B6E9-F9E2D637CAC9}"/>
              </a:ext>
            </a:extLst>
          </p:cNvPr>
          <p:cNvCxnSpPr>
            <a:cxnSpLocks/>
            <a:stCxn id="17" idx="0"/>
            <a:endCxn id="22" idx="1"/>
          </p:cNvCxnSpPr>
          <p:nvPr/>
        </p:nvCxnSpPr>
        <p:spPr>
          <a:xfrm rot="5400000" flipH="1" flipV="1">
            <a:off x="5641956" y="146338"/>
            <a:ext cx="837105" cy="3065704"/>
          </a:xfrm>
          <a:prstGeom prst="bentConnector2">
            <a:avLst/>
          </a:prstGeom>
          <a:ln w="31750">
            <a:solidFill>
              <a:srgbClr val="7030A0"/>
            </a:solidFill>
            <a:prstDash val="sysDash"/>
            <a:tailEnd type="triangle"/>
          </a:ln>
          <a:effectLst/>
        </p:spPr>
        <p:style>
          <a:lnRef idx="2">
            <a:schemeClr val="accent1"/>
          </a:lnRef>
          <a:fillRef idx="0">
            <a:schemeClr val="accent1"/>
          </a:fillRef>
          <a:effectRef idx="1">
            <a:schemeClr val="accent1"/>
          </a:effectRef>
          <a:fontRef idx="minor">
            <a:schemeClr val="tx1"/>
          </a:fontRef>
        </p:style>
      </p:cxnSp>
      <p:sp>
        <p:nvSpPr>
          <p:cNvPr id="51" name="TextBox 50">
            <a:extLst>
              <a:ext uri="{FF2B5EF4-FFF2-40B4-BE49-F238E27FC236}">
                <a16:creationId xmlns:a16="http://schemas.microsoft.com/office/drawing/2014/main" id="{16C8A02D-4A26-ED42-A724-40C5070AEEF6}"/>
              </a:ext>
            </a:extLst>
          </p:cNvPr>
          <p:cNvSpPr txBox="1"/>
          <p:nvPr/>
        </p:nvSpPr>
        <p:spPr>
          <a:xfrm>
            <a:off x="7877908" y="4126519"/>
            <a:ext cx="689035" cy="369332"/>
          </a:xfrm>
          <a:prstGeom prst="rect">
            <a:avLst/>
          </a:prstGeom>
          <a:noFill/>
        </p:spPr>
        <p:txBody>
          <a:bodyPr wrap="none" rtlCol="0">
            <a:spAutoFit/>
          </a:bodyPr>
          <a:lstStyle/>
          <a:p>
            <a:r>
              <a:rPr lang="en-US"/>
              <a:t>Time</a:t>
            </a:r>
          </a:p>
        </p:txBody>
      </p:sp>
      <p:sp>
        <p:nvSpPr>
          <p:cNvPr id="52" name="TextBox 51">
            <a:extLst>
              <a:ext uri="{FF2B5EF4-FFF2-40B4-BE49-F238E27FC236}">
                <a16:creationId xmlns:a16="http://schemas.microsoft.com/office/drawing/2014/main" id="{BE6DE36C-00AB-A348-98D4-C070342B003B}"/>
              </a:ext>
            </a:extLst>
          </p:cNvPr>
          <p:cNvSpPr txBox="1"/>
          <p:nvPr/>
        </p:nvSpPr>
        <p:spPr>
          <a:xfrm>
            <a:off x="5527909" y="1340715"/>
            <a:ext cx="744756" cy="369332"/>
          </a:xfrm>
          <a:prstGeom prst="rect">
            <a:avLst/>
          </a:prstGeom>
          <a:noFill/>
        </p:spPr>
        <p:txBody>
          <a:bodyPr wrap="none" rtlCol="0">
            <a:spAutoFit/>
          </a:bodyPr>
          <a:lstStyle/>
          <a:p>
            <a:r>
              <a:rPr lang="en-US"/>
              <a:t>offset</a:t>
            </a:r>
          </a:p>
        </p:txBody>
      </p:sp>
      <p:sp>
        <p:nvSpPr>
          <p:cNvPr id="40" name="Rounded Rectangle 39">
            <a:extLst>
              <a:ext uri="{FF2B5EF4-FFF2-40B4-BE49-F238E27FC236}">
                <a16:creationId xmlns:a16="http://schemas.microsoft.com/office/drawing/2014/main" id="{A1C23ADD-80AB-5743-A765-E52168A0644E}"/>
              </a:ext>
            </a:extLst>
          </p:cNvPr>
          <p:cNvSpPr/>
          <p:nvPr/>
        </p:nvSpPr>
        <p:spPr bwMode="auto">
          <a:xfrm>
            <a:off x="115925" y="2109657"/>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a:solidFill>
                  <a:schemeClr val="bg1"/>
                </a:solidFill>
              </a:rPr>
              <a:t>Order Created</a:t>
            </a:r>
            <a:endParaRPr lang="en-US" sz="900">
              <a:solidFill>
                <a:schemeClr val="bg1"/>
              </a:solidFill>
            </a:endParaRPr>
          </a:p>
        </p:txBody>
      </p:sp>
      <p:sp>
        <p:nvSpPr>
          <p:cNvPr id="46" name="Rounded Rectangle 45">
            <a:extLst>
              <a:ext uri="{FF2B5EF4-FFF2-40B4-BE49-F238E27FC236}">
                <a16:creationId xmlns:a16="http://schemas.microsoft.com/office/drawing/2014/main" id="{8C8A3AD2-E8C5-2F44-9AD9-AC3D0BFED386}"/>
              </a:ext>
            </a:extLst>
          </p:cNvPr>
          <p:cNvSpPr/>
          <p:nvPr/>
        </p:nvSpPr>
        <p:spPr bwMode="auto">
          <a:xfrm>
            <a:off x="646129" y="2109656"/>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a:solidFill>
                  <a:schemeClr val="bg1"/>
                </a:solidFill>
              </a:rPr>
              <a:t>Order Confirmed</a:t>
            </a:r>
            <a:endParaRPr lang="en-US" sz="900">
              <a:solidFill>
                <a:schemeClr val="bg1"/>
              </a:solidFill>
            </a:endParaRPr>
          </a:p>
        </p:txBody>
      </p:sp>
      <p:sp>
        <p:nvSpPr>
          <p:cNvPr id="47" name="Rounded Rectangle 46">
            <a:extLst>
              <a:ext uri="{FF2B5EF4-FFF2-40B4-BE49-F238E27FC236}">
                <a16:creationId xmlns:a16="http://schemas.microsoft.com/office/drawing/2014/main" id="{D09B4802-E5EE-1B4A-9D55-3F1FB22181A6}"/>
              </a:ext>
            </a:extLst>
          </p:cNvPr>
          <p:cNvSpPr/>
          <p:nvPr/>
        </p:nvSpPr>
        <p:spPr bwMode="auto">
          <a:xfrm>
            <a:off x="1156972" y="2109656"/>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a:solidFill>
                  <a:schemeClr val="bg1"/>
                </a:solidFill>
              </a:rPr>
              <a:t>Order Shipped</a:t>
            </a:r>
            <a:endParaRPr lang="en-US" sz="900">
              <a:solidFill>
                <a:schemeClr val="bg1"/>
              </a:solidFill>
            </a:endParaRPr>
          </a:p>
        </p:txBody>
      </p:sp>
      <p:sp>
        <p:nvSpPr>
          <p:cNvPr id="49" name="Rounded Rectangle 48">
            <a:extLst>
              <a:ext uri="{FF2B5EF4-FFF2-40B4-BE49-F238E27FC236}">
                <a16:creationId xmlns:a16="http://schemas.microsoft.com/office/drawing/2014/main" id="{5EC8154F-78F7-1545-B9F8-9A9607BE3AEC}"/>
              </a:ext>
            </a:extLst>
          </p:cNvPr>
          <p:cNvSpPr/>
          <p:nvPr/>
        </p:nvSpPr>
        <p:spPr bwMode="auto">
          <a:xfrm>
            <a:off x="2739705" y="2106940"/>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a:solidFill>
                  <a:schemeClr val="bg1"/>
                </a:solidFill>
              </a:rPr>
              <a:t>Order Delivered</a:t>
            </a:r>
            <a:endParaRPr lang="en-US" sz="900">
              <a:solidFill>
                <a:schemeClr val="bg1"/>
              </a:solidFill>
            </a:endParaRPr>
          </a:p>
        </p:txBody>
      </p:sp>
      <p:sp>
        <p:nvSpPr>
          <p:cNvPr id="50" name="Rounded Rectangle 49">
            <a:extLst>
              <a:ext uri="{FF2B5EF4-FFF2-40B4-BE49-F238E27FC236}">
                <a16:creationId xmlns:a16="http://schemas.microsoft.com/office/drawing/2014/main" id="{5123FEAA-2DD3-EF40-97F3-8456DBB3B7FF}"/>
              </a:ext>
            </a:extLst>
          </p:cNvPr>
          <p:cNvSpPr/>
          <p:nvPr/>
        </p:nvSpPr>
        <p:spPr bwMode="auto">
          <a:xfrm>
            <a:off x="1667815" y="2109656"/>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a:solidFill>
                  <a:schemeClr val="bg1"/>
                </a:solidFill>
              </a:rPr>
              <a:t>Order In Transit</a:t>
            </a:r>
            <a:endParaRPr lang="en-US" sz="900">
              <a:solidFill>
                <a:schemeClr val="bg1"/>
              </a:solidFill>
            </a:endParaRPr>
          </a:p>
        </p:txBody>
      </p:sp>
      <p:sp>
        <p:nvSpPr>
          <p:cNvPr id="53" name="Rounded Rectangle 52">
            <a:extLst>
              <a:ext uri="{FF2B5EF4-FFF2-40B4-BE49-F238E27FC236}">
                <a16:creationId xmlns:a16="http://schemas.microsoft.com/office/drawing/2014/main" id="{B6D72F03-3706-604B-AC73-6FB52E7E7E9A}"/>
              </a:ext>
            </a:extLst>
          </p:cNvPr>
          <p:cNvSpPr/>
          <p:nvPr/>
        </p:nvSpPr>
        <p:spPr bwMode="auto">
          <a:xfrm>
            <a:off x="2189669" y="2106940"/>
            <a:ext cx="510843" cy="2169458"/>
          </a:xfrm>
          <a:prstGeom prst="roundRect">
            <a:avLst/>
          </a:prstGeom>
          <a:solidFill>
            <a:schemeClr val="bg1">
              <a:lumMod val="85000"/>
            </a:schemeClr>
          </a:solidFill>
          <a:ln>
            <a:solidFill>
              <a:srgbClr val="FF5BD0"/>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a:solidFill>
                  <a:srgbClr val="7030A0"/>
                </a:solidFill>
              </a:rPr>
              <a:t>Snapshot</a:t>
            </a:r>
            <a:endParaRPr lang="en-US" sz="900">
              <a:solidFill>
                <a:srgbClr val="7030A0"/>
              </a:solidFill>
            </a:endParaRPr>
          </a:p>
        </p:txBody>
      </p:sp>
      <p:sp>
        <p:nvSpPr>
          <p:cNvPr id="3" name="Cross 2">
            <a:extLst>
              <a:ext uri="{FF2B5EF4-FFF2-40B4-BE49-F238E27FC236}">
                <a16:creationId xmlns:a16="http://schemas.microsoft.com/office/drawing/2014/main" id="{8DE22734-9B60-DC49-9876-EB63AF7A22F3}"/>
              </a:ext>
            </a:extLst>
          </p:cNvPr>
          <p:cNvSpPr/>
          <p:nvPr/>
        </p:nvSpPr>
        <p:spPr>
          <a:xfrm rot="2758511">
            <a:off x="7916222" y="773803"/>
            <a:ext cx="914400" cy="914400"/>
          </a:xfrm>
          <a:prstGeom prst="plus">
            <a:avLst>
              <a:gd name="adj" fmla="val 44231"/>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ounded Rectangle 53">
            <a:extLst>
              <a:ext uri="{FF2B5EF4-FFF2-40B4-BE49-F238E27FC236}">
                <a16:creationId xmlns:a16="http://schemas.microsoft.com/office/drawing/2014/main" id="{1B4D8FB8-E7CE-D540-AAD0-35BD0C1B1CDE}"/>
              </a:ext>
            </a:extLst>
          </p:cNvPr>
          <p:cNvSpPr/>
          <p:nvPr/>
        </p:nvSpPr>
        <p:spPr>
          <a:xfrm>
            <a:off x="7593360" y="2271944"/>
            <a:ext cx="1486840" cy="633014"/>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5">
                    <a:lumMod val="50000"/>
                  </a:schemeClr>
                </a:solidFill>
              </a:rPr>
              <a:t>Order </a:t>
            </a:r>
            <a:r>
              <a:rPr lang="en-US" sz="1200" err="1">
                <a:solidFill>
                  <a:schemeClr val="accent5">
                    <a:lumMod val="50000"/>
                  </a:schemeClr>
                </a:solidFill>
              </a:rPr>
              <a:t>Mgt</a:t>
            </a:r>
            <a:r>
              <a:rPr lang="en-US" sz="1200">
                <a:solidFill>
                  <a:schemeClr val="accent5">
                    <a:lumMod val="50000"/>
                  </a:schemeClr>
                </a:solidFill>
              </a:rPr>
              <a:t> MS</a:t>
            </a:r>
          </a:p>
          <a:p>
            <a:pPr algn="ctr"/>
            <a:r>
              <a:rPr lang="en-US" sz="1200">
                <a:solidFill>
                  <a:schemeClr val="accent5">
                    <a:lumMod val="50000"/>
                  </a:schemeClr>
                </a:solidFill>
              </a:rPr>
              <a:t>Pod</a:t>
            </a:r>
          </a:p>
        </p:txBody>
      </p:sp>
      <p:cxnSp>
        <p:nvCxnSpPr>
          <p:cNvPr id="55" name="Elbow Connector 54">
            <a:extLst>
              <a:ext uri="{FF2B5EF4-FFF2-40B4-BE49-F238E27FC236}">
                <a16:creationId xmlns:a16="http://schemas.microsoft.com/office/drawing/2014/main" id="{BEEC7681-61D2-B742-B068-338C2C5FF416}"/>
              </a:ext>
            </a:extLst>
          </p:cNvPr>
          <p:cNvCxnSpPr>
            <a:cxnSpLocks/>
            <a:stCxn id="16" idx="0"/>
            <a:endCxn id="54" idx="1"/>
          </p:cNvCxnSpPr>
          <p:nvPr/>
        </p:nvCxnSpPr>
        <p:spPr>
          <a:xfrm rot="16200000" flipH="1">
            <a:off x="5559731" y="554823"/>
            <a:ext cx="490709" cy="3576547"/>
          </a:xfrm>
          <a:prstGeom prst="bentConnector4">
            <a:avLst>
              <a:gd name="adj1" fmla="val -46586"/>
              <a:gd name="adj2" fmla="val 53571"/>
            </a:avLst>
          </a:prstGeom>
          <a:ln w="31750">
            <a:solidFill>
              <a:srgbClr val="7030A0"/>
            </a:solidFill>
            <a:prstDash val="sysDash"/>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239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CC5440E-BDD2-534B-BBD3-AC8DF1CB478A}"/>
              </a:ext>
            </a:extLst>
          </p:cNvPr>
          <p:cNvSpPr txBox="1"/>
          <p:nvPr/>
        </p:nvSpPr>
        <p:spPr>
          <a:xfrm>
            <a:off x="667265" y="444843"/>
            <a:ext cx="10540313" cy="3170099"/>
          </a:xfrm>
          <a:prstGeom prst="rect">
            <a:avLst/>
          </a:prstGeom>
          <a:noFill/>
        </p:spPr>
        <p:txBody>
          <a:bodyPr wrap="square" rtlCol="0">
            <a:spAutoFit/>
          </a:bodyPr>
          <a:lstStyle/>
          <a:p>
            <a:r>
              <a:rPr lang="en-US" sz="2400"/>
              <a:t>voyages-</a:t>
            </a:r>
            <a:r>
              <a:rPr lang="en-US" sz="2400" err="1"/>
              <a:t>ms</a:t>
            </a:r>
            <a:br>
              <a:rPr lang="en-US"/>
            </a:br>
            <a:endParaRPr lang="en-US"/>
          </a:p>
          <a:p>
            <a:r>
              <a:rPr lang="en-US"/>
              <a:t>Get all: GET to /</a:t>
            </a:r>
          </a:p>
          <a:p>
            <a:endParaRPr lang="en-US"/>
          </a:p>
          <a:p>
            <a:r>
              <a:rPr lang="en-GB"/>
              <a:t>Response:</a:t>
            </a:r>
          </a:p>
          <a:p>
            <a:r>
              <a:rPr lang="en-GB" sz="1000"/>
              <a:t>[ </a:t>
            </a:r>
          </a:p>
          <a:p>
            <a:r>
              <a:rPr lang="en-GB" sz="1000"/>
              <a:t>  {"voyageID":"100", "shipID":"ship1", "</a:t>
            </a:r>
            <a:r>
              <a:rPr lang="en-GB" sz="1000" err="1"/>
              <a:t>srcPort</a:t>
            </a:r>
            <a:r>
              <a:rPr lang="en-GB" sz="1000"/>
              <a:t>":"NYC", "plannedDeparture":"2019-02-01T20:20Z", "</a:t>
            </a:r>
            <a:r>
              <a:rPr lang="en-GB" sz="1000" err="1"/>
              <a:t>destPort</a:t>
            </a:r>
            <a:r>
              <a:rPr lang="en-GB" sz="1000"/>
              <a:t>":"LON", "plannedArrival":"2019-02-10T20:20Z"},</a:t>
            </a:r>
          </a:p>
          <a:p>
            <a:r>
              <a:rPr lang="en-GB" sz="1000"/>
              <a:t>  {"voyageID":"200", "shipID":"ship2", "</a:t>
            </a:r>
            <a:r>
              <a:rPr lang="en-GB" sz="1000" err="1"/>
              <a:t>srcPort</a:t>
            </a:r>
            <a:r>
              <a:rPr lang="en-GB" sz="1000"/>
              <a:t>":"NYC", "plannedDeparture":"2019-02-01T20:20Z", "</a:t>
            </a:r>
            <a:r>
              <a:rPr lang="en-GB" sz="1000" err="1"/>
              <a:t>destPort</a:t>
            </a:r>
            <a:r>
              <a:rPr lang="en-GB" sz="1000"/>
              <a:t>":"LON", "plannedArrival":"2019-02-10T20:20Z"},</a:t>
            </a:r>
          </a:p>
          <a:p>
            <a:r>
              <a:rPr lang="en-GB" sz="1000"/>
              <a:t>  {"voyageID":"300", "shipID":"ship3", "</a:t>
            </a:r>
            <a:r>
              <a:rPr lang="en-GB" sz="1000" err="1"/>
              <a:t>srcPort</a:t>
            </a:r>
            <a:r>
              <a:rPr lang="en-GB" sz="1000"/>
              <a:t>":"NYC", "plannedDeparture":"2019-02-01T20:20Z", "</a:t>
            </a:r>
            <a:r>
              <a:rPr lang="en-GB" sz="1000" err="1"/>
              <a:t>destPort</a:t>
            </a:r>
            <a:r>
              <a:rPr lang="en-GB" sz="1000"/>
              <a:t>":"LON", "plannedArrival":"2019-02-10T20:20Z"}</a:t>
            </a:r>
          </a:p>
          <a:p>
            <a:r>
              <a:rPr lang="en-GB" sz="1000"/>
              <a:t>]</a:t>
            </a:r>
          </a:p>
          <a:p>
            <a:endParaRPr lang="en-GB"/>
          </a:p>
          <a:p>
            <a:r>
              <a:rPr lang="en-GB"/>
              <a:t>Should include remaining free slots</a:t>
            </a:r>
          </a:p>
          <a:p>
            <a:r>
              <a:rPr lang="en-GB"/>
              <a:t>Also include current voyage status ? Waiting, in transit, completed?</a:t>
            </a:r>
          </a:p>
        </p:txBody>
      </p:sp>
    </p:spTree>
    <p:extLst>
      <p:ext uri="{BB962C8B-B14F-4D97-AF65-F5344CB8AC3E}">
        <p14:creationId xmlns:p14="http://schemas.microsoft.com/office/powerpoint/2010/main" val="247378017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CC5440E-BDD2-534B-BBD3-AC8DF1CB478A}"/>
              </a:ext>
            </a:extLst>
          </p:cNvPr>
          <p:cNvSpPr txBox="1"/>
          <p:nvPr/>
        </p:nvSpPr>
        <p:spPr>
          <a:xfrm>
            <a:off x="667265" y="444843"/>
            <a:ext cx="10540313" cy="2708434"/>
          </a:xfrm>
          <a:prstGeom prst="rect">
            <a:avLst/>
          </a:prstGeom>
          <a:noFill/>
        </p:spPr>
        <p:txBody>
          <a:bodyPr wrap="square" rtlCol="0">
            <a:spAutoFit/>
          </a:bodyPr>
          <a:lstStyle/>
          <a:p>
            <a:r>
              <a:rPr lang="en-US" sz="2400"/>
              <a:t>voyages-</a:t>
            </a:r>
            <a:r>
              <a:rPr lang="en-US" sz="2400" err="1"/>
              <a:t>ms</a:t>
            </a:r>
            <a:br>
              <a:rPr lang="en-US"/>
            </a:br>
            <a:endParaRPr lang="en-US"/>
          </a:p>
          <a:p>
            <a:r>
              <a:rPr lang="en-US"/>
              <a:t>Get by ID: GET to /{</a:t>
            </a:r>
            <a:r>
              <a:rPr lang="en-US" err="1"/>
              <a:t>voyageID</a:t>
            </a:r>
            <a:r>
              <a:rPr lang="en-US"/>
              <a:t>}</a:t>
            </a:r>
          </a:p>
          <a:p>
            <a:endParaRPr lang="en-US"/>
          </a:p>
          <a:p>
            <a:r>
              <a:rPr lang="en-GB"/>
              <a:t>Response:</a:t>
            </a:r>
          </a:p>
          <a:p>
            <a:endParaRPr lang="en-GB" sz="1000"/>
          </a:p>
          <a:p>
            <a:r>
              <a:rPr lang="en-GB" sz="1000"/>
              <a:t>{"voyageID":"100", "shipID":"ship1", "</a:t>
            </a:r>
            <a:r>
              <a:rPr lang="en-GB" sz="1000" err="1"/>
              <a:t>srcPort</a:t>
            </a:r>
            <a:r>
              <a:rPr lang="en-GB" sz="1000"/>
              <a:t>":"NYC", "plannedDeparture":"2019-02-01T20:20Z", "</a:t>
            </a:r>
            <a:r>
              <a:rPr lang="en-GB" sz="1000" err="1"/>
              <a:t>destPort</a:t>
            </a:r>
            <a:r>
              <a:rPr lang="en-GB" sz="1000"/>
              <a:t>":"LON", "plannedArrival":"2019-02-10T20:20Z"},</a:t>
            </a:r>
          </a:p>
          <a:p>
            <a:endParaRPr lang="en-GB"/>
          </a:p>
          <a:p>
            <a:r>
              <a:rPr lang="en-GB"/>
              <a:t>Should include remaining free slots</a:t>
            </a:r>
          </a:p>
          <a:p>
            <a:r>
              <a:rPr lang="en-GB"/>
              <a:t>Also include current status ? Waiting, in transit, completed?</a:t>
            </a:r>
          </a:p>
        </p:txBody>
      </p:sp>
    </p:spTree>
    <p:extLst>
      <p:ext uri="{BB962C8B-B14F-4D97-AF65-F5344CB8AC3E}">
        <p14:creationId xmlns:p14="http://schemas.microsoft.com/office/powerpoint/2010/main" val="65882840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https://upload.wikimedia.org/wikipedia/commons/thumb/0/05/Apache_kafka.svg/220px-Apache_kafka.svg.png">
            <a:extLst>
              <a:ext uri="{FF2B5EF4-FFF2-40B4-BE49-F238E27FC236}">
                <a16:creationId xmlns:a16="http://schemas.microsoft.com/office/drawing/2014/main" id="{ECA11968-978F-DA44-9E79-C58636271A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85643" y="1107133"/>
            <a:ext cx="671806" cy="1047407"/>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B4E365E1-EF0E-7A4C-AC9C-016577D14378}"/>
              </a:ext>
            </a:extLst>
          </p:cNvPr>
          <p:cNvSpPr/>
          <p:nvPr/>
        </p:nvSpPr>
        <p:spPr>
          <a:xfrm>
            <a:off x="3136557" y="922171"/>
            <a:ext cx="4215714" cy="384295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90A86B8-4F66-DF46-9347-49862E54CB30}"/>
              </a:ext>
            </a:extLst>
          </p:cNvPr>
          <p:cNvSpPr txBox="1"/>
          <p:nvPr/>
        </p:nvSpPr>
        <p:spPr>
          <a:xfrm>
            <a:off x="3571155" y="476661"/>
            <a:ext cx="3346515" cy="369332"/>
          </a:xfrm>
          <a:prstGeom prst="rect">
            <a:avLst/>
          </a:prstGeom>
          <a:noFill/>
        </p:spPr>
        <p:txBody>
          <a:bodyPr wrap="square" rtlCol="0">
            <a:spAutoFit/>
          </a:bodyPr>
          <a:lstStyle/>
          <a:p>
            <a:pPr algn="ctr"/>
            <a:r>
              <a:rPr lang="en-US"/>
              <a:t>voyages-</a:t>
            </a:r>
            <a:r>
              <a:rPr lang="en-US" err="1"/>
              <a:t>ms</a:t>
            </a:r>
            <a:endParaRPr lang="en-US"/>
          </a:p>
        </p:txBody>
      </p:sp>
      <p:cxnSp>
        <p:nvCxnSpPr>
          <p:cNvPr id="12" name="Straight Arrow Connector 11">
            <a:extLst>
              <a:ext uri="{FF2B5EF4-FFF2-40B4-BE49-F238E27FC236}">
                <a16:creationId xmlns:a16="http://schemas.microsoft.com/office/drawing/2014/main" id="{80665A03-8021-544F-AF3B-B3125FC6606B}"/>
              </a:ext>
            </a:extLst>
          </p:cNvPr>
          <p:cNvCxnSpPr/>
          <p:nvPr/>
        </p:nvCxnSpPr>
        <p:spPr>
          <a:xfrm>
            <a:off x="810705" y="3005526"/>
            <a:ext cx="2325851" cy="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9D36E458-59A7-0640-9AAA-47C4AF4E5C69}"/>
              </a:ext>
            </a:extLst>
          </p:cNvPr>
          <p:cNvSpPr txBox="1"/>
          <p:nvPr/>
        </p:nvSpPr>
        <p:spPr>
          <a:xfrm>
            <a:off x="1013254" y="2733932"/>
            <a:ext cx="1717589" cy="369332"/>
          </a:xfrm>
          <a:prstGeom prst="rect">
            <a:avLst/>
          </a:prstGeom>
          <a:noFill/>
        </p:spPr>
        <p:txBody>
          <a:bodyPr wrap="square" rtlCol="0">
            <a:spAutoFit/>
          </a:bodyPr>
          <a:lstStyle/>
          <a:p>
            <a:pPr algn="ctr"/>
            <a:r>
              <a:rPr lang="en-US" err="1"/>
              <a:t>GetAll</a:t>
            </a:r>
            <a:endParaRPr lang="en-US"/>
          </a:p>
        </p:txBody>
      </p:sp>
      <p:cxnSp>
        <p:nvCxnSpPr>
          <p:cNvPr id="14" name="Straight Arrow Connector 13">
            <a:extLst>
              <a:ext uri="{FF2B5EF4-FFF2-40B4-BE49-F238E27FC236}">
                <a16:creationId xmlns:a16="http://schemas.microsoft.com/office/drawing/2014/main" id="{C04F3A32-AE11-3742-ACF7-AE269AE2DE08}"/>
              </a:ext>
            </a:extLst>
          </p:cNvPr>
          <p:cNvCxnSpPr/>
          <p:nvPr/>
        </p:nvCxnSpPr>
        <p:spPr>
          <a:xfrm>
            <a:off x="810705" y="1409851"/>
            <a:ext cx="2325851" cy="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40C51593-004F-6544-B8F3-0B2AEC516F3D}"/>
              </a:ext>
            </a:extLst>
          </p:cNvPr>
          <p:cNvSpPr txBox="1"/>
          <p:nvPr/>
        </p:nvSpPr>
        <p:spPr>
          <a:xfrm>
            <a:off x="1013254" y="1138257"/>
            <a:ext cx="1717589" cy="369332"/>
          </a:xfrm>
          <a:prstGeom prst="rect">
            <a:avLst/>
          </a:prstGeom>
          <a:noFill/>
        </p:spPr>
        <p:txBody>
          <a:bodyPr wrap="square" rtlCol="0">
            <a:spAutoFit/>
          </a:bodyPr>
          <a:lstStyle/>
          <a:p>
            <a:pPr algn="ctr"/>
            <a:r>
              <a:rPr lang="en-US"/>
              <a:t>Assign</a:t>
            </a:r>
          </a:p>
        </p:txBody>
      </p:sp>
      <p:cxnSp>
        <p:nvCxnSpPr>
          <p:cNvPr id="16" name="Straight Arrow Connector 15">
            <a:extLst>
              <a:ext uri="{FF2B5EF4-FFF2-40B4-BE49-F238E27FC236}">
                <a16:creationId xmlns:a16="http://schemas.microsoft.com/office/drawing/2014/main" id="{AB1EAAB6-D743-4B41-B8D0-A14CAC405856}"/>
              </a:ext>
            </a:extLst>
          </p:cNvPr>
          <p:cNvCxnSpPr/>
          <p:nvPr/>
        </p:nvCxnSpPr>
        <p:spPr>
          <a:xfrm>
            <a:off x="810705" y="4610729"/>
            <a:ext cx="2325851" cy="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C0E3620F-C0EE-F740-A55B-FD7EDA5CF3B9}"/>
              </a:ext>
            </a:extLst>
          </p:cNvPr>
          <p:cNvSpPr txBox="1"/>
          <p:nvPr/>
        </p:nvSpPr>
        <p:spPr>
          <a:xfrm>
            <a:off x="1013254" y="4339135"/>
            <a:ext cx="1717589" cy="369332"/>
          </a:xfrm>
          <a:prstGeom prst="rect">
            <a:avLst/>
          </a:prstGeom>
          <a:noFill/>
        </p:spPr>
        <p:txBody>
          <a:bodyPr wrap="square" rtlCol="0">
            <a:spAutoFit/>
          </a:bodyPr>
          <a:lstStyle/>
          <a:p>
            <a:pPr algn="ctr"/>
            <a:r>
              <a:rPr lang="en-US" err="1"/>
              <a:t>GetById</a:t>
            </a:r>
            <a:endParaRPr lang="en-US"/>
          </a:p>
        </p:txBody>
      </p:sp>
      <p:cxnSp>
        <p:nvCxnSpPr>
          <p:cNvPr id="11" name="Straight Arrow Connector 10">
            <a:extLst>
              <a:ext uri="{FF2B5EF4-FFF2-40B4-BE49-F238E27FC236}">
                <a16:creationId xmlns:a16="http://schemas.microsoft.com/office/drawing/2014/main" id="{8AABCE53-C7B6-5A40-A808-995E23625C48}"/>
              </a:ext>
            </a:extLst>
          </p:cNvPr>
          <p:cNvCxnSpPr>
            <a:cxnSpLocks/>
          </p:cNvCxnSpPr>
          <p:nvPr/>
        </p:nvCxnSpPr>
        <p:spPr>
          <a:xfrm flipH="1">
            <a:off x="7352271" y="3657600"/>
            <a:ext cx="2263347" cy="0"/>
          </a:xfrm>
          <a:prstGeom prst="straightConnector1">
            <a:avLst/>
          </a:prstGeom>
          <a:ln w="254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F929F462-362B-FF44-99CC-8BD1CB6614EB}"/>
              </a:ext>
            </a:extLst>
          </p:cNvPr>
          <p:cNvSpPr txBox="1"/>
          <p:nvPr/>
        </p:nvSpPr>
        <p:spPr>
          <a:xfrm>
            <a:off x="10034408" y="2474314"/>
            <a:ext cx="1556951" cy="369332"/>
          </a:xfrm>
          <a:prstGeom prst="rect">
            <a:avLst/>
          </a:prstGeom>
          <a:noFill/>
        </p:spPr>
        <p:txBody>
          <a:bodyPr wrap="square" rtlCol="0">
            <a:spAutoFit/>
          </a:bodyPr>
          <a:lstStyle/>
          <a:p>
            <a:r>
              <a:rPr lang="en-US"/>
              <a:t>Topic orders</a:t>
            </a:r>
          </a:p>
        </p:txBody>
      </p:sp>
      <p:sp>
        <p:nvSpPr>
          <p:cNvPr id="22" name="Rectangle 21">
            <a:extLst>
              <a:ext uri="{FF2B5EF4-FFF2-40B4-BE49-F238E27FC236}">
                <a16:creationId xmlns:a16="http://schemas.microsoft.com/office/drawing/2014/main" id="{1F9C8D9F-AD04-2441-B4C6-E5C7FD7C120D}"/>
              </a:ext>
            </a:extLst>
          </p:cNvPr>
          <p:cNvSpPr/>
          <p:nvPr/>
        </p:nvSpPr>
        <p:spPr>
          <a:xfrm>
            <a:off x="9615617" y="922172"/>
            <a:ext cx="2211859" cy="384295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Can 30">
            <a:extLst>
              <a:ext uri="{FF2B5EF4-FFF2-40B4-BE49-F238E27FC236}">
                <a16:creationId xmlns:a16="http://schemas.microsoft.com/office/drawing/2014/main" id="{0273731B-82C2-0147-9DA7-04C0ED86ED9A}"/>
              </a:ext>
            </a:extLst>
          </p:cNvPr>
          <p:cNvSpPr/>
          <p:nvPr/>
        </p:nvSpPr>
        <p:spPr>
          <a:xfrm>
            <a:off x="5782962" y="3373397"/>
            <a:ext cx="827903" cy="1062681"/>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Arrow Connector 32">
            <a:extLst>
              <a:ext uri="{FF2B5EF4-FFF2-40B4-BE49-F238E27FC236}">
                <a16:creationId xmlns:a16="http://schemas.microsoft.com/office/drawing/2014/main" id="{502865AE-C512-9D44-AE65-586522F751B3}"/>
              </a:ext>
            </a:extLst>
          </p:cNvPr>
          <p:cNvCxnSpPr/>
          <p:nvPr/>
        </p:nvCxnSpPr>
        <p:spPr>
          <a:xfrm>
            <a:off x="3136556" y="3024988"/>
            <a:ext cx="2670091" cy="6449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0649ECDE-27F7-D74B-8995-C1163F86F523}"/>
              </a:ext>
            </a:extLst>
          </p:cNvPr>
          <p:cNvCxnSpPr/>
          <p:nvPr/>
        </p:nvCxnSpPr>
        <p:spPr>
          <a:xfrm flipV="1">
            <a:off x="3136556" y="4115469"/>
            <a:ext cx="2646406" cy="4952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249B64E8-1CA5-D745-A051-E7D1AEEFC433}"/>
              </a:ext>
            </a:extLst>
          </p:cNvPr>
          <p:cNvCxnSpPr/>
          <p:nvPr/>
        </p:nvCxnSpPr>
        <p:spPr>
          <a:xfrm flipH="1">
            <a:off x="6610865" y="3669959"/>
            <a:ext cx="741406" cy="1800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7532EE23-7F4D-0C4C-B4F3-9A27039724CD}"/>
              </a:ext>
            </a:extLst>
          </p:cNvPr>
          <p:cNvSpPr txBox="1"/>
          <p:nvPr/>
        </p:nvSpPr>
        <p:spPr>
          <a:xfrm>
            <a:off x="7686220" y="3209112"/>
            <a:ext cx="2980751" cy="369332"/>
          </a:xfrm>
          <a:prstGeom prst="rect">
            <a:avLst/>
          </a:prstGeom>
          <a:noFill/>
        </p:spPr>
        <p:txBody>
          <a:bodyPr wrap="square" rtlCol="0">
            <a:spAutoFit/>
          </a:bodyPr>
          <a:lstStyle/>
          <a:p>
            <a:r>
              <a:rPr lang="en-US" err="1"/>
              <a:t>OrderAssigned</a:t>
            </a:r>
            <a:endParaRPr lang="en-US"/>
          </a:p>
        </p:txBody>
      </p:sp>
      <p:cxnSp>
        <p:nvCxnSpPr>
          <p:cNvPr id="3" name="Straight Arrow Connector 2">
            <a:extLst>
              <a:ext uri="{FF2B5EF4-FFF2-40B4-BE49-F238E27FC236}">
                <a16:creationId xmlns:a16="http://schemas.microsoft.com/office/drawing/2014/main" id="{A824B302-0225-E041-BE2D-D1C9570FC877}"/>
              </a:ext>
            </a:extLst>
          </p:cNvPr>
          <p:cNvCxnSpPr/>
          <p:nvPr/>
        </p:nvCxnSpPr>
        <p:spPr>
          <a:xfrm>
            <a:off x="3136556" y="1400324"/>
            <a:ext cx="421571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3349C384-894D-3C49-A582-B2AFF2C26B7A}"/>
              </a:ext>
            </a:extLst>
          </p:cNvPr>
          <p:cNvCxnSpPr/>
          <p:nvPr/>
        </p:nvCxnSpPr>
        <p:spPr>
          <a:xfrm>
            <a:off x="7352271" y="1409851"/>
            <a:ext cx="2263346" cy="0"/>
          </a:xfrm>
          <a:prstGeom prst="straightConnector1">
            <a:avLst/>
          </a:prstGeom>
          <a:ln w="254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19EAE20C-8AFA-D84C-A262-095A59192566}"/>
              </a:ext>
            </a:extLst>
          </p:cNvPr>
          <p:cNvSpPr txBox="1"/>
          <p:nvPr/>
        </p:nvSpPr>
        <p:spPr>
          <a:xfrm>
            <a:off x="7686220" y="996824"/>
            <a:ext cx="1595448" cy="369332"/>
          </a:xfrm>
          <a:prstGeom prst="rect">
            <a:avLst/>
          </a:prstGeom>
          <a:noFill/>
        </p:spPr>
        <p:txBody>
          <a:bodyPr wrap="square" rtlCol="0">
            <a:spAutoFit/>
          </a:bodyPr>
          <a:lstStyle/>
          <a:p>
            <a:r>
              <a:rPr lang="en-US" err="1"/>
              <a:t>OrderAssigned</a:t>
            </a:r>
            <a:endParaRPr lang="en-US"/>
          </a:p>
        </p:txBody>
      </p:sp>
    </p:spTree>
    <p:extLst>
      <p:ext uri="{BB962C8B-B14F-4D97-AF65-F5344CB8AC3E}">
        <p14:creationId xmlns:p14="http://schemas.microsoft.com/office/powerpoint/2010/main" val="148308047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625B-9EA5-4773-AE49-1B1CD79E705D}"/>
              </a:ext>
            </a:extLst>
          </p:cNvPr>
          <p:cNvSpPr>
            <a:spLocks noGrp="1"/>
          </p:cNvSpPr>
          <p:nvPr>
            <p:ph type="title"/>
          </p:nvPr>
        </p:nvSpPr>
        <p:spPr>
          <a:xfrm>
            <a:off x="838200" y="365126"/>
            <a:ext cx="10515600" cy="432896"/>
          </a:xfrm>
        </p:spPr>
        <p:txBody>
          <a:bodyPr>
            <a:normAutofit/>
          </a:bodyPr>
          <a:lstStyle/>
          <a:p>
            <a:r>
              <a:rPr lang="en-US" sz="2800">
                <a:solidFill>
                  <a:srgbClr val="FF0000"/>
                </a:solidFill>
              </a:rPr>
              <a:t>K Containers example - Event Bus Topics   </a:t>
            </a:r>
          </a:p>
        </p:txBody>
      </p:sp>
      <p:sp>
        <p:nvSpPr>
          <p:cNvPr id="3" name="Slide Number Placeholder 2">
            <a:extLst>
              <a:ext uri="{FF2B5EF4-FFF2-40B4-BE49-F238E27FC236}">
                <a16:creationId xmlns:a16="http://schemas.microsoft.com/office/drawing/2014/main" id="{B717F77A-72E5-449F-A943-A0BC1D7EA463}"/>
              </a:ext>
            </a:extLst>
          </p:cNvPr>
          <p:cNvSpPr>
            <a:spLocks noGrp="1"/>
          </p:cNvSpPr>
          <p:nvPr>
            <p:ph type="sldNum" sz="quarter" idx="12"/>
          </p:nvPr>
        </p:nvSpPr>
        <p:spPr/>
        <p:txBody>
          <a:bodyPr/>
          <a:lstStyle/>
          <a:p>
            <a:fld id="{C565C23E-6D76-459C-BC14-A9049E4EE889}" type="slidenum">
              <a:rPr lang="en-US" smtClean="0"/>
              <a:t>93</a:t>
            </a:fld>
            <a:endParaRPr lang="en-US"/>
          </a:p>
        </p:txBody>
      </p:sp>
      <p:graphicFrame>
        <p:nvGraphicFramePr>
          <p:cNvPr id="4" name="Table 3">
            <a:extLst>
              <a:ext uri="{FF2B5EF4-FFF2-40B4-BE49-F238E27FC236}">
                <a16:creationId xmlns:a16="http://schemas.microsoft.com/office/drawing/2014/main" id="{822B11FD-82B7-4174-88E5-E8CA4C276BC8}"/>
              </a:ext>
            </a:extLst>
          </p:cNvPr>
          <p:cNvGraphicFramePr>
            <a:graphicFrameLocks noGrp="1"/>
          </p:cNvGraphicFramePr>
          <p:nvPr/>
        </p:nvGraphicFramePr>
        <p:xfrm>
          <a:off x="748144" y="1024486"/>
          <a:ext cx="10605656" cy="4678680"/>
        </p:xfrm>
        <a:graphic>
          <a:graphicData uri="http://schemas.openxmlformats.org/drawingml/2006/table">
            <a:tbl>
              <a:tblPr firstRow="1" bandRow="1">
                <a:tableStyleId>{5C22544A-7EE6-4342-B048-85BDC9FD1C3A}</a:tableStyleId>
              </a:tblPr>
              <a:tblGrid>
                <a:gridCol w="1280161">
                  <a:extLst>
                    <a:ext uri="{9D8B030D-6E8A-4147-A177-3AD203B41FA5}">
                      <a16:colId xmlns:a16="http://schemas.microsoft.com/office/drawing/2014/main" val="1659647314"/>
                    </a:ext>
                  </a:extLst>
                </a:gridCol>
                <a:gridCol w="1554480">
                  <a:extLst>
                    <a:ext uri="{9D8B030D-6E8A-4147-A177-3AD203B41FA5}">
                      <a16:colId xmlns:a16="http://schemas.microsoft.com/office/drawing/2014/main" val="4037121233"/>
                    </a:ext>
                  </a:extLst>
                </a:gridCol>
                <a:gridCol w="3890357">
                  <a:extLst>
                    <a:ext uri="{9D8B030D-6E8A-4147-A177-3AD203B41FA5}">
                      <a16:colId xmlns:a16="http://schemas.microsoft.com/office/drawing/2014/main" val="2145670772"/>
                    </a:ext>
                  </a:extLst>
                </a:gridCol>
                <a:gridCol w="1579418">
                  <a:extLst>
                    <a:ext uri="{9D8B030D-6E8A-4147-A177-3AD203B41FA5}">
                      <a16:colId xmlns:a16="http://schemas.microsoft.com/office/drawing/2014/main" val="37753905"/>
                    </a:ext>
                  </a:extLst>
                </a:gridCol>
                <a:gridCol w="2301240">
                  <a:extLst>
                    <a:ext uri="{9D8B030D-6E8A-4147-A177-3AD203B41FA5}">
                      <a16:colId xmlns:a16="http://schemas.microsoft.com/office/drawing/2014/main" val="1512228346"/>
                    </a:ext>
                  </a:extLst>
                </a:gridCol>
              </a:tblGrid>
              <a:tr h="0">
                <a:tc>
                  <a:txBody>
                    <a:bodyPr/>
                    <a:lstStyle/>
                    <a:p>
                      <a:r>
                        <a:rPr lang="en-US" sz="1200"/>
                        <a:t>Topic</a:t>
                      </a:r>
                    </a:p>
                  </a:txBody>
                  <a:tcPr/>
                </a:tc>
                <a:tc>
                  <a:txBody>
                    <a:bodyPr/>
                    <a:lstStyle/>
                    <a:p>
                      <a:r>
                        <a:rPr lang="en-US" sz="1200" err="1"/>
                        <a:t>EventType</a:t>
                      </a:r>
                      <a:endParaRPr lang="en-US" sz="1200"/>
                    </a:p>
                  </a:txBody>
                  <a:tcPr/>
                </a:tc>
                <a:tc>
                  <a:txBody>
                    <a:bodyPr/>
                    <a:lstStyle/>
                    <a:p>
                      <a:r>
                        <a:rPr lang="en-US" sz="1200"/>
                        <a:t>Event Data</a:t>
                      </a:r>
                    </a:p>
                  </a:txBody>
                  <a:tcPr/>
                </a:tc>
                <a:tc>
                  <a:txBody>
                    <a:bodyPr/>
                    <a:lstStyle/>
                    <a:p>
                      <a:r>
                        <a:rPr lang="en-US" sz="1200"/>
                        <a:t>Emitter</a:t>
                      </a:r>
                    </a:p>
                  </a:txBody>
                  <a:tcPr/>
                </a:tc>
                <a:tc>
                  <a:txBody>
                    <a:bodyPr/>
                    <a:lstStyle/>
                    <a:p>
                      <a:r>
                        <a:rPr lang="en-US" sz="1200"/>
                        <a:t>Users </a:t>
                      </a:r>
                    </a:p>
                  </a:txBody>
                  <a:tcPr/>
                </a:tc>
                <a:extLst>
                  <a:ext uri="{0D108BD9-81ED-4DB2-BD59-A6C34878D82A}">
                    <a16:rowId xmlns:a16="http://schemas.microsoft.com/office/drawing/2014/main" val="1991818524"/>
                  </a:ext>
                </a:extLst>
              </a:tr>
              <a:tr h="248622">
                <a:tc rowSpan="5">
                  <a:txBody>
                    <a:bodyPr/>
                    <a:lstStyle/>
                    <a:p>
                      <a:r>
                        <a:rPr lang="en-US" sz="1100"/>
                        <a:t>Orders</a:t>
                      </a:r>
                    </a:p>
                  </a:txBody>
                  <a:tcPr/>
                </a:tc>
                <a:tc>
                  <a:txBody>
                    <a:bodyPr/>
                    <a:lstStyle/>
                    <a:p>
                      <a:r>
                        <a:rPr lang="en-US" sz="1100" err="1"/>
                        <a:t>newOrder</a:t>
                      </a:r>
                      <a:endParaRPr lang="en-US" sz="1100"/>
                    </a:p>
                  </a:txBody>
                  <a:tcPr/>
                </a:tc>
                <a:tc>
                  <a:txBody>
                    <a:bodyPr/>
                    <a:lstStyle/>
                    <a:p>
                      <a:r>
                        <a:rPr lang="en-US" sz="1100" err="1"/>
                        <a:t>pickupFrom</a:t>
                      </a:r>
                      <a:r>
                        <a:rPr lang="en-US" sz="1100"/>
                        <a:t>, </a:t>
                      </a:r>
                      <a:r>
                        <a:rPr lang="en-US" sz="1100" err="1"/>
                        <a:t>deliverTo</a:t>
                      </a:r>
                      <a:r>
                        <a:rPr lang="en-US" sz="1100"/>
                        <a:t>, </a:t>
                      </a:r>
                      <a:r>
                        <a:rPr lang="en-US" sz="1100" err="1"/>
                        <a:t>pickupAfter</a:t>
                      </a:r>
                      <a:r>
                        <a:rPr lang="en-US" sz="1100"/>
                        <a:t>, </a:t>
                      </a:r>
                      <a:r>
                        <a:rPr lang="en-US" sz="1100" err="1"/>
                        <a:t>deliverBy,refid</a:t>
                      </a:r>
                      <a:endParaRPr lang="en-US" sz="1100"/>
                    </a:p>
                  </a:txBody>
                  <a:tcPr/>
                </a:tc>
                <a:tc>
                  <a:txBody>
                    <a:bodyPr/>
                    <a:lstStyle/>
                    <a:p>
                      <a:r>
                        <a:rPr lang="en-US" sz="1100" err="1"/>
                        <a:t>OrdersMS</a:t>
                      </a:r>
                      <a:endParaRPr lang="en-US" sz="1100"/>
                    </a:p>
                  </a:txBody>
                  <a:tcPr/>
                </a:tc>
                <a:tc>
                  <a:txBody>
                    <a:bodyPr/>
                    <a:lstStyle/>
                    <a:p>
                      <a:r>
                        <a:rPr lang="en-US" sz="1100" err="1"/>
                        <a:t>OrdersMS</a:t>
                      </a:r>
                      <a:r>
                        <a:rPr lang="en-US" sz="1100"/>
                        <a:t>,  </a:t>
                      </a:r>
                      <a:r>
                        <a:rPr lang="en-US" sz="1100" err="1"/>
                        <a:t>OrdersQ</a:t>
                      </a:r>
                      <a:endParaRPr lang="en-US" sz="1100"/>
                    </a:p>
                  </a:txBody>
                  <a:tcPr/>
                </a:tc>
                <a:extLst>
                  <a:ext uri="{0D108BD9-81ED-4DB2-BD59-A6C34878D82A}">
                    <a16:rowId xmlns:a16="http://schemas.microsoft.com/office/drawing/2014/main" val="1115349807"/>
                  </a:ext>
                </a:extLst>
              </a:tr>
              <a:tr h="248622">
                <a:tc vMerge="1">
                  <a:txBody>
                    <a:bodyPr/>
                    <a:lstStyle/>
                    <a:p>
                      <a:endParaRPr lang="en-US" sz="1100" dirty="0"/>
                    </a:p>
                  </a:txBody>
                  <a:tcPr/>
                </a:tc>
                <a:tc>
                  <a:txBody>
                    <a:bodyPr/>
                    <a:lstStyle/>
                    <a:p>
                      <a:r>
                        <a:rPr lang="en-US" sz="1100" err="1"/>
                        <a:t>bookedVoyage</a:t>
                      </a:r>
                      <a:endParaRPr lang="en-US" sz="1100"/>
                    </a:p>
                  </a:txBody>
                  <a:tcPr/>
                </a:tc>
                <a:tc>
                  <a:txBody>
                    <a:bodyPr/>
                    <a:lstStyle/>
                    <a:p>
                      <a:r>
                        <a:rPr lang="en-US" sz="1100" err="1"/>
                        <a:t>OrderID</a:t>
                      </a:r>
                      <a:r>
                        <a:rPr lang="en-US" sz="1100"/>
                        <a:t>, Voyage, Ship, Dates, </a:t>
                      </a:r>
                      <a:r>
                        <a:rPr lang="en-US" sz="1100" err="1"/>
                        <a:t>refid</a:t>
                      </a:r>
                      <a:r>
                        <a:rPr lang="en-US" sz="1100"/>
                        <a:t> </a:t>
                      </a:r>
                    </a:p>
                  </a:txBody>
                  <a:tcPr/>
                </a:tc>
                <a:tc>
                  <a:txBody>
                    <a:bodyPr/>
                    <a:lstStyle/>
                    <a:p>
                      <a:r>
                        <a:rPr lang="en-US" sz="1100" err="1"/>
                        <a:t>VoyagesMS</a:t>
                      </a:r>
                      <a:endParaRPr lang="en-US" sz="1100"/>
                    </a:p>
                  </a:txBody>
                  <a:tcPr/>
                </a:tc>
                <a:tc>
                  <a:txBody>
                    <a:bodyPr/>
                    <a:lstStyle/>
                    <a:p>
                      <a:r>
                        <a:rPr lang="en-US" sz="1100" err="1"/>
                        <a:t>OrdersMS</a:t>
                      </a:r>
                      <a:r>
                        <a:rPr lang="en-US" sz="1100"/>
                        <a:t> , </a:t>
                      </a:r>
                      <a:r>
                        <a:rPr lang="en-US" sz="1100" err="1"/>
                        <a:t>OrdersQ</a:t>
                      </a:r>
                      <a:r>
                        <a:rPr lang="en-US" sz="1100"/>
                        <a:t> </a:t>
                      </a:r>
                    </a:p>
                  </a:txBody>
                  <a:tcPr/>
                </a:tc>
                <a:extLst>
                  <a:ext uri="{0D108BD9-81ED-4DB2-BD59-A6C34878D82A}">
                    <a16:rowId xmlns:a16="http://schemas.microsoft.com/office/drawing/2014/main" val="2399264111"/>
                  </a:ext>
                </a:extLst>
              </a:tr>
              <a:tr h="248622">
                <a:tc vMerge="1">
                  <a:txBody>
                    <a:bodyPr/>
                    <a:lstStyle/>
                    <a:p>
                      <a:endParaRPr lang="en-US" sz="1100" dirty="0"/>
                    </a:p>
                  </a:txBody>
                  <a:tcPr/>
                </a:tc>
                <a:tc>
                  <a:txBody>
                    <a:bodyPr/>
                    <a:lstStyle/>
                    <a:p>
                      <a:r>
                        <a:rPr lang="en-US" sz="1100" err="1"/>
                        <a:t>noAvailability</a:t>
                      </a:r>
                      <a:endParaRPr lang="en-US" sz="1100"/>
                    </a:p>
                  </a:txBody>
                  <a:tcPr/>
                </a:tc>
                <a:tc>
                  <a:txBody>
                    <a:bodyPr/>
                    <a:lstStyle/>
                    <a:p>
                      <a:r>
                        <a:rPr lang="en-US" sz="1100" err="1"/>
                        <a:t>OrderId</a:t>
                      </a:r>
                      <a:r>
                        <a:rPr lang="en-US" sz="1100"/>
                        <a:t>, </a:t>
                      </a:r>
                      <a:r>
                        <a:rPr lang="en-US" sz="1100" err="1"/>
                        <a:t>refid</a:t>
                      </a:r>
                      <a:r>
                        <a:rPr lang="en-US" sz="1100"/>
                        <a:t> </a:t>
                      </a:r>
                    </a:p>
                  </a:txBody>
                  <a:tcPr/>
                </a:tc>
                <a:tc>
                  <a:txBody>
                    <a:bodyPr/>
                    <a:lstStyle/>
                    <a:p>
                      <a:r>
                        <a:rPr lang="en-US" sz="1100" err="1"/>
                        <a:t>VoyagesMS</a:t>
                      </a:r>
                      <a:endParaRPr lang="en-US" sz="1100"/>
                    </a:p>
                  </a:txBody>
                  <a:tcPr/>
                </a:tc>
                <a:tc>
                  <a:txBody>
                    <a:bodyPr/>
                    <a:lstStyle/>
                    <a:p>
                      <a:r>
                        <a:rPr lang="en-US" sz="1100" err="1"/>
                        <a:t>OrdersMS</a:t>
                      </a:r>
                      <a:r>
                        <a:rPr lang="en-US" sz="1100"/>
                        <a:t>, </a:t>
                      </a:r>
                      <a:r>
                        <a:rPr lang="en-US" sz="1100" err="1"/>
                        <a:t>OrdersQ</a:t>
                      </a:r>
                      <a:r>
                        <a:rPr lang="en-US" sz="1100"/>
                        <a:t> </a:t>
                      </a:r>
                    </a:p>
                  </a:txBody>
                  <a:tcPr/>
                </a:tc>
                <a:extLst>
                  <a:ext uri="{0D108BD9-81ED-4DB2-BD59-A6C34878D82A}">
                    <a16:rowId xmlns:a16="http://schemas.microsoft.com/office/drawing/2014/main" val="1067505029"/>
                  </a:ext>
                </a:extLst>
              </a:tr>
              <a:tr h="248622">
                <a:tc vMerge="1">
                  <a:txBody>
                    <a:bodyPr/>
                    <a:lstStyle/>
                    <a:p>
                      <a:endParaRPr lang="en-US" sz="1100" dirty="0"/>
                    </a:p>
                  </a:txBody>
                  <a:tcPr/>
                </a:tc>
                <a:tc>
                  <a:txBody>
                    <a:bodyPr/>
                    <a:lstStyle/>
                    <a:p>
                      <a:r>
                        <a:rPr lang="en-US" sz="1100" err="1"/>
                        <a:t>allocatedContainer</a:t>
                      </a:r>
                      <a:endParaRPr lang="en-US" sz="1100"/>
                    </a:p>
                  </a:txBody>
                  <a:tcPr/>
                </a:tc>
                <a:tc>
                  <a:txBody>
                    <a:bodyPr/>
                    <a:lstStyle/>
                    <a:p>
                      <a:r>
                        <a:rPr lang="en-US" sz="1100" err="1"/>
                        <a:t>OrderId</a:t>
                      </a:r>
                      <a:r>
                        <a:rPr lang="en-US" sz="1100"/>
                        <a:t>,  container ID  </a:t>
                      </a:r>
                    </a:p>
                  </a:txBody>
                  <a:tcPr/>
                </a:tc>
                <a:tc>
                  <a:txBody>
                    <a:bodyPr/>
                    <a:lstStyle/>
                    <a:p>
                      <a:r>
                        <a:rPr lang="en-US" sz="1100" err="1"/>
                        <a:t>ContainersMS</a:t>
                      </a:r>
                      <a:r>
                        <a:rPr lang="en-US" sz="1100"/>
                        <a:t> </a:t>
                      </a:r>
                    </a:p>
                  </a:txBody>
                  <a:tcPr/>
                </a:tc>
                <a:tc>
                  <a:txBody>
                    <a:bodyPr/>
                    <a:lstStyle/>
                    <a:p>
                      <a:r>
                        <a:rPr lang="en-US" sz="1100" err="1"/>
                        <a:t>OrdersMS</a:t>
                      </a:r>
                      <a:r>
                        <a:rPr lang="en-US" sz="1100"/>
                        <a:t>, </a:t>
                      </a:r>
                      <a:r>
                        <a:rPr lang="en-US" sz="1100" err="1"/>
                        <a:t>OrdersQ</a:t>
                      </a:r>
                      <a:endParaRPr lang="en-US" sz="1100"/>
                    </a:p>
                  </a:txBody>
                  <a:tcPr/>
                </a:tc>
                <a:extLst>
                  <a:ext uri="{0D108BD9-81ED-4DB2-BD59-A6C34878D82A}">
                    <a16:rowId xmlns:a16="http://schemas.microsoft.com/office/drawing/2014/main" val="2655664423"/>
                  </a:ext>
                </a:extLst>
              </a:tr>
              <a:tr h="248622">
                <a:tc vMerge="1">
                  <a:txBody>
                    <a:bodyPr/>
                    <a:lstStyle/>
                    <a:p>
                      <a:endParaRPr lang="en-US" sz="1100" dirty="0"/>
                    </a:p>
                  </a:txBody>
                  <a:tcPr/>
                </a:tc>
                <a:tc>
                  <a:txBody>
                    <a:bodyPr/>
                    <a:lstStyle/>
                    <a:p>
                      <a:r>
                        <a:rPr lang="en-US" sz="1100" err="1"/>
                        <a:t>ContainerOnShip</a:t>
                      </a:r>
                      <a:endParaRPr lang="en-US" sz="1100"/>
                    </a:p>
                  </a:txBody>
                  <a:tcPr/>
                </a:tc>
                <a:tc>
                  <a:txBody>
                    <a:bodyPr/>
                    <a:lstStyle/>
                    <a:p>
                      <a:r>
                        <a:rPr lang="en-US" sz="1100" err="1"/>
                        <a:t>ContainerId</a:t>
                      </a:r>
                      <a:r>
                        <a:rPr lang="en-US" sz="1100"/>
                        <a:t>, </a:t>
                      </a:r>
                      <a:r>
                        <a:rPr lang="en-US" sz="1100" err="1"/>
                        <a:t>OrderId</a:t>
                      </a:r>
                      <a:r>
                        <a:rPr lang="en-US" sz="1100"/>
                        <a:t>, </a:t>
                      </a:r>
                      <a:r>
                        <a:rPr lang="en-US" sz="1100" err="1"/>
                        <a:t>VoyageId</a:t>
                      </a:r>
                      <a:endParaRPr lang="en-US" sz="1100"/>
                    </a:p>
                  </a:txBody>
                  <a:tcPr/>
                </a:tc>
                <a:tc>
                  <a:txBody>
                    <a:bodyPr/>
                    <a:lstStyle/>
                    <a:p>
                      <a:r>
                        <a:rPr lang="en-US" sz="1100" err="1"/>
                        <a:t>VoyagesMS</a:t>
                      </a:r>
                      <a:endParaRPr lang="en-US" sz="1100"/>
                    </a:p>
                  </a:txBody>
                  <a:tcPr/>
                </a:tc>
                <a:tc>
                  <a:txBody>
                    <a:bodyPr/>
                    <a:lstStyle/>
                    <a:p>
                      <a:r>
                        <a:rPr lang="en-US" sz="1100" err="1"/>
                        <a:t>OrdersMS</a:t>
                      </a:r>
                      <a:r>
                        <a:rPr lang="en-US" sz="1100"/>
                        <a:t>, </a:t>
                      </a:r>
                      <a:r>
                        <a:rPr lang="en-US" sz="1100" err="1"/>
                        <a:t>OrdersQ</a:t>
                      </a:r>
                      <a:endParaRPr lang="en-US" sz="1100"/>
                    </a:p>
                  </a:txBody>
                  <a:tcPr/>
                </a:tc>
                <a:extLst>
                  <a:ext uri="{0D108BD9-81ED-4DB2-BD59-A6C34878D82A}">
                    <a16:rowId xmlns:a16="http://schemas.microsoft.com/office/drawing/2014/main" val="1529784150"/>
                  </a:ext>
                </a:extLst>
              </a:tr>
              <a:tr h="248622">
                <a:tc>
                  <a:txBody>
                    <a:bodyPr/>
                    <a:lstStyle/>
                    <a:p>
                      <a:r>
                        <a:rPr lang="en-US" sz="1100"/>
                        <a:t>Containers</a:t>
                      </a:r>
                    </a:p>
                  </a:txBody>
                  <a:tcPr/>
                </a:tc>
                <a:tc>
                  <a:txBody>
                    <a:bodyPr/>
                    <a:lstStyle/>
                    <a:p>
                      <a:r>
                        <a:rPr lang="en-US" sz="1100" err="1"/>
                        <a:t>needEmpty</a:t>
                      </a:r>
                      <a:endParaRPr lang="en-US" sz="1100"/>
                    </a:p>
                  </a:txBody>
                  <a:tcPr/>
                </a:tc>
                <a:tc>
                  <a:txBody>
                    <a:bodyPr/>
                    <a:lstStyle/>
                    <a:p>
                      <a:r>
                        <a:rPr lang="en-US" sz="1100" err="1"/>
                        <a:t>OrderId</a:t>
                      </a:r>
                      <a:r>
                        <a:rPr lang="en-US" sz="1100"/>
                        <a:t>, </a:t>
                      </a:r>
                      <a:r>
                        <a:rPr lang="en-US" sz="1100" err="1"/>
                        <a:t>atPort</a:t>
                      </a:r>
                      <a:r>
                        <a:rPr lang="en-US" sz="1100"/>
                        <a:t>,  date,</a:t>
                      </a:r>
                    </a:p>
                  </a:txBody>
                  <a:tcPr/>
                </a:tc>
                <a:tc>
                  <a:txBody>
                    <a:bodyPr/>
                    <a:lstStyle/>
                    <a:p>
                      <a:r>
                        <a:rPr lang="en-US" sz="1100" err="1"/>
                        <a:t>OrdersMS</a:t>
                      </a:r>
                      <a:endParaRPr lang="en-US" sz="1100"/>
                    </a:p>
                  </a:txBody>
                  <a:tcPr/>
                </a:tc>
                <a:tc>
                  <a:txBody>
                    <a:bodyPr/>
                    <a:lstStyle/>
                    <a:p>
                      <a:r>
                        <a:rPr lang="en-US" sz="1100" err="1"/>
                        <a:t>ContainersMS</a:t>
                      </a:r>
                      <a:endParaRPr lang="en-US" sz="1100"/>
                    </a:p>
                  </a:txBody>
                  <a:tcPr/>
                </a:tc>
                <a:extLst>
                  <a:ext uri="{0D108BD9-81ED-4DB2-BD59-A6C34878D82A}">
                    <a16:rowId xmlns:a16="http://schemas.microsoft.com/office/drawing/2014/main" val="3548769132"/>
                  </a:ext>
                </a:extLst>
              </a:tr>
              <a:tr h="248622">
                <a:tc rowSpan="2">
                  <a:txBody>
                    <a:bodyPr/>
                    <a:lstStyle/>
                    <a:p>
                      <a:r>
                        <a:rPr lang="en-US" sz="1100"/>
                        <a:t>Voyages</a:t>
                      </a:r>
                    </a:p>
                  </a:txBody>
                  <a:tcPr/>
                </a:tc>
                <a:tc>
                  <a:txBody>
                    <a:bodyPr/>
                    <a:lstStyle/>
                    <a:p>
                      <a:r>
                        <a:rPr lang="en-US" sz="1100" err="1"/>
                        <a:t>FullContainerReady</a:t>
                      </a:r>
                      <a:endParaRPr lang="en-US" sz="1100"/>
                    </a:p>
                  </a:txBody>
                  <a:tcPr/>
                </a:tc>
                <a:tc>
                  <a:txBody>
                    <a:bodyPr/>
                    <a:lstStyle/>
                    <a:p>
                      <a:r>
                        <a:rPr lang="en-US" sz="1100" err="1"/>
                        <a:t>OrderId,ContainerId,VoyageId</a:t>
                      </a:r>
                      <a:endParaRPr lang="en-US" sz="1100"/>
                    </a:p>
                  </a:txBody>
                  <a:tcPr/>
                </a:tc>
                <a:tc>
                  <a:txBody>
                    <a:bodyPr/>
                    <a:lstStyle/>
                    <a:p>
                      <a:r>
                        <a:rPr lang="en-US" sz="1100" err="1"/>
                        <a:t>OrdersMS</a:t>
                      </a:r>
                      <a:endParaRPr lang="en-US" sz="1100"/>
                    </a:p>
                  </a:txBody>
                  <a:tcPr/>
                </a:tc>
                <a:tc>
                  <a:txBody>
                    <a:bodyPr/>
                    <a:lstStyle/>
                    <a:p>
                      <a:r>
                        <a:rPr lang="en-US" sz="1100"/>
                        <a:t>Voyages MS , </a:t>
                      </a:r>
                      <a:r>
                        <a:rPr lang="en-US" sz="1100" err="1"/>
                        <a:t>ShipsSim</a:t>
                      </a:r>
                      <a:r>
                        <a:rPr lang="en-US" sz="1100"/>
                        <a:t>, </a:t>
                      </a:r>
                      <a:r>
                        <a:rPr lang="en-US" sz="1100" err="1"/>
                        <a:t>OrdersQ</a:t>
                      </a:r>
                      <a:r>
                        <a:rPr lang="en-US" sz="1100"/>
                        <a:t> </a:t>
                      </a:r>
                    </a:p>
                  </a:txBody>
                  <a:tcPr/>
                </a:tc>
                <a:extLst>
                  <a:ext uri="{0D108BD9-81ED-4DB2-BD59-A6C34878D82A}">
                    <a16:rowId xmlns:a16="http://schemas.microsoft.com/office/drawing/2014/main" val="1744937915"/>
                  </a:ext>
                </a:extLst>
              </a:tr>
              <a:tr h="248622">
                <a:tc vMerge="1">
                  <a:txBody>
                    <a:bodyPr/>
                    <a:lstStyle/>
                    <a:p>
                      <a:endParaRPr lang="en-US" sz="1100" dirty="0"/>
                    </a:p>
                  </a:txBody>
                  <a:tcPr/>
                </a:tc>
                <a:tc>
                  <a:txBody>
                    <a:bodyPr/>
                    <a:lstStyle/>
                    <a:p>
                      <a:r>
                        <a:rPr lang="en-US" sz="1100" err="1"/>
                        <a:t>ShipStartedVoyage</a:t>
                      </a:r>
                      <a:endParaRPr lang="en-US" sz="1100"/>
                    </a:p>
                  </a:txBody>
                  <a:tcPr/>
                </a:tc>
                <a:tc>
                  <a:txBody>
                    <a:bodyPr/>
                    <a:lstStyle/>
                    <a:p>
                      <a:r>
                        <a:rPr lang="en-US" sz="1100" err="1"/>
                        <a:t>ShipId</a:t>
                      </a:r>
                      <a:r>
                        <a:rPr lang="en-US" sz="1100"/>
                        <a:t>, </a:t>
                      </a:r>
                      <a:r>
                        <a:rPr lang="en-US" sz="1100" err="1"/>
                        <a:t>VoyageId</a:t>
                      </a:r>
                      <a:r>
                        <a:rPr lang="en-US" sz="1100"/>
                        <a:t> , manifest{&lt;</a:t>
                      </a:r>
                      <a:r>
                        <a:rPr lang="en-US" sz="1100" err="1"/>
                        <a:t>Orderid,ContainerId</a:t>
                      </a:r>
                      <a:r>
                        <a:rPr lang="en-US" sz="1100"/>
                        <a:t>&gt;}</a:t>
                      </a:r>
                    </a:p>
                  </a:txBody>
                  <a:tcPr/>
                </a:tc>
                <a:tc>
                  <a:txBody>
                    <a:bodyPr/>
                    <a:lstStyle/>
                    <a:p>
                      <a:r>
                        <a:rPr lang="en-US" sz="1100" err="1"/>
                        <a:t>ShipsMS</a:t>
                      </a:r>
                      <a:endParaRPr lang="en-US" sz="1100"/>
                    </a:p>
                  </a:txBody>
                  <a:tcPr/>
                </a:tc>
                <a:tc>
                  <a:txBody>
                    <a:bodyPr/>
                    <a:lstStyle/>
                    <a:p>
                      <a:r>
                        <a:rPr lang="en-US" sz="1100" err="1"/>
                        <a:t>VoyagesMS</a:t>
                      </a:r>
                      <a:r>
                        <a:rPr lang="en-US" sz="1100"/>
                        <a:t> </a:t>
                      </a:r>
                    </a:p>
                  </a:txBody>
                  <a:tcPr/>
                </a:tc>
                <a:extLst>
                  <a:ext uri="{0D108BD9-81ED-4DB2-BD59-A6C34878D82A}">
                    <a16:rowId xmlns:a16="http://schemas.microsoft.com/office/drawing/2014/main" val="3716182918"/>
                  </a:ext>
                </a:extLst>
              </a:tr>
              <a:tr h="248622">
                <a:tc>
                  <a:txBody>
                    <a:bodyPr/>
                    <a:lstStyle/>
                    <a:p>
                      <a:r>
                        <a:rPr lang="en-US" sz="1100"/>
                        <a:t>Ships</a:t>
                      </a:r>
                    </a:p>
                  </a:txBody>
                  <a:tcPr/>
                </a:tc>
                <a:tc>
                  <a:txBody>
                    <a:bodyPr/>
                    <a:lstStyle/>
                    <a:p>
                      <a:r>
                        <a:rPr lang="en-US" sz="1100" err="1"/>
                        <a:t>ShipPosition</a:t>
                      </a:r>
                      <a:endParaRPr lang="en-US" sz="1100"/>
                    </a:p>
                  </a:txBody>
                  <a:tcPr/>
                </a:tc>
                <a:tc>
                  <a:txBody>
                    <a:bodyPr/>
                    <a:lstStyle/>
                    <a:p>
                      <a:r>
                        <a:rPr lang="en-US" sz="1100" err="1"/>
                        <a:t>ShipId</a:t>
                      </a:r>
                      <a:r>
                        <a:rPr lang="en-US" sz="1100"/>
                        <a:t>, </a:t>
                      </a:r>
                    </a:p>
                  </a:txBody>
                  <a:tcPr/>
                </a:tc>
                <a:tc>
                  <a:txBody>
                    <a:bodyPr/>
                    <a:lstStyle/>
                    <a:p>
                      <a:r>
                        <a:rPr lang="en-US" sz="1100" err="1"/>
                        <a:t>ShipsMS</a:t>
                      </a:r>
                      <a:endParaRPr lang="en-US" sz="1100"/>
                    </a:p>
                  </a:txBody>
                  <a:tcPr/>
                </a:tc>
                <a:tc>
                  <a:txBody>
                    <a:bodyPr/>
                    <a:lstStyle/>
                    <a:p>
                      <a:r>
                        <a:rPr lang="en-US" sz="1100" err="1"/>
                        <a:t>OrdersQ</a:t>
                      </a:r>
                      <a:r>
                        <a:rPr lang="en-US" sz="1100"/>
                        <a:t>, </a:t>
                      </a:r>
                      <a:r>
                        <a:rPr lang="en-US" sz="1100" err="1"/>
                        <a:t>ShipsQ</a:t>
                      </a:r>
                      <a:endParaRPr lang="en-US" sz="1100"/>
                    </a:p>
                  </a:txBody>
                  <a:tcPr/>
                </a:tc>
                <a:extLst>
                  <a:ext uri="{0D108BD9-81ED-4DB2-BD59-A6C34878D82A}">
                    <a16:rowId xmlns:a16="http://schemas.microsoft.com/office/drawing/2014/main" val="1711483520"/>
                  </a:ext>
                </a:extLst>
              </a:tr>
              <a:tr h="248622">
                <a:tc rowSpan="3">
                  <a:txBody>
                    <a:bodyPr/>
                    <a:lstStyle/>
                    <a:p>
                      <a:r>
                        <a:rPr lang="en-US" sz="1100"/>
                        <a:t>Containers</a:t>
                      </a:r>
                    </a:p>
                  </a:txBody>
                  <a:tcPr/>
                </a:tc>
                <a:tc>
                  <a:txBody>
                    <a:bodyPr/>
                    <a:lstStyle/>
                    <a:p>
                      <a:r>
                        <a:rPr lang="en-US" sz="1100" err="1"/>
                        <a:t>ContainerTemp+GPS</a:t>
                      </a:r>
                      <a:endParaRPr lang="en-US" sz="1100"/>
                    </a:p>
                  </a:txBody>
                  <a:tcPr/>
                </a:tc>
                <a:tc>
                  <a:txBody>
                    <a:bodyPr/>
                    <a:lstStyle/>
                    <a:p>
                      <a:r>
                        <a:rPr lang="en-US" sz="1100" err="1"/>
                        <a:t>ContainerId</a:t>
                      </a:r>
                      <a:r>
                        <a:rPr lang="en-US" sz="1100"/>
                        <a:t>, temp, position</a:t>
                      </a:r>
                    </a:p>
                  </a:txBody>
                  <a:tcPr/>
                </a:tc>
                <a:tc>
                  <a:txBody>
                    <a:bodyPr/>
                    <a:lstStyle/>
                    <a:p>
                      <a:r>
                        <a:rPr lang="en-US" sz="1100" err="1"/>
                        <a:t>ContainersStreams</a:t>
                      </a:r>
                      <a:endParaRPr lang="en-US" sz="1100"/>
                    </a:p>
                  </a:txBody>
                  <a:tcPr/>
                </a:tc>
                <a:tc>
                  <a:txBody>
                    <a:bodyPr/>
                    <a:lstStyle/>
                    <a:p>
                      <a:r>
                        <a:rPr lang="en-US" sz="1100" err="1"/>
                        <a:t>OrdersQ</a:t>
                      </a:r>
                      <a:r>
                        <a:rPr lang="en-US" sz="1100"/>
                        <a:t>, </a:t>
                      </a:r>
                      <a:r>
                        <a:rPr lang="en-US" sz="1100" err="1"/>
                        <a:t>ContainersQ</a:t>
                      </a:r>
                      <a:endParaRPr lang="en-US" sz="1100"/>
                    </a:p>
                  </a:txBody>
                  <a:tcPr/>
                </a:tc>
                <a:extLst>
                  <a:ext uri="{0D108BD9-81ED-4DB2-BD59-A6C34878D82A}">
                    <a16:rowId xmlns:a16="http://schemas.microsoft.com/office/drawing/2014/main" val="1176420276"/>
                  </a:ext>
                </a:extLst>
              </a:tr>
              <a:tr h="248622">
                <a:tc vMerge="1">
                  <a:txBody>
                    <a:bodyPr/>
                    <a:lstStyle/>
                    <a:p>
                      <a:endParaRPr lang="en-US" sz="1100" dirty="0"/>
                    </a:p>
                  </a:txBody>
                  <a:tcPr/>
                </a:tc>
                <a:tc>
                  <a:txBody>
                    <a:bodyPr/>
                    <a:lstStyle/>
                    <a:p>
                      <a:r>
                        <a:rPr lang="en-US" sz="1100" err="1"/>
                        <a:t>ContainerAction</a:t>
                      </a:r>
                      <a:endParaRPr lang="en-US" sz="1100"/>
                    </a:p>
                  </a:txBody>
                  <a:tcPr/>
                </a:tc>
                <a:tc>
                  <a:txBody>
                    <a:bodyPr/>
                    <a:lstStyle/>
                    <a:p>
                      <a:r>
                        <a:rPr lang="en-US" sz="1100" err="1"/>
                        <a:t>ContainerId</a:t>
                      </a:r>
                      <a:r>
                        <a:rPr lang="en-US" sz="1100"/>
                        <a:t>, Action</a:t>
                      </a:r>
                    </a:p>
                  </a:txBody>
                  <a:tcPr/>
                </a:tc>
                <a:tc>
                  <a:txBody>
                    <a:bodyPr/>
                    <a:lstStyle/>
                    <a:p>
                      <a:r>
                        <a:rPr lang="en-US" sz="1100" err="1"/>
                        <a:t>ContainersStreams</a:t>
                      </a:r>
                      <a:endParaRPr lang="en-US" sz="1100"/>
                    </a:p>
                  </a:txBody>
                  <a:tcPr/>
                </a:tc>
                <a:tc>
                  <a:txBody>
                    <a:bodyPr/>
                    <a:lstStyle/>
                    <a:p>
                      <a:r>
                        <a:rPr lang="en-US" sz="1100" err="1"/>
                        <a:t>OrdersQ</a:t>
                      </a:r>
                      <a:r>
                        <a:rPr lang="en-US" sz="1100"/>
                        <a:t>, </a:t>
                      </a:r>
                      <a:r>
                        <a:rPr lang="en-US" sz="1100" err="1"/>
                        <a:t>ContainersQ</a:t>
                      </a:r>
                      <a:endParaRPr lang="en-US" sz="1100"/>
                    </a:p>
                  </a:txBody>
                  <a:tcPr/>
                </a:tc>
                <a:extLst>
                  <a:ext uri="{0D108BD9-81ED-4DB2-BD59-A6C34878D82A}">
                    <a16:rowId xmlns:a16="http://schemas.microsoft.com/office/drawing/2014/main" val="1392596522"/>
                  </a:ext>
                </a:extLst>
              </a:tr>
              <a:tr h="248622">
                <a:tc vMerge="1">
                  <a:txBody>
                    <a:bodyPr/>
                    <a:lstStyle/>
                    <a:p>
                      <a:endParaRPr lang="en-US" sz="1100" dirty="0"/>
                    </a:p>
                  </a:txBody>
                  <a:tcPr/>
                </a:tc>
                <a:tc>
                  <a:txBody>
                    <a:bodyPr/>
                    <a:lstStyle/>
                    <a:p>
                      <a:r>
                        <a:rPr lang="en-US" sz="1100" err="1"/>
                        <a:t>ContainerTempError</a:t>
                      </a:r>
                      <a:endParaRPr lang="en-US" sz="1100"/>
                    </a:p>
                  </a:txBody>
                  <a:tcPr/>
                </a:tc>
                <a:tc>
                  <a:txBody>
                    <a:bodyPr/>
                    <a:lstStyle/>
                    <a:p>
                      <a:r>
                        <a:rPr lang="en-US" sz="1100" err="1"/>
                        <a:t>ContainerId</a:t>
                      </a:r>
                      <a:r>
                        <a:rPr lang="en-US" sz="1100"/>
                        <a:t>, </a:t>
                      </a:r>
                      <a:r>
                        <a:rPr lang="en-US" sz="1100" err="1"/>
                        <a:t>FailCode</a:t>
                      </a:r>
                      <a:endParaRPr lang="en-US" sz="1100"/>
                    </a:p>
                  </a:txBody>
                  <a:tcPr/>
                </a:tc>
                <a:tc>
                  <a:txBody>
                    <a:bodyPr/>
                    <a:lstStyle/>
                    <a:p>
                      <a:r>
                        <a:rPr lang="en-US" sz="1100" err="1"/>
                        <a:t>ContainersStreams</a:t>
                      </a:r>
                      <a:endParaRPr lang="en-US" sz="1100"/>
                    </a:p>
                  </a:txBody>
                  <a:tcPr/>
                </a:tc>
                <a:tc>
                  <a:txBody>
                    <a:bodyPr/>
                    <a:lstStyle/>
                    <a:p>
                      <a:r>
                        <a:rPr lang="en-US" sz="1100" err="1"/>
                        <a:t>OrdersQ</a:t>
                      </a:r>
                      <a:r>
                        <a:rPr lang="en-US" sz="1100"/>
                        <a:t>, </a:t>
                      </a:r>
                      <a:r>
                        <a:rPr lang="en-US" sz="1100" err="1"/>
                        <a:t>ContainersQ</a:t>
                      </a:r>
                      <a:r>
                        <a:rPr lang="en-US" sz="1100"/>
                        <a:t> </a:t>
                      </a:r>
                    </a:p>
                  </a:txBody>
                  <a:tcPr/>
                </a:tc>
                <a:extLst>
                  <a:ext uri="{0D108BD9-81ED-4DB2-BD59-A6C34878D82A}">
                    <a16:rowId xmlns:a16="http://schemas.microsoft.com/office/drawing/2014/main" val="3929905453"/>
                  </a:ext>
                </a:extLst>
              </a:tr>
              <a:tr h="248622">
                <a:tc>
                  <a:txBody>
                    <a:bodyPr/>
                    <a:lstStyle/>
                    <a:p>
                      <a:r>
                        <a:rPr lang="en-US" sz="1100"/>
                        <a:t>Voyages </a:t>
                      </a:r>
                    </a:p>
                  </a:txBody>
                  <a:tcPr/>
                </a:tc>
                <a:tc>
                  <a:txBody>
                    <a:bodyPr/>
                    <a:lstStyle/>
                    <a:p>
                      <a:r>
                        <a:rPr lang="en-US" sz="1100" err="1"/>
                        <a:t>ShipEndedVoyage</a:t>
                      </a:r>
                      <a:endParaRPr lang="en-US" sz="1100"/>
                    </a:p>
                  </a:txBody>
                  <a:tcPr/>
                </a:tc>
                <a:tc>
                  <a:txBody>
                    <a:bodyPr/>
                    <a:lstStyle/>
                    <a:p>
                      <a:r>
                        <a:rPr lang="en-US" sz="1100" err="1"/>
                        <a:t>ShipId</a:t>
                      </a:r>
                      <a:r>
                        <a:rPr lang="en-US" sz="1100"/>
                        <a:t>, </a:t>
                      </a:r>
                      <a:r>
                        <a:rPr lang="en-US" sz="1100" err="1"/>
                        <a:t>VoyageId</a:t>
                      </a:r>
                      <a:endParaRPr lang="en-US" sz="1100"/>
                    </a:p>
                  </a:txBody>
                  <a:tcPr/>
                </a:tc>
                <a:tc>
                  <a:txBody>
                    <a:bodyPr/>
                    <a:lstStyle/>
                    <a:p>
                      <a:r>
                        <a:rPr lang="en-US" sz="1100" err="1"/>
                        <a:t>ShipsSim</a:t>
                      </a:r>
                      <a:endParaRPr lang="en-US" sz="1100"/>
                    </a:p>
                  </a:txBody>
                  <a:tcPr/>
                </a:tc>
                <a:tc>
                  <a:txBody>
                    <a:bodyPr/>
                    <a:lstStyle/>
                    <a:p>
                      <a:r>
                        <a:rPr lang="en-US" sz="1100" err="1"/>
                        <a:t>VoyagesMS</a:t>
                      </a:r>
                      <a:r>
                        <a:rPr lang="en-US" sz="1100"/>
                        <a:t>, </a:t>
                      </a:r>
                      <a:r>
                        <a:rPr lang="en-US" sz="1100" err="1"/>
                        <a:t>OrdersQ</a:t>
                      </a:r>
                      <a:r>
                        <a:rPr lang="en-US" sz="1100"/>
                        <a:t> </a:t>
                      </a:r>
                    </a:p>
                  </a:txBody>
                  <a:tcPr/>
                </a:tc>
                <a:extLst>
                  <a:ext uri="{0D108BD9-81ED-4DB2-BD59-A6C34878D82A}">
                    <a16:rowId xmlns:a16="http://schemas.microsoft.com/office/drawing/2014/main" val="2111386651"/>
                  </a:ext>
                </a:extLst>
              </a:tr>
              <a:tr h="248622">
                <a:tc rowSpan="2">
                  <a:txBody>
                    <a:bodyPr/>
                    <a:lstStyle/>
                    <a:p>
                      <a:r>
                        <a:rPr lang="en-US" sz="1100"/>
                        <a:t>Orders</a:t>
                      </a:r>
                    </a:p>
                  </a:txBody>
                  <a:tcPr/>
                </a:tc>
                <a:tc>
                  <a:txBody>
                    <a:bodyPr/>
                    <a:lstStyle/>
                    <a:p>
                      <a:r>
                        <a:rPr lang="en-US" sz="1100" err="1"/>
                        <a:t>ContainerOffShip</a:t>
                      </a:r>
                      <a:endParaRPr lang="en-US" sz="1100"/>
                    </a:p>
                  </a:txBody>
                  <a:tcPr/>
                </a:tc>
                <a:tc>
                  <a:txBody>
                    <a:bodyPr/>
                    <a:lstStyle/>
                    <a:p>
                      <a:r>
                        <a:rPr lang="en-US" sz="1100" err="1"/>
                        <a:t>ContainerId</a:t>
                      </a:r>
                      <a:r>
                        <a:rPr lang="en-US" sz="1100"/>
                        <a:t>, </a:t>
                      </a:r>
                      <a:r>
                        <a:rPr lang="en-US" sz="1100" err="1"/>
                        <a:t>OrderId</a:t>
                      </a:r>
                      <a:endParaRPr lang="en-US" sz="1100"/>
                    </a:p>
                  </a:txBody>
                  <a:tcPr/>
                </a:tc>
                <a:tc>
                  <a:txBody>
                    <a:bodyPr/>
                    <a:lstStyle/>
                    <a:p>
                      <a:r>
                        <a:rPr lang="en-US" sz="1100" err="1"/>
                        <a:t>VoyagesMS</a:t>
                      </a:r>
                      <a:endParaRPr lang="en-US" sz="1100"/>
                    </a:p>
                  </a:txBody>
                  <a:tcPr/>
                </a:tc>
                <a:tc>
                  <a:txBody>
                    <a:bodyPr/>
                    <a:lstStyle/>
                    <a:p>
                      <a:r>
                        <a:rPr lang="en-US" sz="1100" err="1"/>
                        <a:t>OrdersMS</a:t>
                      </a:r>
                      <a:r>
                        <a:rPr lang="en-US" sz="1100"/>
                        <a:t>, </a:t>
                      </a:r>
                      <a:r>
                        <a:rPr lang="en-US" sz="1100" err="1"/>
                        <a:t>OrdersQ</a:t>
                      </a:r>
                      <a:endParaRPr lang="en-US" sz="1100"/>
                    </a:p>
                  </a:txBody>
                  <a:tcPr/>
                </a:tc>
                <a:extLst>
                  <a:ext uri="{0D108BD9-81ED-4DB2-BD59-A6C34878D82A}">
                    <a16:rowId xmlns:a16="http://schemas.microsoft.com/office/drawing/2014/main" val="4157826486"/>
                  </a:ext>
                </a:extLst>
              </a:tr>
              <a:tr h="248622">
                <a:tc vMerge="1">
                  <a:txBody>
                    <a:bodyPr/>
                    <a:lstStyle/>
                    <a:p>
                      <a:endParaRPr lang="en-US" sz="1100" dirty="0"/>
                    </a:p>
                  </a:txBody>
                  <a:tcPr/>
                </a:tc>
                <a:tc>
                  <a:txBody>
                    <a:bodyPr/>
                    <a:lstStyle/>
                    <a:p>
                      <a:r>
                        <a:rPr lang="en-US" sz="1100" err="1"/>
                        <a:t>ContainerDelivered</a:t>
                      </a:r>
                      <a:endParaRPr lang="en-US" sz="1100"/>
                    </a:p>
                  </a:txBody>
                  <a:tcPr/>
                </a:tc>
                <a:tc>
                  <a:txBody>
                    <a:bodyPr/>
                    <a:lstStyle/>
                    <a:p>
                      <a:r>
                        <a:rPr lang="en-US" sz="1100" err="1"/>
                        <a:t>ContainerId</a:t>
                      </a:r>
                      <a:r>
                        <a:rPr lang="en-US" sz="1100"/>
                        <a:t>, </a:t>
                      </a:r>
                      <a:r>
                        <a:rPr lang="en-US" sz="1100" err="1"/>
                        <a:t>OrderId</a:t>
                      </a:r>
                      <a:endParaRPr lang="en-US" sz="1100"/>
                    </a:p>
                  </a:txBody>
                  <a:tcPr/>
                </a:tc>
                <a:tc>
                  <a:txBody>
                    <a:bodyPr/>
                    <a:lstStyle/>
                    <a:p>
                      <a:r>
                        <a:rPr lang="en-US" sz="1100" err="1"/>
                        <a:t>OrdersMS</a:t>
                      </a:r>
                      <a:endParaRPr lang="en-US" sz="1100"/>
                    </a:p>
                  </a:txBody>
                  <a:tcPr/>
                </a:tc>
                <a:tc>
                  <a:txBody>
                    <a:bodyPr/>
                    <a:lstStyle/>
                    <a:p>
                      <a:r>
                        <a:rPr lang="en-US" sz="1100" err="1"/>
                        <a:t>OrdersMS</a:t>
                      </a:r>
                      <a:r>
                        <a:rPr lang="en-US" sz="1100"/>
                        <a:t>, </a:t>
                      </a:r>
                      <a:r>
                        <a:rPr lang="en-US" sz="1100" err="1"/>
                        <a:t>OrdersQ</a:t>
                      </a:r>
                      <a:r>
                        <a:rPr lang="en-US" sz="1100"/>
                        <a:t> </a:t>
                      </a:r>
                    </a:p>
                  </a:txBody>
                  <a:tcPr/>
                </a:tc>
                <a:extLst>
                  <a:ext uri="{0D108BD9-81ED-4DB2-BD59-A6C34878D82A}">
                    <a16:rowId xmlns:a16="http://schemas.microsoft.com/office/drawing/2014/main" val="1060318503"/>
                  </a:ext>
                </a:extLst>
              </a:tr>
              <a:tr h="248622">
                <a:tc>
                  <a:txBody>
                    <a:bodyPr/>
                    <a:lstStyle/>
                    <a:p>
                      <a:r>
                        <a:rPr lang="en-US" sz="1100"/>
                        <a:t>Containers</a:t>
                      </a:r>
                    </a:p>
                  </a:txBody>
                  <a:tcPr/>
                </a:tc>
                <a:tc>
                  <a:txBody>
                    <a:bodyPr/>
                    <a:lstStyle/>
                    <a:p>
                      <a:r>
                        <a:rPr lang="en-US" sz="1100" err="1"/>
                        <a:t>containerReleased</a:t>
                      </a:r>
                      <a:endParaRPr lang="en-US" sz="1100"/>
                    </a:p>
                  </a:txBody>
                  <a:tcPr/>
                </a:tc>
                <a:tc>
                  <a:txBody>
                    <a:bodyPr/>
                    <a:lstStyle/>
                    <a:p>
                      <a:r>
                        <a:rPr lang="en-US" sz="1100" err="1"/>
                        <a:t>ContainerId</a:t>
                      </a:r>
                      <a:endParaRPr lang="en-US" sz="1100"/>
                    </a:p>
                  </a:txBody>
                  <a:tcPr/>
                </a:tc>
                <a:tc>
                  <a:txBody>
                    <a:bodyPr/>
                    <a:lstStyle/>
                    <a:p>
                      <a:r>
                        <a:rPr lang="en-US" sz="1100" err="1"/>
                        <a:t>OrdersMS</a:t>
                      </a:r>
                      <a:endParaRPr lang="en-US" sz="1100"/>
                    </a:p>
                  </a:txBody>
                  <a:tcPr/>
                </a:tc>
                <a:tc>
                  <a:txBody>
                    <a:bodyPr/>
                    <a:lstStyle/>
                    <a:p>
                      <a:r>
                        <a:rPr lang="en-US" sz="1100" err="1"/>
                        <a:t>ContainersMS</a:t>
                      </a:r>
                      <a:endParaRPr lang="en-US" sz="1100"/>
                    </a:p>
                  </a:txBody>
                  <a:tcPr/>
                </a:tc>
                <a:extLst>
                  <a:ext uri="{0D108BD9-81ED-4DB2-BD59-A6C34878D82A}">
                    <a16:rowId xmlns:a16="http://schemas.microsoft.com/office/drawing/2014/main" val="3607201804"/>
                  </a:ext>
                </a:extLst>
              </a:tr>
              <a:tr h="248622">
                <a:tc>
                  <a:txBody>
                    <a:bodyPr/>
                    <a:lstStyle/>
                    <a:p>
                      <a:r>
                        <a:rPr lang="en-US" sz="1100"/>
                        <a:t>Orders</a:t>
                      </a:r>
                    </a:p>
                  </a:txBody>
                  <a:tcPr/>
                </a:tc>
                <a:tc>
                  <a:txBody>
                    <a:bodyPr/>
                    <a:lstStyle/>
                    <a:p>
                      <a:r>
                        <a:rPr lang="en-US" sz="1100" err="1"/>
                        <a:t>OrderCompleted</a:t>
                      </a:r>
                      <a:endParaRPr lang="en-US" sz="1100"/>
                    </a:p>
                  </a:txBody>
                  <a:tcPr/>
                </a:tc>
                <a:tc>
                  <a:txBody>
                    <a:bodyPr/>
                    <a:lstStyle/>
                    <a:p>
                      <a:r>
                        <a:rPr lang="en-US" sz="1100" err="1"/>
                        <a:t>OrderId</a:t>
                      </a:r>
                      <a:endParaRPr lang="en-US" sz="1100"/>
                    </a:p>
                  </a:txBody>
                  <a:tcPr/>
                </a:tc>
                <a:tc>
                  <a:txBody>
                    <a:bodyPr/>
                    <a:lstStyle/>
                    <a:p>
                      <a:r>
                        <a:rPr lang="en-US" sz="1100" err="1"/>
                        <a:t>OrdersMS</a:t>
                      </a:r>
                      <a:endParaRPr lang="en-US" sz="1100"/>
                    </a:p>
                  </a:txBody>
                  <a:tcPr/>
                </a:tc>
                <a:tc>
                  <a:txBody>
                    <a:bodyPr/>
                    <a:lstStyle/>
                    <a:p>
                      <a:r>
                        <a:rPr lang="en-US" sz="1100" err="1"/>
                        <a:t>OrdersMS</a:t>
                      </a:r>
                      <a:r>
                        <a:rPr lang="en-US" sz="1100"/>
                        <a:t>, </a:t>
                      </a:r>
                      <a:r>
                        <a:rPr lang="en-US" sz="1100" err="1"/>
                        <a:t>OrdersQ</a:t>
                      </a:r>
                      <a:r>
                        <a:rPr lang="en-US" sz="1100"/>
                        <a:t> </a:t>
                      </a:r>
                    </a:p>
                  </a:txBody>
                  <a:tcPr/>
                </a:tc>
                <a:extLst>
                  <a:ext uri="{0D108BD9-81ED-4DB2-BD59-A6C34878D82A}">
                    <a16:rowId xmlns:a16="http://schemas.microsoft.com/office/drawing/2014/main" val="1886285459"/>
                  </a:ext>
                </a:extLst>
              </a:tr>
            </a:tbl>
          </a:graphicData>
        </a:graphic>
      </p:graphicFrame>
    </p:spTree>
    <p:extLst>
      <p:ext uri="{BB962C8B-B14F-4D97-AF65-F5344CB8AC3E}">
        <p14:creationId xmlns:p14="http://schemas.microsoft.com/office/powerpoint/2010/main" val="413534306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CA7BB88-793B-4346-B58C-DB9114BCDC7C}"/>
              </a:ext>
            </a:extLst>
          </p:cNvPr>
          <p:cNvSpPr>
            <a:spLocks noGrp="1"/>
          </p:cNvSpPr>
          <p:nvPr>
            <p:ph type="ctrTitle"/>
          </p:nvPr>
        </p:nvSpPr>
        <p:spPr/>
        <p:txBody>
          <a:bodyPr/>
          <a:lstStyle/>
          <a:p>
            <a:r>
              <a:rPr lang="en-US"/>
              <a:t>Container Management Service</a:t>
            </a:r>
          </a:p>
        </p:txBody>
      </p:sp>
      <p:sp>
        <p:nvSpPr>
          <p:cNvPr id="4" name="Subtitle 3">
            <a:extLst>
              <a:ext uri="{FF2B5EF4-FFF2-40B4-BE49-F238E27FC236}">
                <a16:creationId xmlns:a16="http://schemas.microsoft.com/office/drawing/2014/main" id="{A670359B-6F55-4A4B-B561-E963EBEC9430}"/>
              </a:ext>
            </a:extLst>
          </p:cNvPr>
          <p:cNvSpPr>
            <a:spLocks noGrp="1"/>
          </p:cNvSpPr>
          <p:nvPr>
            <p:ph type="subTitle" idx="1"/>
          </p:nvPr>
        </p:nvSpPr>
        <p:spPr/>
        <p:txBody>
          <a:bodyPr/>
          <a:lstStyle/>
          <a:p>
            <a:endParaRPr lang="en-US"/>
          </a:p>
        </p:txBody>
      </p:sp>
      <p:sp>
        <p:nvSpPr>
          <p:cNvPr id="2" name="Slide Number Placeholder 1">
            <a:extLst>
              <a:ext uri="{FF2B5EF4-FFF2-40B4-BE49-F238E27FC236}">
                <a16:creationId xmlns:a16="http://schemas.microsoft.com/office/drawing/2014/main" id="{DAC22168-347A-2342-9743-28524952F026}"/>
              </a:ext>
            </a:extLst>
          </p:cNvPr>
          <p:cNvSpPr>
            <a:spLocks noGrp="1"/>
          </p:cNvSpPr>
          <p:nvPr>
            <p:ph type="sldNum" sz="quarter" idx="12"/>
          </p:nvPr>
        </p:nvSpPr>
        <p:spPr/>
        <p:txBody>
          <a:bodyPr/>
          <a:lstStyle/>
          <a:p>
            <a:fld id="{C565C23E-6D76-459C-BC14-A9049E4EE889}" type="slidenum">
              <a:rPr lang="en-US" smtClean="0"/>
              <a:t>94</a:t>
            </a:fld>
            <a:endParaRPr lang="en-US"/>
          </a:p>
        </p:txBody>
      </p:sp>
    </p:spTree>
    <p:extLst>
      <p:ext uri="{BB962C8B-B14F-4D97-AF65-F5344CB8AC3E}">
        <p14:creationId xmlns:p14="http://schemas.microsoft.com/office/powerpoint/2010/main" val="379454408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CFB8556-363F-874E-A593-1914C244E70B}"/>
              </a:ext>
            </a:extLst>
          </p:cNvPr>
          <p:cNvSpPr/>
          <p:nvPr/>
        </p:nvSpPr>
        <p:spPr>
          <a:xfrm>
            <a:off x="272956" y="1414244"/>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added to inventory</a:t>
            </a:r>
          </a:p>
        </p:txBody>
      </p:sp>
      <p:sp>
        <p:nvSpPr>
          <p:cNvPr id="31" name="TextBox 30">
            <a:extLst>
              <a:ext uri="{FF2B5EF4-FFF2-40B4-BE49-F238E27FC236}">
                <a16:creationId xmlns:a16="http://schemas.microsoft.com/office/drawing/2014/main" id="{1C1278A8-FBCD-B243-9CAB-ED2D001A4B5B}"/>
              </a:ext>
            </a:extLst>
          </p:cNvPr>
          <p:cNvSpPr txBox="1"/>
          <p:nvPr/>
        </p:nvSpPr>
        <p:spPr>
          <a:xfrm>
            <a:off x="11113252" y="6245525"/>
            <a:ext cx="1211678" cy="369332"/>
          </a:xfrm>
          <a:prstGeom prst="rect">
            <a:avLst/>
          </a:prstGeom>
          <a:noFill/>
        </p:spPr>
        <p:txBody>
          <a:bodyPr wrap="none" rtlCol="0">
            <a:spAutoFit/>
          </a:bodyPr>
          <a:lstStyle/>
          <a:p>
            <a:r>
              <a:rPr lang="en-US"/>
              <a:t>Continue…</a:t>
            </a:r>
          </a:p>
        </p:txBody>
      </p:sp>
      <p:sp>
        <p:nvSpPr>
          <p:cNvPr id="25" name="TextBox 24">
            <a:extLst>
              <a:ext uri="{FF2B5EF4-FFF2-40B4-BE49-F238E27FC236}">
                <a16:creationId xmlns:a16="http://schemas.microsoft.com/office/drawing/2014/main" id="{CD5C360A-87E6-614D-AE96-79ED2676AA35}"/>
              </a:ext>
            </a:extLst>
          </p:cNvPr>
          <p:cNvSpPr txBox="1"/>
          <p:nvPr/>
        </p:nvSpPr>
        <p:spPr>
          <a:xfrm>
            <a:off x="7209958" y="65082"/>
            <a:ext cx="4666855" cy="584775"/>
          </a:xfrm>
          <a:prstGeom prst="rect">
            <a:avLst/>
          </a:prstGeom>
          <a:noFill/>
        </p:spPr>
        <p:txBody>
          <a:bodyPr wrap="none" rtlCol="0">
            <a:spAutoFit/>
          </a:bodyPr>
          <a:lstStyle/>
          <a:p>
            <a:r>
              <a:rPr lang="en-US" sz="3200">
                <a:solidFill>
                  <a:srgbClr val="FF8531"/>
                </a:solidFill>
              </a:rPr>
              <a:t>Event Storming - Container</a:t>
            </a:r>
          </a:p>
        </p:txBody>
      </p:sp>
      <p:sp>
        <p:nvSpPr>
          <p:cNvPr id="22" name="Rectangle 21">
            <a:extLst>
              <a:ext uri="{FF2B5EF4-FFF2-40B4-BE49-F238E27FC236}">
                <a16:creationId xmlns:a16="http://schemas.microsoft.com/office/drawing/2014/main" id="{728A0254-E2B0-1C4D-9D7F-117B89EAEB14}"/>
              </a:ext>
            </a:extLst>
          </p:cNvPr>
          <p:cNvSpPr/>
          <p:nvPr/>
        </p:nvSpPr>
        <p:spPr>
          <a:xfrm>
            <a:off x="9543385" y="1400177"/>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removed from inventory</a:t>
            </a:r>
          </a:p>
        </p:txBody>
      </p:sp>
      <p:sp>
        <p:nvSpPr>
          <p:cNvPr id="27" name="Rectangle 26">
            <a:extLst>
              <a:ext uri="{FF2B5EF4-FFF2-40B4-BE49-F238E27FC236}">
                <a16:creationId xmlns:a16="http://schemas.microsoft.com/office/drawing/2014/main" id="{8E656FF9-3C29-7B4D-ADFD-7BC2BA717270}"/>
              </a:ext>
            </a:extLst>
          </p:cNvPr>
          <p:cNvSpPr/>
          <p:nvPr/>
        </p:nvSpPr>
        <p:spPr>
          <a:xfrm>
            <a:off x="2098537" y="1414244"/>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landed at location</a:t>
            </a:r>
          </a:p>
        </p:txBody>
      </p:sp>
      <p:sp>
        <p:nvSpPr>
          <p:cNvPr id="29" name="Rectangle 28">
            <a:extLst>
              <a:ext uri="{FF2B5EF4-FFF2-40B4-BE49-F238E27FC236}">
                <a16:creationId xmlns:a16="http://schemas.microsoft.com/office/drawing/2014/main" id="{A22F29CF-1B68-4D43-817D-4DB2773C08E6}"/>
              </a:ext>
            </a:extLst>
          </p:cNvPr>
          <p:cNvSpPr/>
          <p:nvPr/>
        </p:nvSpPr>
        <p:spPr>
          <a:xfrm>
            <a:off x="2707646" y="4716324"/>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in maintenance</a:t>
            </a:r>
          </a:p>
        </p:txBody>
      </p:sp>
      <p:sp>
        <p:nvSpPr>
          <p:cNvPr id="30" name="Rectangle 29">
            <a:extLst>
              <a:ext uri="{FF2B5EF4-FFF2-40B4-BE49-F238E27FC236}">
                <a16:creationId xmlns:a16="http://schemas.microsoft.com/office/drawing/2014/main" id="{148C59FA-79C1-614C-A059-B8C5B3B50776}"/>
              </a:ext>
            </a:extLst>
          </p:cNvPr>
          <p:cNvSpPr/>
          <p:nvPr/>
        </p:nvSpPr>
        <p:spPr>
          <a:xfrm>
            <a:off x="3689952" y="1414243"/>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on vessel</a:t>
            </a:r>
          </a:p>
        </p:txBody>
      </p:sp>
      <p:sp>
        <p:nvSpPr>
          <p:cNvPr id="33" name="Rectangle 32">
            <a:extLst>
              <a:ext uri="{FF2B5EF4-FFF2-40B4-BE49-F238E27FC236}">
                <a16:creationId xmlns:a16="http://schemas.microsoft.com/office/drawing/2014/main" id="{1A90B2A2-3822-384B-8F4A-32427AC2213B}"/>
              </a:ext>
            </a:extLst>
          </p:cNvPr>
          <p:cNvSpPr/>
          <p:nvPr/>
        </p:nvSpPr>
        <p:spPr>
          <a:xfrm>
            <a:off x="5211850" y="4716324"/>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off maintenance</a:t>
            </a:r>
          </a:p>
        </p:txBody>
      </p:sp>
      <p:sp>
        <p:nvSpPr>
          <p:cNvPr id="34" name="Rectangle 33">
            <a:extLst>
              <a:ext uri="{FF2B5EF4-FFF2-40B4-BE49-F238E27FC236}">
                <a16:creationId xmlns:a16="http://schemas.microsoft.com/office/drawing/2014/main" id="{5A85B1E2-3E9F-1045-A6DE-D0C6C8BF70FC}"/>
              </a:ext>
            </a:extLst>
          </p:cNvPr>
          <p:cNvSpPr/>
          <p:nvPr/>
        </p:nvSpPr>
        <p:spPr>
          <a:xfrm>
            <a:off x="6733751" y="1365446"/>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on truck</a:t>
            </a:r>
          </a:p>
        </p:txBody>
      </p:sp>
      <p:sp>
        <p:nvSpPr>
          <p:cNvPr id="36" name="Rectangle 35">
            <a:extLst>
              <a:ext uri="{FF2B5EF4-FFF2-40B4-BE49-F238E27FC236}">
                <a16:creationId xmlns:a16="http://schemas.microsoft.com/office/drawing/2014/main" id="{2AF3A9FA-6F63-A248-996A-46863785798D}"/>
              </a:ext>
            </a:extLst>
          </p:cNvPr>
          <p:cNvSpPr/>
          <p:nvPr/>
        </p:nvSpPr>
        <p:spPr>
          <a:xfrm>
            <a:off x="1489427" y="3022363"/>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assigned to order</a:t>
            </a:r>
          </a:p>
        </p:txBody>
      </p:sp>
      <p:sp>
        <p:nvSpPr>
          <p:cNvPr id="37" name="Rectangle 36">
            <a:extLst>
              <a:ext uri="{FF2B5EF4-FFF2-40B4-BE49-F238E27FC236}">
                <a16:creationId xmlns:a16="http://schemas.microsoft.com/office/drawing/2014/main" id="{EBBCA898-672F-FE47-B812-552AC842CF2D}"/>
              </a:ext>
            </a:extLst>
          </p:cNvPr>
          <p:cNvSpPr/>
          <p:nvPr/>
        </p:nvSpPr>
        <p:spPr>
          <a:xfrm>
            <a:off x="4104327" y="3022362"/>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released from order</a:t>
            </a:r>
          </a:p>
        </p:txBody>
      </p:sp>
      <p:sp>
        <p:nvSpPr>
          <p:cNvPr id="38" name="Rectangle 37">
            <a:extLst>
              <a:ext uri="{FF2B5EF4-FFF2-40B4-BE49-F238E27FC236}">
                <a16:creationId xmlns:a16="http://schemas.microsoft.com/office/drawing/2014/main" id="{CB4E48BF-1321-8347-9B75-06ADE87F2114}"/>
              </a:ext>
            </a:extLst>
          </p:cNvPr>
          <p:cNvSpPr/>
          <p:nvPr/>
        </p:nvSpPr>
        <p:spPr>
          <a:xfrm>
            <a:off x="5211851" y="1414243"/>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off vessel</a:t>
            </a:r>
          </a:p>
        </p:txBody>
      </p:sp>
      <p:sp>
        <p:nvSpPr>
          <p:cNvPr id="39" name="Rectangle 38">
            <a:extLst>
              <a:ext uri="{FF2B5EF4-FFF2-40B4-BE49-F238E27FC236}">
                <a16:creationId xmlns:a16="http://schemas.microsoft.com/office/drawing/2014/main" id="{FCCF8CFA-3426-A94F-91FC-8E266866E31A}"/>
              </a:ext>
            </a:extLst>
          </p:cNvPr>
          <p:cNvSpPr/>
          <p:nvPr/>
        </p:nvSpPr>
        <p:spPr>
          <a:xfrm>
            <a:off x="8138568" y="1365446"/>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off truck</a:t>
            </a:r>
          </a:p>
        </p:txBody>
      </p:sp>
      <p:sp>
        <p:nvSpPr>
          <p:cNvPr id="40" name="Rectangle 39">
            <a:extLst>
              <a:ext uri="{FF2B5EF4-FFF2-40B4-BE49-F238E27FC236}">
                <a16:creationId xmlns:a16="http://schemas.microsoft.com/office/drawing/2014/main" id="{6DF14F95-2594-074C-951F-FB7B5B392573}"/>
              </a:ext>
            </a:extLst>
          </p:cNvPr>
          <p:cNvSpPr/>
          <p:nvPr/>
        </p:nvSpPr>
        <p:spPr>
          <a:xfrm>
            <a:off x="6527177" y="3022361"/>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loaded</a:t>
            </a:r>
          </a:p>
        </p:txBody>
      </p:sp>
      <p:sp>
        <p:nvSpPr>
          <p:cNvPr id="41" name="Rectangle 40">
            <a:extLst>
              <a:ext uri="{FF2B5EF4-FFF2-40B4-BE49-F238E27FC236}">
                <a16:creationId xmlns:a16="http://schemas.microsoft.com/office/drawing/2014/main" id="{B8C622A3-8C9F-2D42-806B-7F803698505C}"/>
              </a:ext>
            </a:extLst>
          </p:cNvPr>
          <p:cNvSpPr/>
          <p:nvPr/>
        </p:nvSpPr>
        <p:spPr>
          <a:xfrm>
            <a:off x="8325166" y="3022360"/>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unloaded</a:t>
            </a:r>
          </a:p>
        </p:txBody>
      </p:sp>
      <p:sp>
        <p:nvSpPr>
          <p:cNvPr id="42" name="Rectangle 41">
            <a:extLst>
              <a:ext uri="{FF2B5EF4-FFF2-40B4-BE49-F238E27FC236}">
                <a16:creationId xmlns:a16="http://schemas.microsoft.com/office/drawing/2014/main" id="{6094FF5A-97FD-7E46-AEA5-61DD2BF390D7}"/>
              </a:ext>
            </a:extLst>
          </p:cNvPr>
          <p:cNvSpPr/>
          <p:nvPr/>
        </p:nvSpPr>
        <p:spPr>
          <a:xfrm>
            <a:off x="7529458" y="4716324"/>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door closed</a:t>
            </a:r>
          </a:p>
        </p:txBody>
      </p:sp>
      <p:sp>
        <p:nvSpPr>
          <p:cNvPr id="43" name="Rectangle 42">
            <a:extLst>
              <a:ext uri="{FF2B5EF4-FFF2-40B4-BE49-F238E27FC236}">
                <a16:creationId xmlns:a16="http://schemas.microsoft.com/office/drawing/2014/main" id="{0639A7DE-769C-A74B-A3A4-5B3CCCAEE0F6}"/>
              </a:ext>
            </a:extLst>
          </p:cNvPr>
          <p:cNvSpPr/>
          <p:nvPr/>
        </p:nvSpPr>
        <p:spPr>
          <a:xfrm>
            <a:off x="9484354" y="4716323"/>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door opened</a:t>
            </a:r>
          </a:p>
        </p:txBody>
      </p:sp>
    </p:spTree>
    <p:extLst>
      <p:ext uri="{BB962C8B-B14F-4D97-AF65-F5344CB8AC3E}">
        <p14:creationId xmlns:p14="http://schemas.microsoft.com/office/powerpoint/2010/main" val="398286713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32BD3E5-190D-6A43-9204-A6BB1BFA96F1}"/>
              </a:ext>
            </a:extLst>
          </p:cNvPr>
          <p:cNvSpPr>
            <a:spLocks noGrp="1"/>
          </p:cNvSpPr>
          <p:nvPr>
            <p:ph type="sldNum" sz="quarter" idx="12"/>
          </p:nvPr>
        </p:nvSpPr>
        <p:spPr/>
        <p:txBody>
          <a:bodyPr/>
          <a:lstStyle/>
          <a:p>
            <a:fld id="{C565C23E-6D76-459C-BC14-A9049E4EE889}" type="slidenum">
              <a:rPr lang="en-US" smtClean="0"/>
              <a:t>96</a:t>
            </a:fld>
            <a:endParaRPr lang="en-US"/>
          </a:p>
        </p:txBody>
      </p:sp>
      <p:sp>
        <p:nvSpPr>
          <p:cNvPr id="3" name="Rectangle 2">
            <a:extLst>
              <a:ext uri="{FF2B5EF4-FFF2-40B4-BE49-F238E27FC236}">
                <a16:creationId xmlns:a16="http://schemas.microsoft.com/office/drawing/2014/main" id="{1351846F-1F51-884F-A55B-68CC1DCB2307}"/>
              </a:ext>
            </a:extLst>
          </p:cNvPr>
          <p:cNvSpPr/>
          <p:nvPr/>
        </p:nvSpPr>
        <p:spPr>
          <a:xfrm>
            <a:off x="1982486" y="1235071"/>
            <a:ext cx="1218219" cy="672861"/>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added to inventory</a:t>
            </a:r>
          </a:p>
        </p:txBody>
      </p:sp>
      <p:sp>
        <p:nvSpPr>
          <p:cNvPr id="5" name="Rounded Rectangle 4">
            <a:extLst>
              <a:ext uri="{FF2B5EF4-FFF2-40B4-BE49-F238E27FC236}">
                <a16:creationId xmlns:a16="http://schemas.microsoft.com/office/drawing/2014/main" id="{8ADA9A29-DFC7-DF4F-A9B1-C3121AD9CF82}"/>
              </a:ext>
            </a:extLst>
          </p:cNvPr>
          <p:cNvSpPr/>
          <p:nvPr/>
        </p:nvSpPr>
        <p:spPr>
          <a:xfrm>
            <a:off x="476951" y="421003"/>
            <a:ext cx="1211338" cy="672861"/>
          </a:xfrm>
          <a:prstGeom prst="roundRect">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Shipping </a:t>
            </a:r>
            <a:r>
              <a:rPr lang="en-US" sz="1200" err="1">
                <a:solidFill>
                  <a:schemeClr val="accent1">
                    <a:lumMod val="50000"/>
                  </a:schemeClr>
                </a:solidFill>
              </a:rPr>
              <a:t>Oinc</a:t>
            </a:r>
            <a:r>
              <a:rPr lang="en-US" sz="1200">
                <a:solidFill>
                  <a:schemeClr val="accent1">
                    <a:lumMod val="50000"/>
                  </a:schemeClr>
                </a:solidFill>
              </a:rPr>
              <a:t> Clerk</a:t>
            </a:r>
          </a:p>
        </p:txBody>
      </p:sp>
      <p:sp>
        <p:nvSpPr>
          <p:cNvPr id="6" name="Rectangle 5">
            <a:extLst>
              <a:ext uri="{FF2B5EF4-FFF2-40B4-BE49-F238E27FC236}">
                <a16:creationId xmlns:a16="http://schemas.microsoft.com/office/drawing/2014/main" id="{A09E8D45-0AE2-D441-A5D0-530D6358FE42}"/>
              </a:ext>
            </a:extLst>
          </p:cNvPr>
          <p:cNvSpPr/>
          <p:nvPr/>
        </p:nvSpPr>
        <p:spPr>
          <a:xfrm>
            <a:off x="476951" y="1235071"/>
            <a:ext cx="1218219" cy="672861"/>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Add Reefer Container to inventory</a:t>
            </a:r>
          </a:p>
        </p:txBody>
      </p:sp>
      <p:sp>
        <p:nvSpPr>
          <p:cNvPr id="7" name="Rectangle 6">
            <a:extLst>
              <a:ext uri="{FF2B5EF4-FFF2-40B4-BE49-F238E27FC236}">
                <a16:creationId xmlns:a16="http://schemas.microsoft.com/office/drawing/2014/main" id="{C8743E70-2068-6246-A862-E4F81540695B}"/>
              </a:ext>
            </a:extLst>
          </p:cNvPr>
          <p:cNvSpPr/>
          <p:nvPr/>
        </p:nvSpPr>
        <p:spPr>
          <a:xfrm>
            <a:off x="476951" y="2419707"/>
            <a:ext cx="1218219" cy="672861"/>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Remove Reefer Container  inventory</a:t>
            </a:r>
          </a:p>
        </p:txBody>
      </p:sp>
      <p:sp>
        <p:nvSpPr>
          <p:cNvPr id="9" name="Rectangle 8">
            <a:extLst>
              <a:ext uri="{FF2B5EF4-FFF2-40B4-BE49-F238E27FC236}">
                <a16:creationId xmlns:a16="http://schemas.microsoft.com/office/drawing/2014/main" id="{17839720-C281-1C44-A69D-7BCFB31FD2E3}"/>
              </a:ext>
            </a:extLst>
          </p:cNvPr>
          <p:cNvSpPr/>
          <p:nvPr/>
        </p:nvSpPr>
        <p:spPr>
          <a:xfrm>
            <a:off x="476951" y="3516389"/>
            <a:ext cx="1218219" cy="672861"/>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Set Reefer Container  in maintenance</a:t>
            </a:r>
          </a:p>
        </p:txBody>
      </p:sp>
      <p:sp>
        <p:nvSpPr>
          <p:cNvPr id="10" name="Rectangle 9">
            <a:extLst>
              <a:ext uri="{FF2B5EF4-FFF2-40B4-BE49-F238E27FC236}">
                <a16:creationId xmlns:a16="http://schemas.microsoft.com/office/drawing/2014/main" id="{5E30E09C-E519-CB4B-9E86-7ACE35E770E4}"/>
              </a:ext>
            </a:extLst>
          </p:cNvPr>
          <p:cNvSpPr/>
          <p:nvPr/>
        </p:nvSpPr>
        <p:spPr>
          <a:xfrm>
            <a:off x="1982485" y="3523381"/>
            <a:ext cx="1218219" cy="672862"/>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in maintenance</a:t>
            </a:r>
          </a:p>
        </p:txBody>
      </p:sp>
      <p:sp>
        <p:nvSpPr>
          <p:cNvPr id="11" name="Rectangle 10">
            <a:extLst>
              <a:ext uri="{FF2B5EF4-FFF2-40B4-BE49-F238E27FC236}">
                <a16:creationId xmlns:a16="http://schemas.microsoft.com/office/drawing/2014/main" id="{3F1C4D65-BC05-F244-9F3E-A7DF85A1FE27}"/>
              </a:ext>
            </a:extLst>
          </p:cNvPr>
          <p:cNvSpPr/>
          <p:nvPr/>
        </p:nvSpPr>
        <p:spPr>
          <a:xfrm>
            <a:off x="1982485" y="4603462"/>
            <a:ext cx="1218219" cy="672863"/>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off maintenance</a:t>
            </a:r>
          </a:p>
        </p:txBody>
      </p:sp>
      <p:sp>
        <p:nvSpPr>
          <p:cNvPr id="12" name="Rectangle 11">
            <a:extLst>
              <a:ext uri="{FF2B5EF4-FFF2-40B4-BE49-F238E27FC236}">
                <a16:creationId xmlns:a16="http://schemas.microsoft.com/office/drawing/2014/main" id="{84E8C5FF-41F3-0046-85DC-A22C3CF678DB}"/>
              </a:ext>
            </a:extLst>
          </p:cNvPr>
          <p:cNvSpPr/>
          <p:nvPr/>
        </p:nvSpPr>
        <p:spPr>
          <a:xfrm>
            <a:off x="1982485" y="2419707"/>
            <a:ext cx="1218219" cy="672861"/>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removed from inventory</a:t>
            </a:r>
          </a:p>
        </p:txBody>
      </p:sp>
      <p:sp>
        <p:nvSpPr>
          <p:cNvPr id="13" name="Rectangle 12">
            <a:extLst>
              <a:ext uri="{FF2B5EF4-FFF2-40B4-BE49-F238E27FC236}">
                <a16:creationId xmlns:a16="http://schemas.microsoft.com/office/drawing/2014/main" id="{9935E9AC-1CED-CF4C-8FFC-267541C67121}"/>
              </a:ext>
            </a:extLst>
          </p:cNvPr>
          <p:cNvSpPr/>
          <p:nvPr/>
        </p:nvSpPr>
        <p:spPr>
          <a:xfrm>
            <a:off x="470070" y="4603462"/>
            <a:ext cx="1225100" cy="1019466"/>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Release Reefer Container  from maintenance</a:t>
            </a:r>
          </a:p>
        </p:txBody>
      </p:sp>
      <p:sp>
        <p:nvSpPr>
          <p:cNvPr id="14" name="Rectangle 13">
            <a:extLst>
              <a:ext uri="{FF2B5EF4-FFF2-40B4-BE49-F238E27FC236}">
                <a16:creationId xmlns:a16="http://schemas.microsoft.com/office/drawing/2014/main" id="{C251C7F3-4E5C-F542-9568-8D6DD070BC6C}"/>
              </a:ext>
            </a:extLst>
          </p:cNvPr>
          <p:cNvSpPr/>
          <p:nvPr/>
        </p:nvSpPr>
        <p:spPr>
          <a:xfrm>
            <a:off x="4645342" y="1260264"/>
            <a:ext cx="1211339" cy="1159443"/>
          </a:xfrm>
          <a:prstGeom prst="rect">
            <a:avLst/>
          </a:prstGeom>
          <a:solidFill>
            <a:srgbClr val="FFD1EC"/>
          </a:solidFill>
          <a:ln>
            <a:solidFill>
              <a:srgbClr val="FFD1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Whenever shipment order is created, reserve container </a:t>
            </a:r>
          </a:p>
        </p:txBody>
      </p:sp>
      <p:sp>
        <p:nvSpPr>
          <p:cNvPr id="15" name="Rectangle 14">
            <a:extLst>
              <a:ext uri="{FF2B5EF4-FFF2-40B4-BE49-F238E27FC236}">
                <a16:creationId xmlns:a16="http://schemas.microsoft.com/office/drawing/2014/main" id="{8C7E0A36-5AEB-C94E-A3EA-7EE010C2B89B}"/>
              </a:ext>
            </a:extLst>
          </p:cNvPr>
          <p:cNvSpPr/>
          <p:nvPr/>
        </p:nvSpPr>
        <p:spPr>
          <a:xfrm>
            <a:off x="4645342" y="2514035"/>
            <a:ext cx="1211338" cy="914400"/>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Assign Container to order </a:t>
            </a:r>
          </a:p>
        </p:txBody>
      </p:sp>
      <p:sp>
        <p:nvSpPr>
          <p:cNvPr id="16" name="Rectangle 15">
            <a:extLst>
              <a:ext uri="{FF2B5EF4-FFF2-40B4-BE49-F238E27FC236}">
                <a16:creationId xmlns:a16="http://schemas.microsoft.com/office/drawing/2014/main" id="{FB7B734F-9F3D-2048-936A-585E851A192B}"/>
              </a:ext>
            </a:extLst>
          </p:cNvPr>
          <p:cNvSpPr/>
          <p:nvPr/>
        </p:nvSpPr>
        <p:spPr>
          <a:xfrm>
            <a:off x="4641901" y="3583995"/>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assigned to order</a:t>
            </a:r>
          </a:p>
        </p:txBody>
      </p:sp>
      <p:sp>
        <p:nvSpPr>
          <p:cNvPr id="17" name="Rectangle 16">
            <a:extLst>
              <a:ext uri="{FF2B5EF4-FFF2-40B4-BE49-F238E27FC236}">
                <a16:creationId xmlns:a16="http://schemas.microsoft.com/office/drawing/2014/main" id="{4ACF0BA1-E35C-3749-98A6-4157094D2414}"/>
              </a:ext>
            </a:extLst>
          </p:cNvPr>
          <p:cNvSpPr/>
          <p:nvPr/>
        </p:nvSpPr>
        <p:spPr>
          <a:xfrm>
            <a:off x="7116872" y="1260264"/>
            <a:ext cx="1211339" cy="1159443"/>
          </a:xfrm>
          <a:prstGeom prst="rect">
            <a:avLst/>
          </a:prstGeom>
          <a:solidFill>
            <a:srgbClr val="FFD1EC"/>
          </a:solidFill>
          <a:ln>
            <a:solidFill>
              <a:srgbClr val="FFD1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Whenever shipment order delivered, release container </a:t>
            </a:r>
          </a:p>
        </p:txBody>
      </p:sp>
      <p:sp>
        <p:nvSpPr>
          <p:cNvPr id="18" name="Heptagon 17">
            <a:extLst>
              <a:ext uri="{FF2B5EF4-FFF2-40B4-BE49-F238E27FC236}">
                <a16:creationId xmlns:a16="http://schemas.microsoft.com/office/drawing/2014/main" id="{499F702C-B0A0-904D-BCF6-48F3677C4FD3}"/>
              </a:ext>
            </a:extLst>
          </p:cNvPr>
          <p:cNvSpPr/>
          <p:nvPr/>
        </p:nvSpPr>
        <p:spPr>
          <a:xfrm>
            <a:off x="1695170" y="5622929"/>
            <a:ext cx="335867" cy="335867"/>
          </a:xfrm>
          <a:prstGeom prst="heptago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1</a:t>
            </a:r>
          </a:p>
        </p:txBody>
      </p:sp>
      <p:sp>
        <p:nvSpPr>
          <p:cNvPr id="19" name="Heptagon 18">
            <a:extLst>
              <a:ext uri="{FF2B5EF4-FFF2-40B4-BE49-F238E27FC236}">
                <a16:creationId xmlns:a16="http://schemas.microsoft.com/office/drawing/2014/main" id="{4339BD1B-F9A1-ED41-93E4-A0348BE56F80}"/>
              </a:ext>
            </a:extLst>
          </p:cNvPr>
          <p:cNvSpPr/>
          <p:nvPr/>
        </p:nvSpPr>
        <p:spPr>
          <a:xfrm>
            <a:off x="5083076" y="5622929"/>
            <a:ext cx="335867" cy="335867"/>
          </a:xfrm>
          <a:prstGeom prst="heptago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2</a:t>
            </a:r>
          </a:p>
        </p:txBody>
      </p:sp>
      <p:sp>
        <p:nvSpPr>
          <p:cNvPr id="20" name="Heptagon 19">
            <a:extLst>
              <a:ext uri="{FF2B5EF4-FFF2-40B4-BE49-F238E27FC236}">
                <a16:creationId xmlns:a16="http://schemas.microsoft.com/office/drawing/2014/main" id="{9F70422C-CC80-DF44-89BC-68E572DF683B}"/>
              </a:ext>
            </a:extLst>
          </p:cNvPr>
          <p:cNvSpPr/>
          <p:nvPr/>
        </p:nvSpPr>
        <p:spPr>
          <a:xfrm>
            <a:off x="7554607" y="5622928"/>
            <a:ext cx="335867" cy="335867"/>
          </a:xfrm>
          <a:prstGeom prst="heptago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3</a:t>
            </a:r>
          </a:p>
        </p:txBody>
      </p:sp>
      <p:sp>
        <p:nvSpPr>
          <p:cNvPr id="21" name="Rectangle 20">
            <a:extLst>
              <a:ext uri="{FF2B5EF4-FFF2-40B4-BE49-F238E27FC236}">
                <a16:creationId xmlns:a16="http://schemas.microsoft.com/office/drawing/2014/main" id="{29964FAB-7837-7C45-B72B-707E7188F208}"/>
              </a:ext>
            </a:extLst>
          </p:cNvPr>
          <p:cNvSpPr/>
          <p:nvPr/>
        </p:nvSpPr>
        <p:spPr>
          <a:xfrm>
            <a:off x="7116873" y="2601674"/>
            <a:ext cx="1211338" cy="914400"/>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Release Container from order </a:t>
            </a:r>
          </a:p>
        </p:txBody>
      </p:sp>
      <p:sp>
        <p:nvSpPr>
          <p:cNvPr id="22" name="Rectangle 21">
            <a:extLst>
              <a:ext uri="{FF2B5EF4-FFF2-40B4-BE49-F238E27FC236}">
                <a16:creationId xmlns:a16="http://schemas.microsoft.com/office/drawing/2014/main" id="{93C73ED0-B1F5-9645-B64B-CDA799FBDB3D}"/>
              </a:ext>
            </a:extLst>
          </p:cNvPr>
          <p:cNvSpPr/>
          <p:nvPr/>
        </p:nvSpPr>
        <p:spPr>
          <a:xfrm>
            <a:off x="7116872" y="3698041"/>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released from order</a:t>
            </a:r>
          </a:p>
        </p:txBody>
      </p:sp>
    </p:spTree>
    <p:extLst>
      <p:ext uri="{BB962C8B-B14F-4D97-AF65-F5344CB8AC3E}">
        <p14:creationId xmlns:p14="http://schemas.microsoft.com/office/powerpoint/2010/main" val="16039782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9510F25-C47F-1849-9C5E-0774778E3651}"/>
              </a:ext>
            </a:extLst>
          </p:cNvPr>
          <p:cNvSpPr/>
          <p:nvPr/>
        </p:nvSpPr>
        <p:spPr>
          <a:xfrm>
            <a:off x="2086100" y="1844153"/>
            <a:ext cx="914400" cy="914400"/>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Add Container to inventory </a:t>
            </a:r>
          </a:p>
        </p:txBody>
      </p:sp>
      <p:sp>
        <p:nvSpPr>
          <p:cNvPr id="12" name="Rectangle 11">
            <a:extLst>
              <a:ext uri="{FF2B5EF4-FFF2-40B4-BE49-F238E27FC236}">
                <a16:creationId xmlns:a16="http://schemas.microsoft.com/office/drawing/2014/main" id="{D01FEB48-4C3A-1F41-A91E-7444C8C49E0B}"/>
              </a:ext>
            </a:extLst>
          </p:cNvPr>
          <p:cNvSpPr/>
          <p:nvPr/>
        </p:nvSpPr>
        <p:spPr>
          <a:xfrm>
            <a:off x="7866614" y="2497026"/>
            <a:ext cx="2490922" cy="2023705"/>
          </a:xfrm>
          <a:prstGeom prst="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u="sng">
                <a:solidFill>
                  <a:schemeClr val="bg1"/>
                </a:solidFill>
              </a:rPr>
              <a:t>Container</a:t>
            </a:r>
            <a:r>
              <a:rPr lang="en-US" sz="1400">
                <a:solidFill>
                  <a:schemeClr val="bg1"/>
                </a:solidFill>
              </a:rPr>
              <a:t>: </a:t>
            </a:r>
          </a:p>
          <a:p>
            <a:endParaRPr lang="en-US" sz="1400">
              <a:solidFill>
                <a:schemeClr val="bg1"/>
              </a:solidFill>
            </a:endParaRPr>
          </a:p>
          <a:p>
            <a:r>
              <a:rPr lang="en-US" sz="1400">
                <a:solidFill>
                  <a:schemeClr val="bg1"/>
                </a:solidFill>
              </a:rPr>
              <a:t>Type</a:t>
            </a:r>
          </a:p>
          <a:p>
            <a:r>
              <a:rPr lang="en-US" sz="1400">
                <a:solidFill>
                  <a:schemeClr val="bg1"/>
                </a:solidFill>
              </a:rPr>
              <a:t>Location</a:t>
            </a:r>
          </a:p>
          <a:p>
            <a:r>
              <a:rPr lang="en-US" sz="1400">
                <a:solidFill>
                  <a:schemeClr val="bg1"/>
                </a:solidFill>
              </a:rPr>
              <a:t>Capacity</a:t>
            </a:r>
          </a:p>
          <a:p>
            <a:r>
              <a:rPr lang="en-US" sz="1400">
                <a:solidFill>
                  <a:schemeClr val="bg1"/>
                </a:solidFill>
              </a:rPr>
              <a:t>Brand</a:t>
            </a:r>
          </a:p>
          <a:p>
            <a:r>
              <a:rPr lang="en-US" sz="1400">
                <a:solidFill>
                  <a:schemeClr val="bg1"/>
                </a:solidFill>
              </a:rPr>
              <a:t>Status</a:t>
            </a:r>
          </a:p>
          <a:p>
            <a:endParaRPr lang="en-US" sz="1400">
              <a:solidFill>
                <a:schemeClr val="bg1"/>
              </a:solidFill>
            </a:endParaRPr>
          </a:p>
        </p:txBody>
      </p:sp>
      <p:sp>
        <p:nvSpPr>
          <p:cNvPr id="14" name="Freeform 13">
            <a:extLst>
              <a:ext uri="{FF2B5EF4-FFF2-40B4-BE49-F238E27FC236}">
                <a16:creationId xmlns:a16="http://schemas.microsoft.com/office/drawing/2014/main" id="{5846ACA3-691F-AA41-8B55-C3128109B5DF}"/>
              </a:ext>
            </a:extLst>
          </p:cNvPr>
          <p:cNvSpPr/>
          <p:nvPr/>
        </p:nvSpPr>
        <p:spPr>
          <a:xfrm>
            <a:off x="1336431" y="801858"/>
            <a:ext cx="9523827" cy="5598938"/>
          </a:xfrm>
          <a:custGeom>
            <a:avLst/>
            <a:gdLst>
              <a:gd name="connsiteX0" fmla="*/ 147145 w 5608279"/>
              <a:gd name="connsiteY0" fmla="*/ 1439917 h 4035972"/>
              <a:gd name="connsiteX1" fmla="*/ 147145 w 5608279"/>
              <a:gd name="connsiteY1" fmla="*/ 1439917 h 4035972"/>
              <a:gd name="connsiteX2" fmla="*/ 157655 w 5608279"/>
              <a:gd name="connsiteY2" fmla="*/ 1240220 h 4035972"/>
              <a:gd name="connsiteX3" fmla="*/ 199697 w 5608279"/>
              <a:gd name="connsiteY3" fmla="*/ 1135117 h 4035972"/>
              <a:gd name="connsiteX4" fmla="*/ 210207 w 5608279"/>
              <a:gd name="connsiteY4" fmla="*/ 1103586 h 4035972"/>
              <a:gd name="connsiteX5" fmla="*/ 273269 w 5608279"/>
              <a:gd name="connsiteY5" fmla="*/ 1008993 h 4035972"/>
              <a:gd name="connsiteX6" fmla="*/ 294290 w 5608279"/>
              <a:gd name="connsiteY6" fmla="*/ 977462 h 4035972"/>
              <a:gd name="connsiteX7" fmla="*/ 325821 w 5608279"/>
              <a:gd name="connsiteY7" fmla="*/ 945931 h 4035972"/>
              <a:gd name="connsiteX8" fmla="*/ 346842 w 5608279"/>
              <a:gd name="connsiteY8" fmla="*/ 914400 h 4035972"/>
              <a:gd name="connsiteX9" fmla="*/ 420414 w 5608279"/>
              <a:gd name="connsiteY9" fmla="*/ 851338 h 4035972"/>
              <a:gd name="connsiteX10" fmla="*/ 441435 w 5608279"/>
              <a:gd name="connsiteY10" fmla="*/ 819807 h 4035972"/>
              <a:gd name="connsiteX11" fmla="*/ 525517 w 5608279"/>
              <a:gd name="connsiteY11" fmla="*/ 735724 h 4035972"/>
              <a:gd name="connsiteX12" fmla="*/ 620110 w 5608279"/>
              <a:gd name="connsiteY12" fmla="*/ 651641 h 4035972"/>
              <a:gd name="connsiteX13" fmla="*/ 683173 w 5608279"/>
              <a:gd name="connsiteY13" fmla="*/ 588579 h 4035972"/>
              <a:gd name="connsiteX14" fmla="*/ 714704 w 5608279"/>
              <a:gd name="connsiteY14" fmla="*/ 567558 h 4035972"/>
              <a:gd name="connsiteX15" fmla="*/ 788276 w 5608279"/>
              <a:gd name="connsiteY15" fmla="*/ 515007 h 4035972"/>
              <a:gd name="connsiteX16" fmla="*/ 819807 w 5608279"/>
              <a:gd name="connsiteY16" fmla="*/ 483476 h 4035972"/>
              <a:gd name="connsiteX17" fmla="*/ 893379 w 5608279"/>
              <a:gd name="connsiteY17" fmla="*/ 441434 h 4035972"/>
              <a:gd name="connsiteX18" fmla="*/ 924910 w 5608279"/>
              <a:gd name="connsiteY18" fmla="*/ 430924 h 4035972"/>
              <a:gd name="connsiteX19" fmla="*/ 987973 w 5608279"/>
              <a:gd name="connsiteY19" fmla="*/ 399393 h 4035972"/>
              <a:gd name="connsiteX20" fmla="*/ 1019504 w 5608279"/>
              <a:gd name="connsiteY20" fmla="*/ 378372 h 4035972"/>
              <a:gd name="connsiteX21" fmla="*/ 1072055 w 5608279"/>
              <a:gd name="connsiteY21" fmla="*/ 367862 h 4035972"/>
              <a:gd name="connsiteX22" fmla="*/ 1103586 w 5608279"/>
              <a:gd name="connsiteY22" fmla="*/ 357352 h 4035972"/>
              <a:gd name="connsiteX23" fmla="*/ 1177159 w 5608279"/>
              <a:gd name="connsiteY23" fmla="*/ 325820 h 4035972"/>
              <a:gd name="connsiteX24" fmla="*/ 1282262 w 5608279"/>
              <a:gd name="connsiteY24" fmla="*/ 304800 h 4035972"/>
              <a:gd name="connsiteX25" fmla="*/ 1387366 w 5608279"/>
              <a:gd name="connsiteY25" fmla="*/ 273269 h 4035972"/>
              <a:gd name="connsiteX26" fmla="*/ 1429407 w 5608279"/>
              <a:gd name="connsiteY26" fmla="*/ 262758 h 4035972"/>
              <a:gd name="connsiteX27" fmla="*/ 1481959 w 5608279"/>
              <a:gd name="connsiteY27" fmla="*/ 252248 h 4035972"/>
              <a:gd name="connsiteX28" fmla="*/ 1524000 w 5608279"/>
              <a:gd name="connsiteY28" fmla="*/ 241738 h 4035972"/>
              <a:gd name="connsiteX29" fmla="*/ 1650124 w 5608279"/>
              <a:gd name="connsiteY29" fmla="*/ 220717 h 4035972"/>
              <a:gd name="connsiteX30" fmla="*/ 1681655 w 5608279"/>
              <a:gd name="connsiteY30" fmla="*/ 210207 h 4035972"/>
              <a:gd name="connsiteX31" fmla="*/ 1786759 w 5608279"/>
              <a:gd name="connsiteY31" fmla="*/ 199696 h 4035972"/>
              <a:gd name="connsiteX32" fmla="*/ 1954924 w 5608279"/>
              <a:gd name="connsiteY32" fmla="*/ 178676 h 4035972"/>
              <a:gd name="connsiteX33" fmla="*/ 1996966 w 5608279"/>
              <a:gd name="connsiteY33" fmla="*/ 168165 h 4035972"/>
              <a:gd name="connsiteX34" fmla="*/ 2406869 w 5608279"/>
              <a:gd name="connsiteY34" fmla="*/ 147145 h 4035972"/>
              <a:gd name="connsiteX35" fmla="*/ 2511973 w 5608279"/>
              <a:gd name="connsiteY35" fmla="*/ 126124 h 4035972"/>
              <a:gd name="connsiteX36" fmla="*/ 2554014 w 5608279"/>
              <a:gd name="connsiteY36" fmla="*/ 105103 h 4035972"/>
              <a:gd name="connsiteX37" fmla="*/ 2617076 w 5608279"/>
              <a:gd name="connsiteY37" fmla="*/ 94593 h 4035972"/>
              <a:gd name="connsiteX38" fmla="*/ 2680138 w 5608279"/>
              <a:gd name="connsiteY38" fmla="*/ 73572 h 4035972"/>
              <a:gd name="connsiteX39" fmla="*/ 2816773 w 5608279"/>
              <a:gd name="connsiteY39" fmla="*/ 42041 h 4035972"/>
              <a:gd name="connsiteX40" fmla="*/ 2890345 w 5608279"/>
              <a:gd name="connsiteY40" fmla="*/ 21020 h 4035972"/>
              <a:gd name="connsiteX41" fmla="*/ 3005959 w 5608279"/>
              <a:gd name="connsiteY41" fmla="*/ 0 h 4035972"/>
              <a:gd name="connsiteX42" fmla="*/ 3762704 w 5608279"/>
              <a:gd name="connsiteY42" fmla="*/ 10510 h 4035972"/>
              <a:gd name="connsiteX43" fmla="*/ 3888828 w 5608279"/>
              <a:gd name="connsiteY43" fmla="*/ 42041 h 4035972"/>
              <a:gd name="connsiteX44" fmla="*/ 3993931 w 5608279"/>
              <a:gd name="connsiteY44" fmla="*/ 63062 h 4035972"/>
              <a:gd name="connsiteX45" fmla="*/ 4046483 w 5608279"/>
              <a:gd name="connsiteY45" fmla="*/ 84083 h 4035972"/>
              <a:gd name="connsiteX46" fmla="*/ 4078014 w 5608279"/>
              <a:gd name="connsiteY46" fmla="*/ 94593 h 4035972"/>
              <a:gd name="connsiteX47" fmla="*/ 4162097 w 5608279"/>
              <a:gd name="connsiteY47" fmla="*/ 147145 h 4035972"/>
              <a:gd name="connsiteX48" fmla="*/ 4225159 w 5608279"/>
              <a:gd name="connsiteY48" fmla="*/ 189186 h 4035972"/>
              <a:gd name="connsiteX49" fmla="*/ 4267200 w 5608279"/>
              <a:gd name="connsiteY49" fmla="*/ 220717 h 4035972"/>
              <a:gd name="connsiteX50" fmla="*/ 4298731 w 5608279"/>
              <a:gd name="connsiteY50" fmla="*/ 231227 h 4035972"/>
              <a:gd name="connsiteX51" fmla="*/ 4393324 w 5608279"/>
              <a:gd name="connsiteY51" fmla="*/ 262758 h 4035972"/>
              <a:gd name="connsiteX52" fmla="*/ 4435366 w 5608279"/>
              <a:gd name="connsiteY52" fmla="*/ 283779 h 4035972"/>
              <a:gd name="connsiteX53" fmla="*/ 4614042 w 5608279"/>
              <a:gd name="connsiteY53" fmla="*/ 315310 h 4035972"/>
              <a:gd name="connsiteX54" fmla="*/ 4719145 w 5608279"/>
              <a:gd name="connsiteY54" fmla="*/ 346841 h 4035972"/>
              <a:gd name="connsiteX55" fmla="*/ 4750676 w 5608279"/>
              <a:gd name="connsiteY55" fmla="*/ 357352 h 4035972"/>
              <a:gd name="connsiteX56" fmla="*/ 4782207 w 5608279"/>
              <a:gd name="connsiteY56" fmla="*/ 367862 h 4035972"/>
              <a:gd name="connsiteX57" fmla="*/ 4876800 w 5608279"/>
              <a:gd name="connsiteY57" fmla="*/ 409903 h 4035972"/>
              <a:gd name="connsiteX58" fmla="*/ 4929352 w 5608279"/>
              <a:gd name="connsiteY58" fmla="*/ 430924 h 4035972"/>
              <a:gd name="connsiteX59" fmla="*/ 5002924 w 5608279"/>
              <a:gd name="connsiteY59" fmla="*/ 472965 h 4035972"/>
              <a:gd name="connsiteX60" fmla="*/ 5044966 w 5608279"/>
              <a:gd name="connsiteY60" fmla="*/ 504496 h 4035972"/>
              <a:gd name="connsiteX61" fmla="*/ 5097517 w 5608279"/>
              <a:gd name="connsiteY61" fmla="*/ 578069 h 4035972"/>
              <a:gd name="connsiteX62" fmla="*/ 5150069 w 5608279"/>
              <a:gd name="connsiteY62" fmla="*/ 662152 h 4035972"/>
              <a:gd name="connsiteX63" fmla="*/ 5192110 w 5608279"/>
              <a:gd name="connsiteY63" fmla="*/ 746234 h 4035972"/>
              <a:gd name="connsiteX64" fmla="*/ 5202621 w 5608279"/>
              <a:gd name="connsiteY64" fmla="*/ 788276 h 4035972"/>
              <a:gd name="connsiteX65" fmla="*/ 5213131 w 5608279"/>
              <a:gd name="connsiteY65" fmla="*/ 819807 h 4035972"/>
              <a:gd name="connsiteX66" fmla="*/ 5234152 w 5608279"/>
              <a:gd name="connsiteY66" fmla="*/ 903889 h 4035972"/>
              <a:gd name="connsiteX67" fmla="*/ 5244662 w 5608279"/>
              <a:gd name="connsiteY67" fmla="*/ 945931 h 4035972"/>
              <a:gd name="connsiteX68" fmla="*/ 5276193 w 5608279"/>
              <a:gd name="connsiteY68" fmla="*/ 987972 h 4035972"/>
              <a:gd name="connsiteX69" fmla="*/ 5339255 w 5608279"/>
              <a:gd name="connsiteY69" fmla="*/ 1051034 h 4035972"/>
              <a:gd name="connsiteX70" fmla="*/ 5402317 w 5608279"/>
              <a:gd name="connsiteY70" fmla="*/ 1135117 h 4035972"/>
              <a:gd name="connsiteX71" fmla="*/ 5444359 w 5608279"/>
              <a:gd name="connsiteY71" fmla="*/ 1219200 h 4035972"/>
              <a:gd name="connsiteX72" fmla="*/ 5475890 w 5608279"/>
              <a:gd name="connsiteY72" fmla="*/ 1292772 h 4035972"/>
              <a:gd name="connsiteX73" fmla="*/ 5507421 w 5608279"/>
              <a:gd name="connsiteY73" fmla="*/ 1366345 h 4035972"/>
              <a:gd name="connsiteX74" fmla="*/ 5528442 w 5608279"/>
              <a:gd name="connsiteY74" fmla="*/ 1439917 h 4035972"/>
              <a:gd name="connsiteX75" fmla="*/ 5549462 w 5608279"/>
              <a:gd name="connsiteY75" fmla="*/ 1502979 h 4035972"/>
              <a:gd name="connsiteX76" fmla="*/ 5559973 w 5608279"/>
              <a:gd name="connsiteY76" fmla="*/ 1566041 h 4035972"/>
              <a:gd name="connsiteX77" fmla="*/ 5570483 w 5608279"/>
              <a:gd name="connsiteY77" fmla="*/ 1597572 h 4035972"/>
              <a:gd name="connsiteX78" fmla="*/ 5591504 w 5608279"/>
              <a:gd name="connsiteY78" fmla="*/ 1692165 h 4035972"/>
              <a:gd name="connsiteX79" fmla="*/ 5591504 w 5608279"/>
              <a:gd name="connsiteY79" fmla="*/ 2133600 h 4035972"/>
              <a:gd name="connsiteX80" fmla="*/ 5580993 w 5608279"/>
              <a:gd name="connsiteY80" fmla="*/ 2175641 h 4035972"/>
              <a:gd name="connsiteX81" fmla="*/ 5570483 w 5608279"/>
              <a:gd name="connsiteY81" fmla="*/ 2238703 h 4035972"/>
              <a:gd name="connsiteX82" fmla="*/ 5559973 w 5608279"/>
              <a:gd name="connsiteY82" fmla="*/ 2270234 h 4035972"/>
              <a:gd name="connsiteX83" fmla="*/ 5549462 w 5608279"/>
              <a:gd name="connsiteY83" fmla="*/ 2322786 h 4035972"/>
              <a:gd name="connsiteX84" fmla="*/ 5528442 w 5608279"/>
              <a:gd name="connsiteY84" fmla="*/ 2406869 h 4035972"/>
              <a:gd name="connsiteX85" fmla="*/ 5517931 w 5608279"/>
              <a:gd name="connsiteY85" fmla="*/ 2448910 h 4035972"/>
              <a:gd name="connsiteX86" fmla="*/ 5496910 w 5608279"/>
              <a:gd name="connsiteY86" fmla="*/ 2511972 h 4035972"/>
              <a:gd name="connsiteX87" fmla="*/ 5486400 w 5608279"/>
              <a:gd name="connsiteY87" fmla="*/ 2543503 h 4035972"/>
              <a:gd name="connsiteX88" fmla="*/ 5454869 w 5608279"/>
              <a:gd name="connsiteY88" fmla="*/ 2617076 h 4035972"/>
              <a:gd name="connsiteX89" fmla="*/ 5423338 w 5608279"/>
              <a:gd name="connsiteY89" fmla="*/ 2690648 h 4035972"/>
              <a:gd name="connsiteX90" fmla="*/ 5391807 w 5608279"/>
              <a:gd name="connsiteY90" fmla="*/ 2764220 h 4035972"/>
              <a:gd name="connsiteX91" fmla="*/ 5381297 w 5608279"/>
              <a:gd name="connsiteY91" fmla="*/ 2795752 h 4035972"/>
              <a:gd name="connsiteX92" fmla="*/ 5339255 w 5608279"/>
              <a:gd name="connsiteY92" fmla="*/ 2858814 h 4035972"/>
              <a:gd name="connsiteX93" fmla="*/ 5255173 w 5608279"/>
              <a:gd name="connsiteY93" fmla="*/ 2953407 h 4035972"/>
              <a:gd name="connsiteX94" fmla="*/ 5223642 w 5608279"/>
              <a:gd name="connsiteY94" fmla="*/ 2974427 h 4035972"/>
              <a:gd name="connsiteX95" fmla="*/ 5150069 w 5608279"/>
              <a:gd name="connsiteY95" fmla="*/ 3026979 h 4035972"/>
              <a:gd name="connsiteX96" fmla="*/ 5118538 w 5608279"/>
              <a:gd name="connsiteY96" fmla="*/ 3069020 h 4035972"/>
              <a:gd name="connsiteX97" fmla="*/ 5076497 w 5608279"/>
              <a:gd name="connsiteY97" fmla="*/ 3090041 h 4035972"/>
              <a:gd name="connsiteX98" fmla="*/ 5013435 w 5608279"/>
              <a:gd name="connsiteY98" fmla="*/ 3132083 h 4035972"/>
              <a:gd name="connsiteX99" fmla="*/ 4824248 w 5608279"/>
              <a:gd name="connsiteY99" fmla="*/ 3258207 h 4035972"/>
              <a:gd name="connsiteX100" fmla="*/ 4687614 w 5608279"/>
              <a:gd name="connsiteY100" fmla="*/ 3342289 h 4035972"/>
              <a:gd name="connsiteX101" fmla="*/ 4550979 w 5608279"/>
              <a:gd name="connsiteY101" fmla="*/ 3436883 h 4035972"/>
              <a:gd name="connsiteX102" fmla="*/ 4498428 w 5608279"/>
              <a:gd name="connsiteY102" fmla="*/ 3457903 h 4035972"/>
              <a:gd name="connsiteX103" fmla="*/ 4466897 w 5608279"/>
              <a:gd name="connsiteY103" fmla="*/ 3478924 h 4035972"/>
              <a:gd name="connsiteX104" fmla="*/ 4361793 w 5608279"/>
              <a:gd name="connsiteY104" fmla="*/ 3520965 h 4035972"/>
              <a:gd name="connsiteX105" fmla="*/ 4288221 w 5608279"/>
              <a:gd name="connsiteY105" fmla="*/ 3563007 h 4035972"/>
              <a:gd name="connsiteX106" fmla="*/ 4256690 w 5608279"/>
              <a:gd name="connsiteY106" fmla="*/ 3573517 h 4035972"/>
              <a:gd name="connsiteX107" fmla="*/ 4214648 w 5608279"/>
              <a:gd name="connsiteY107" fmla="*/ 3594538 h 4035972"/>
              <a:gd name="connsiteX108" fmla="*/ 4141076 w 5608279"/>
              <a:gd name="connsiteY108" fmla="*/ 3615558 h 4035972"/>
              <a:gd name="connsiteX109" fmla="*/ 4088524 w 5608279"/>
              <a:gd name="connsiteY109" fmla="*/ 3647089 h 4035972"/>
              <a:gd name="connsiteX110" fmla="*/ 4056993 w 5608279"/>
              <a:gd name="connsiteY110" fmla="*/ 3657600 h 4035972"/>
              <a:gd name="connsiteX111" fmla="*/ 4004442 w 5608279"/>
              <a:gd name="connsiteY111" fmla="*/ 3678620 h 4035972"/>
              <a:gd name="connsiteX112" fmla="*/ 3930869 w 5608279"/>
              <a:gd name="connsiteY112" fmla="*/ 3710152 h 4035972"/>
              <a:gd name="connsiteX113" fmla="*/ 3857297 w 5608279"/>
              <a:gd name="connsiteY113" fmla="*/ 3752193 h 4035972"/>
              <a:gd name="connsiteX114" fmla="*/ 3825766 w 5608279"/>
              <a:gd name="connsiteY114" fmla="*/ 3762703 h 4035972"/>
              <a:gd name="connsiteX115" fmla="*/ 3783724 w 5608279"/>
              <a:gd name="connsiteY115" fmla="*/ 3783724 h 4035972"/>
              <a:gd name="connsiteX116" fmla="*/ 3752193 w 5608279"/>
              <a:gd name="connsiteY116" fmla="*/ 3804745 h 4035972"/>
              <a:gd name="connsiteX117" fmla="*/ 3710152 w 5608279"/>
              <a:gd name="connsiteY117" fmla="*/ 3815255 h 4035972"/>
              <a:gd name="connsiteX118" fmla="*/ 3626069 w 5608279"/>
              <a:gd name="connsiteY118" fmla="*/ 3846786 h 4035972"/>
              <a:gd name="connsiteX119" fmla="*/ 3584028 w 5608279"/>
              <a:gd name="connsiteY119" fmla="*/ 3867807 h 4035972"/>
              <a:gd name="connsiteX120" fmla="*/ 3531476 w 5608279"/>
              <a:gd name="connsiteY120" fmla="*/ 3878317 h 4035972"/>
              <a:gd name="connsiteX121" fmla="*/ 3457904 w 5608279"/>
              <a:gd name="connsiteY121" fmla="*/ 3899338 h 4035972"/>
              <a:gd name="connsiteX122" fmla="*/ 3394842 w 5608279"/>
              <a:gd name="connsiteY122" fmla="*/ 3909848 h 4035972"/>
              <a:gd name="connsiteX123" fmla="*/ 3363310 w 5608279"/>
              <a:gd name="connsiteY123" fmla="*/ 3920358 h 4035972"/>
              <a:gd name="connsiteX124" fmla="*/ 3237186 w 5608279"/>
              <a:gd name="connsiteY124" fmla="*/ 3930869 h 4035972"/>
              <a:gd name="connsiteX125" fmla="*/ 3142593 w 5608279"/>
              <a:gd name="connsiteY125" fmla="*/ 3951889 h 4035972"/>
              <a:gd name="connsiteX126" fmla="*/ 3058510 w 5608279"/>
              <a:gd name="connsiteY126" fmla="*/ 3962400 h 4035972"/>
              <a:gd name="connsiteX127" fmla="*/ 2879835 w 5608279"/>
              <a:gd name="connsiteY127" fmla="*/ 3993931 h 4035972"/>
              <a:gd name="connsiteX128" fmla="*/ 2627586 w 5608279"/>
              <a:gd name="connsiteY128" fmla="*/ 4014952 h 4035972"/>
              <a:gd name="connsiteX129" fmla="*/ 2501462 w 5608279"/>
              <a:gd name="connsiteY129" fmla="*/ 4025462 h 4035972"/>
              <a:gd name="connsiteX130" fmla="*/ 2417379 w 5608279"/>
              <a:gd name="connsiteY130" fmla="*/ 4035972 h 4035972"/>
              <a:gd name="connsiteX131" fmla="*/ 1545021 w 5608279"/>
              <a:gd name="connsiteY131" fmla="*/ 4025462 h 4035972"/>
              <a:gd name="connsiteX132" fmla="*/ 1450428 w 5608279"/>
              <a:gd name="connsiteY132" fmla="*/ 4004441 h 4035972"/>
              <a:gd name="connsiteX133" fmla="*/ 1397876 w 5608279"/>
              <a:gd name="connsiteY133" fmla="*/ 3993931 h 4035972"/>
              <a:gd name="connsiteX134" fmla="*/ 1261242 w 5608279"/>
              <a:gd name="connsiteY134" fmla="*/ 3951889 h 4035972"/>
              <a:gd name="connsiteX135" fmla="*/ 1229710 w 5608279"/>
              <a:gd name="connsiteY135" fmla="*/ 3930869 h 4035972"/>
              <a:gd name="connsiteX136" fmla="*/ 1177159 w 5608279"/>
              <a:gd name="connsiteY136" fmla="*/ 3909848 h 4035972"/>
              <a:gd name="connsiteX137" fmla="*/ 1093076 w 5608279"/>
              <a:gd name="connsiteY137" fmla="*/ 3878317 h 4035972"/>
              <a:gd name="connsiteX138" fmla="*/ 1019504 w 5608279"/>
              <a:gd name="connsiteY138" fmla="*/ 3846786 h 4035972"/>
              <a:gd name="connsiteX139" fmla="*/ 987973 w 5608279"/>
              <a:gd name="connsiteY139" fmla="*/ 3825765 h 4035972"/>
              <a:gd name="connsiteX140" fmla="*/ 945931 w 5608279"/>
              <a:gd name="connsiteY140" fmla="*/ 3815255 h 4035972"/>
              <a:gd name="connsiteX141" fmla="*/ 914400 w 5608279"/>
              <a:gd name="connsiteY141" fmla="*/ 3804745 h 4035972"/>
              <a:gd name="connsiteX142" fmla="*/ 767255 w 5608279"/>
              <a:gd name="connsiteY142" fmla="*/ 3752193 h 4035972"/>
              <a:gd name="connsiteX143" fmla="*/ 693683 w 5608279"/>
              <a:gd name="connsiteY143" fmla="*/ 3699641 h 4035972"/>
              <a:gd name="connsiteX144" fmla="*/ 609600 w 5608279"/>
              <a:gd name="connsiteY144" fmla="*/ 3657600 h 4035972"/>
              <a:gd name="connsiteX145" fmla="*/ 567559 w 5608279"/>
              <a:gd name="connsiteY145" fmla="*/ 3615558 h 4035972"/>
              <a:gd name="connsiteX146" fmla="*/ 536028 w 5608279"/>
              <a:gd name="connsiteY146" fmla="*/ 3594538 h 4035972"/>
              <a:gd name="connsiteX147" fmla="*/ 420414 w 5608279"/>
              <a:gd name="connsiteY147" fmla="*/ 3468414 h 4035972"/>
              <a:gd name="connsiteX148" fmla="*/ 399393 w 5608279"/>
              <a:gd name="connsiteY148" fmla="*/ 3436883 h 4035972"/>
              <a:gd name="connsiteX149" fmla="*/ 357352 w 5608279"/>
              <a:gd name="connsiteY149" fmla="*/ 3352800 h 4035972"/>
              <a:gd name="connsiteX150" fmla="*/ 346842 w 5608279"/>
              <a:gd name="connsiteY150" fmla="*/ 3268717 h 4035972"/>
              <a:gd name="connsiteX151" fmla="*/ 336331 w 5608279"/>
              <a:gd name="connsiteY151" fmla="*/ 3216165 h 4035972"/>
              <a:gd name="connsiteX152" fmla="*/ 325821 w 5608279"/>
              <a:gd name="connsiteY152" fmla="*/ 3132083 h 4035972"/>
              <a:gd name="connsiteX153" fmla="*/ 304800 w 5608279"/>
              <a:gd name="connsiteY153" fmla="*/ 3069020 h 4035972"/>
              <a:gd name="connsiteX154" fmla="*/ 262759 w 5608279"/>
              <a:gd name="connsiteY154" fmla="*/ 3005958 h 4035972"/>
              <a:gd name="connsiteX155" fmla="*/ 231228 w 5608279"/>
              <a:gd name="connsiteY155" fmla="*/ 2921876 h 4035972"/>
              <a:gd name="connsiteX156" fmla="*/ 210207 w 5608279"/>
              <a:gd name="connsiteY156" fmla="*/ 2858814 h 4035972"/>
              <a:gd name="connsiteX157" fmla="*/ 189186 w 5608279"/>
              <a:gd name="connsiteY157" fmla="*/ 2795752 h 4035972"/>
              <a:gd name="connsiteX158" fmla="*/ 178676 w 5608279"/>
              <a:gd name="connsiteY158" fmla="*/ 2764220 h 4035972"/>
              <a:gd name="connsiteX159" fmla="*/ 168166 w 5608279"/>
              <a:gd name="connsiteY159" fmla="*/ 2732689 h 4035972"/>
              <a:gd name="connsiteX160" fmla="*/ 157655 w 5608279"/>
              <a:gd name="connsiteY160" fmla="*/ 2690648 h 4035972"/>
              <a:gd name="connsiteX161" fmla="*/ 147145 w 5608279"/>
              <a:gd name="connsiteY161" fmla="*/ 2659117 h 4035972"/>
              <a:gd name="connsiteX162" fmla="*/ 136635 w 5608279"/>
              <a:gd name="connsiteY162" fmla="*/ 2596055 h 4035972"/>
              <a:gd name="connsiteX163" fmla="*/ 126124 w 5608279"/>
              <a:gd name="connsiteY163" fmla="*/ 2543503 h 4035972"/>
              <a:gd name="connsiteX164" fmla="*/ 115614 w 5608279"/>
              <a:gd name="connsiteY164" fmla="*/ 2501462 h 4035972"/>
              <a:gd name="connsiteX165" fmla="*/ 105104 w 5608279"/>
              <a:gd name="connsiteY165" fmla="*/ 2448910 h 4035972"/>
              <a:gd name="connsiteX166" fmla="*/ 84083 w 5608279"/>
              <a:gd name="connsiteY166" fmla="*/ 2343807 h 4035972"/>
              <a:gd name="connsiteX167" fmla="*/ 73573 w 5608279"/>
              <a:gd name="connsiteY167" fmla="*/ 2249214 h 4035972"/>
              <a:gd name="connsiteX168" fmla="*/ 52552 w 5608279"/>
              <a:gd name="connsiteY168" fmla="*/ 2165131 h 4035972"/>
              <a:gd name="connsiteX169" fmla="*/ 42042 w 5608279"/>
              <a:gd name="connsiteY169" fmla="*/ 2091558 h 4035972"/>
              <a:gd name="connsiteX170" fmla="*/ 31531 w 5608279"/>
              <a:gd name="connsiteY170" fmla="*/ 2028496 h 4035972"/>
              <a:gd name="connsiteX171" fmla="*/ 21021 w 5608279"/>
              <a:gd name="connsiteY171" fmla="*/ 1912883 h 4035972"/>
              <a:gd name="connsiteX172" fmla="*/ 10510 w 5608279"/>
              <a:gd name="connsiteY172" fmla="*/ 1839310 h 4035972"/>
              <a:gd name="connsiteX173" fmla="*/ 0 w 5608279"/>
              <a:gd name="connsiteY173" fmla="*/ 1755227 h 4035972"/>
              <a:gd name="connsiteX174" fmla="*/ 10510 w 5608279"/>
              <a:gd name="connsiteY174" fmla="*/ 1555531 h 4035972"/>
              <a:gd name="connsiteX175" fmla="*/ 21021 w 5608279"/>
              <a:gd name="connsiteY175" fmla="*/ 1524000 h 4035972"/>
              <a:gd name="connsiteX176" fmla="*/ 63062 w 5608279"/>
              <a:gd name="connsiteY176" fmla="*/ 1460938 h 4035972"/>
              <a:gd name="connsiteX177" fmla="*/ 126124 w 5608279"/>
              <a:gd name="connsiteY177" fmla="*/ 1439917 h 4035972"/>
              <a:gd name="connsiteX178" fmla="*/ 147145 w 5608279"/>
              <a:gd name="connsiteY178" fmla="*/ 1439917 h 4035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Lst>
            <a:rect l="l" t="t" r="r" b="b"/>
            <a:pathLst>
              <a:path w="5608279" h="4035972">
                <a:moveTo>
                  <a:pt x="147145" y="1439917"/>
                </a:moveTo>
                <a:lnTo>
                  <a:pt x="147145" y="1439917"/>
                </a:lnTo>
                <a:cubicBezTo>
                  <a:pt x="150648" y="1373351"/>
                  <a:pt x="149713" y="1306403"/>
                  <a:pt x="157655" y="1240220"/>
                </a:cubicBezTo>
                <a:cubicBezTo>
                  <a:pt x="162971" y="1195917"/>
                  <a:pt x="183375" y="1173202"/>
                  <a:pt x="199697" y="1135117"/>
                </a:cubicBezTo>
                <a:cubicBezTo>
                  <a:pt x="204061" y="1124934"/>
                  <a:pt x="204827" y="1113271"/>
                  <a:pt x="210207" y="1103586"/>
                </a:cubicBezTo>
                <a:cubicBezTo>
                  <a:pt x="210213" y="1103576"/>
                  <a:pt x="262755" y="1024763"/>
                  <a:pt x="273269" y="1008993"/>
                </a:cubicBezTo>
                <a:cubicBezTo>
                  <a:pt x="280276" y="998483"/>
                  <a:pt x="285358" y="986394"/>
                  <a:pt x="294290" y="977462"/>
                </a:cubicBezTo>
                <a:cubicBezTo>
                  <a:pt x="304800" y="966952"/>
                  <a:pt x="316305" y="957350"/>
                  <a:pt x="325821" y="945931"/>
                </a:cubicBezTo>
                <a:cubicBezTo>
                  <a:pt x="333908" y="936227"/>
                  <a:pt x="338755" y="924104"/>
                  <a:pt x="346842" y="914400"/>
                </a:cubicBezTo>
                <a:cubicBezTo>
                  <a:pt x="404047" y="845755"/>
                  <a:pt x="350823" y="920929"/>
                  <a:pt x="420414" y="851338"/>
                </a:cubicBezTo>
                <a:cubicBezTo>
                  <a:pt x="429346" y="842406"/>
                  <a:pt x="432938" y="829154"/>
                  <a:pt x="441435" y="819807"/>
                </a:cubicBezTo>
                <a:cubicBezTo>
                  <a:pt x="468098" y="790478"/>
                  <a:pt x="501735" y="767433"/>
                  <a:pt x="525517" y="735724"/>
                </a:cubicBezTo>
                <a:cubicBezTo>
                  <a:pt x="626032" y="601705"/>
                  <a:pt x="464843" y="806905"/>
                  <a:pt x="620110" y="651641"/>
                </a:cubicBezTo>
                <a:cubicBezTo>
                  <a:pt x="641131" y="630620"/>
                  <a:pt x="658438" y="605069"/>
                  <a:pt x="683173" y="588579"/>
                </a:cubicBezTo>
                <a:cubicBezTo>
                  <a:pt x="693683" y="581572"/>
                  <a:pt x="705113" y="575779"/>
                  <a:pt x="714704" y="567558"/>
                </a:cubicBezTo>
                <a:cubicBezTo>
                  <a:pt x="778180" y="513149"/>
                  <a:pt x="730340" y="534318"/>
                  <a:pt x="788276" y="515007"/>
                </a:cubicBezTo>
                <a:cubicBezTo>
                  <a:pt x="798786" y="504497"/>
                  <a:pt x="808388" y="492992"/>
                  <a:pt x="819807" y="483476"/>
                </a:cubicBezTo>
                <a:cubicBezTo>
                  <a:pt x="838434" y="467953"/>
                  <a:pt x="872215" y="450504"/>
                  <a:pt x="893379" y="441434"/>
                </a:cubicBezTo>
                <a:cubicBezTo>
                  <a:pt x="903562" y="437070"/>
                  <a:pt x="914400" y="434427"/>
                  <a:pt x="924910" y="430924"/>
                </a:cubicBezTo>
                <a:cubicBezTo>
                  <a:pt x="1015283" y="370676"/>
                  <a:pt x="900938" y="442911"/>
                  <a:pt x="987973" y="399393"/>
                </a:cubicBezTo>
                <a:cubicBezTo>
                  <a:pt x="999271" y="393744"/>
                  <a:pt x="1007676" y="382807"/>
                  <a:pt x="1019504" y="378372"/>
                </a:cubicBezTo>
                <a:cubicBezTo>
                  <a:pt x="1036230" y="372100"/>
                  <a:pt x="1054724" y="372195"/>
                  <a:pt x="1072055" y="367862"/>
                </a:cubicBezTo>
                <a:cubicBezTo>
                  <a:pt x="1082803" y="365175"/>
                  <a:pt x="1093076" y="360855"/>
                  <a:pt x="1103586" y="357352"/>
                </a:cubicBezTo>
                <a:cubicBezTo>
                  <a:pt x="1143387" y="330818"/>
                  <a:pt x="1127150" y="336536"/>
                  <a:pt x="1177159" y="325820"/>
                </a:cubicBezTo>
                <a:cubicBezTo>
                  <a:pt x="1212094" y="318334"/>
                  <a:pt x="1282262" y="304800"/>
                  <a:pt x="1282262" y="304800"/>
                </a:cubicBezTo>
                <a:cubicBezTo>
                  <a:pt x="1337933" y="267685"/>
                  <a:pt x="1294370" y="290178"/>
                  <a:pt x="1387366" y="273269"/>
                </a:cubicBezTo>
                <a:cubicBezTo>
                  <a:pt x="1401578" y="270685"/>
                  <a:pt x="1415306" y="265892"/>
                  <a:pt x="1429407" y="262758"/>
                </a:cubicBezTo>
                <a:cubicBezTo>
                  <a:pt x="1446846" y="258883"/>
                  <a:pt x="1464520" y="256123"/>
                  <a:pt x="1481959" y="252248"/>
                </a:cubicBezTo>
                <a:cubicBezTo>
                  <a:pt x="1496060" y="249115"/>
                  <a:pt x="1509788" y="244322"/>
                  <a:pt x="1524000" y="241738"/>
                </a:cubicBezTo>
                <a:cubicBezTo>
                  <a:pt x="1589250" y="229874"/>
                  <a:pt x="1592035" y="235239"/>
                  <a:pt x="1650124" y="220717"/>
                </a:cubicBezTo>
                <a:cubicBezTo>
                  <a:pt x="1660872" y="218030"/>
                  <a:pt x="1670705" y="211892"/>
                  <a:pt x="1681655" y="210207"/>
                </a:cubicBezTo>
                <a:cubicBezTo>
                  <a:pt x="1716455" y="204853"/>
                  <a:pt x="1751782" y="203732"/>
                  <a:pt x="1786759" y="199696"/>
                </a:cubicBezTo>
                <a:lnTo>
                  <a:pt x="1954924" y="178676"/>
                </a:lnTo>
                <a:cubicBezTo>
                  <a:pt x="1968938" y="175172"/>
                  <a:pt x="1982717" y="170540"/>
                  <a:pt x="1996966" y="168165"/>
                </a:cubicBezTo>
                <a:cubicBezTo>
                  <a:pt x="2129375" y="146096"/>
                  <a:pt x="2281711" y="151182"/>
                  <a:pt x="2406869" y="147145"/>
                </a:cubicBezTo>
                <a:cubicBezTo>
                  <a:pt x="2428658" y="143513"/>
                  <a:pt x="2486892" y="135529"/>
                  <a:pt x="2511973" y="126124"/>
                </a:cubicBezTo>
                <a:cubicBezTo>
                  <a:pt x="2526643" y="120623"/>
                  <a:pt x="2539007" y="109605"/>
                  <a:pt x="2554014" y="105103"/>
                </a:cubicBezTo>
                <a:cubicBezTo>
                  <a:pt x="2574426" y="98979"/>
                  <a:pt x="2596402" y="99762"/>
                  <a:pt x="2617076" y="94593"/>
                </a:cubicBezTo>
                <a:cubicBezTo>
                  <a:pt x="2638572" y="89219"/>
                  <a:pt x="2658410" y="77917"/>
                  <a:pt x="2680138" y="73572"/>
                </a:cubicBezTo>
                <a:cubicBezTo>
                  <a:pt x="2721832" y="65234"/>
                  <a:pt x="2778734" y="54720"/>
                  <a:pt x="2816773" y="42041"/>
                </a:cubicBezTo>
                <a:cubicBezTo>
                  <a:pt x="2851879" y="30339"/>
                  <a:pt x="2850762" y="29816"/>
                  <a:pt x="2890345" y="21020"/>
                </a:cubicBezTo>
                <a:cubicBezTo>
                  <a:pt x="2934404" y="11229"/>
                  <a:pt x="2960335" y="7604"/>
                  <a:pt x="3005959" y="0"/>
                </a:cubicBezTo>
                <a:lnTo>
                  <a:pt x="3762704" y="10510"/>
                </a:lnTo>
                <a:cubicBezTo>
                  <a:pt x="3857361" y="12937"/>
                  <a:pt x="3795424" y="26473"/>
                  <a:pt x="3888828" y="42041"/>
                </a:cubicBezTo>
                <a:cubicBezTo>
                  <a:pt x="3919870" y="47215"/>
                  <a:pt x="3962578" y="52611"/>
                  <a:pt x="3993931" y="63062"/>
                </a:cubicBezTo>
                <a:cubicBezTo>
                  <a:pt x="4011830" y="69028"/>
                  <a:pt x="4028817" y="77458"/>
                  <a:pt x="4046483" y="84083"/>
                </a:cubicBezTo>
                <a:cubicBezTo>
                  <a:pt x="4056856" y="87973"/>
                  <a:pt x="4067504" y="91090"/>
                  <a:pt x="4078014" y="94593"/>
                </a:cubicBezTo>
                <a:cubicBezTo>
                  <a:pt x="4175598" y="167782"/>
                  <a:pt x="4065918" y="89438"/>
                  <a:pt x="4162097" y="147145"/>
                </a:cubicBezTo>
                <a:cubicBezTo>
                  <a:pt x="4183760" y="160143"/>
                  <a:pt x="4204948" y="174028"/>
                  <a:pt x="4225159" y="189186"/>
                </a:cubicBezTo>
                <a:cubicBezTo>
                  <a:pt x="4239173" y="199696"/>
                  <a:pt x="4251991" y="212026"/>
                  <a:pt x="4267200" y="220717"/>
                </a:cubicBezTo>
                <a:cubicBezTo>
                  <a:pt x="4276819" y="226214"/>
                  <a:pt x="4288221" y="227724"/>
                  <a:pt x="4298731" y="231227"/>
                </a:cubicBezTo>
                <a:cubicBezTo>
                  <a:pt x="4364272" y="274922"/>
                  <a:pt x="4290340" y="231863"/>
                  <a:pt x="4393324" y="262758"/>
                </a:cubicBezTo>
                <a:cubicBezTo>
                  <a:pt x="4408331" y="267260"/>
                  <a:pt x="4420301" y="279475"/>
                  <a:pt x="4435366" y="283779"/>
                </a:cubicBezTo>
                <a:cubicBezTo>
                  <a:pt x="4516933" y="307084"/>
                  <a:pt x="4538263" y="301533"/>
                  <a:pt x="4614042" y="315310"/>
                </a:cubicBezTo>
                <a:cubicBezTo>
                  <a:pt x="4648989" y="321664"/>
                  <a:pt x="4686236" y="335871"/>
                  <a:pt x="4719145" y="346841"/>
                </a:cubicBezTo>
                <a:lnTo>
                  <a:pt x="4750676" y="357352"/>
                </a:lnTo>
                <a:lnTo>
                  <a:pt x="4782207" y="367862"/>
                </a:lnTo>
                <a:cubicBezTo>
                  <a:pt x="4853734" y="421508"/>
                  <a:pt x="4791575" y="384336"/>
                  <a:pt x="4876800" y="409903"/>
                </a:cubicBezTo>
                <a:cubicBezTo>
                  <a:pt x="4894871" y="415324"/>
                  <a:pt x="4912111" y="423261"/>
                  <a:pt x="4929352" y="430924"/>
                </a:cubicBezTo>
                <a:cubicBezTo>
                  <a:pt x="4961950" y="445412"/>
                  <a:pt x="4975078" y="453075"/>
                  <a:pt x="5002924" y="472965"/>
                </a:cubicBezTo>
                <a:cubicBezTo>
                  <a:pt x="5017179" y="483147"/>
                  <a:pt x="5032579" y="492109"/>
                  <a:pt x="5044966" y="504496"/>
                </a:cubicBezTo>
                <a:cubicBezTo>
                  <a:pt x="5055936" y="515466"/>
                  <a:pt x="5087072" y="561656"/>
                  <a:pt x="5097517" y="578069"/>
                </a:cubicBezTo>
                <a:cubicBezTo>
                  <a:pt x="5115261" y="605953"/>
                  <a:pt x="5137794" y="631464"/>
                  <a:pt x="5150069" y="662152"/>
                </a:cubicBezTo>
                <a:cubicBezTo>
                  <a:pt x="5175781" y="726431"/>
                  <a:pt x="5160625" y="699005"/>
                  <a:pt x="5192110" y="746234"/>
                </a:cubicBezTo>
                <a:cubicBezTo>
                  <a:pt x="5195614" y="760248"/>
                  <a:pt x="5198653" y="774386"/>
                  <a:pt x="5202621" y="788276"/>
                </a:cubicBezTo>
                <a:cubicBezTo>
                  <a:pt x="5205665" y="798929"/>
                  <a:pt x="5210216" y="809119"/>
                  <a:pt x="5213131" y="819807"/>
                </a:cubicBezTo>
                <a:cubicBezTo>
                  <a:pt x="5220732" y="847679"/>
                  <a:pt x="5227145" y="875862"/>
                  <a:pt x="5234152" y="903889"/>
                </a:cubicBezTo>
                <a:cubicBezTo>
                  <a:pt x="5237655" y="917903"/>
                  <a:pt x="5235995" y="934375"/>
                  <a:pt x="5244662" y="945931"/>
                </a:cubicBezTo>
                <a:cubicBezTo>
                  <a:pt x="5255172" y="959945"/>
                  <a:pt x="5264475" y="974952"/>
                  <a:pt x="5276193" y="987972"/>
                </a:cubicBezTo>
                <a:cubicBezTo>
                  <a:pt x="5296080" y="1010068"/>
                  <a:pt x="5322765" y="1026299"/>
                  <a:pt x="5339255" y="1051034"/>
                </a:cubicBezTo>
                <a:cubicBezTo>
                  <a:pt x="5372720" y="1101230"/>
                  <a:pt x="5352385" y="1072701"/>
                  <a:pt x="5402317" y="1135117"/>
                </a:cubicBezTo>
                <a:cubicBezTo>
                  <a:pt x="5428128" y="1238353"/>
                  <a:pt x="5390760" y="1112000"/>
                  <a:pt x="5444359" y="1219200"/>
                </a:cubicBezTo>
                <a:cubicBezTo>
                  <a:pt x="5512224" y="1354931"/>
                  <a:pt x="5399379" y="1178008"/>
                  <a:pt x="5475890" y="1292772"/>
                </a:cubicBezTo>
                <a:cubicBezTo>
                  <a:pt x="5497764" y="1380271"/>
                  <a:pt x="5471129" y="1293761"/>
                  <a:pt x="5507421" y="1366345"/>
                </a:cubicBezTo>
                <a:cubicBezTo>
                  <a:pt x="5516249" y="1384000"/>
                  <a:pt x="5523393" y="1423088"/>
                  <a:pt x="5528442" y="1439917"/>
                </a:cubicBezTo>
                <a:cubicBezTo>
                  <a:pt x="5534809" y="1461140"/>
                  <a:pt x="5545819" y="1481123"/>
                  <a:pt x="5549462" y="1502979"/>
                </a:cubicBezTo>
                <a:cubicBezTo>
                  <a:pt x="5552966" y="1524000"/>
                  <a:pt x="5555350" y="1545238"/>
                  <a:pt x="5559973" y="1566041"/>
                </a:cubicBezTo>
                <a:cubicBezTo>
                  <a:pt x="5562376" y="1576856"/>
                  <a:pt x="5568080" y="1586757"/>
                  <a:pt x="5570483" y="1597572"/>
                </a:cubicBezTo>
                <a:cubicBezTo>
                  <a:pt x="5595143" y="1708547"/>
                  <a:pt x="5567844" y="1621190"/>
                  <a:pt x="5591504" y="1692165"/>
                </a:cubicBezTo>
                <a:cubicBezTo>
                  <a:pt x="5618036" y="1877899"/>
                  <a:pt x="5609283" y="1786909"/>
                  <a:pt x="5591504" y="2133600"/>
                </a:cubicBezTo>
                <a:cubicBezTo>
                  <a:pt x="5590764" y="2148026"/>
                  <a:pt x="5583826" y="2161477"/>
                  <a:pt x="5580993" y="2175641"/>
                </a:cubicBezTo>
                <a:cubicBezTo>
                  <a:pt x="5576814" y="2196538"/>
                  <a:pt x="5575106" y="2217900"/>
                  <a:pt x="5570483" y="2238703"/>
                </a:cubicBezTo>
                <a:cubicBezTo>
                  <a:pt x="5568080" y="2249518"/>
                  <a:pt x="5562660" y="2259486"/>
                  <a:pt x="5559973" y="2270234"/>
                </a:cubicBezTo>
                <a:cubicBezTo>
                  <a:pt x="5555640" y="2287565"/>
                  <a:pt x="5553479" y="2305379"/>
                  <a:pt x="5549462" y="2322786"/>
                </a:cubicBezTo>
                <a:cubicBezTo>
                  <a:pt x="5542966" y="2350936"/>
                  <a:pt x="5535449" y="2378841"/>
                  <a:pt x="5528442" y="2406869"/>
                </a:cubicBezTo>
                <a:cubicBezTo>
                  <a:pt x="5524939" y="2420883"/>
                  <a:pt x="5522499" y="2435206"/>
                  <a:pt x="5517931" y="2448910"/>
                </a:cubicBezTo>
                <a:lnTo>
                  <a:pt x="5496910" y="2511972"/>
                </a:lnTo>
                <a:cubicBezTo>
                  <a:pt x="5493407" y="2522482"/>
                  <a:pt x="5489087" y="2532755"/>
                  <a:pt x="5486400" y="2543503"/>
                </a:cubicBezTo>
                <a:cubicBezTo>
                  <a:pt x="5472826" y="2597800"/>
                  <a:pt x="5483903" y="2573526"/>
                  <a:pt x="5454869" y="2617076"/>
                </a:cubicBezTo>
                <a:cubicBezTo>
                  <a:pt x="5424696" y="2737772"/>
                  <a:pt x="5466888" y="2589032"/>
                  <a:pt x="5423338" y="2690648"/>
                </a:cubicBezTo>
                <a:cubicBezTo>
                  <a:pt x="5382616" y="2785666"/>
                  <a:pt x="5444582" y="2685059"/>
                  <a:pt x="5391807" y="2764220"/>
                </a:cubicBezTo>
                <a:cubicBezTo>
                  <a:pt x="5388304" y="2774731"/>
                  <a:pt x="5386677" y="2786067"/>
                  <a:pt x="5381297" y="2795752"/>
                </a:cubicBezTo>
                <a:cubicBezTo>
                  <a:pt x="5369028" y="2817837"/>
                  <a:pt x="5353269" y="2837793"/>
                  <a:pt x="5339255" y="2858814"/>
                </a:cubicBezTo>
                <a:cubicBezTo>
                  <a:pt x="5313980" y="2896726"/>
                  <a:pt x="5298373" y="2924608"/>
                  <a:pt x="5255173" y="2953407"/>
                </a:cubicBezTo>
                <a:cubicBezTo>
                  <a:pt x="5244663" y="2960414"/>
                  <a:pt x="5233346" y="2966341"/>
                  <a:pt x="5223642" y="2974427"/>
                </a:cubicBezTo>
                <a:cubicBezTo>
                  <a:pt x="5159724" y="3027690"/>
                  <a:pt x="5227864" y="2988081"/>
                  <a:pt x="5150069" y="3026979"/>
                </a:cubicBezTo>
                <a:cubicBezTo>
                  <a:pt x="5139559" y="3040993"/>
                  <a:pt x="5131838" y="3057620"/>
                  <a:pt x="5118538" y="3069020"/>
                </a:cubicBezTo>
                <a:cubicBezTo>
                  <a:pt x="5106642" y="3079217"/>
                  <a:pt x="5089932" y="3081980"/>
                  <a:pt x="5076497" y="3090041"/>
                </a:cubicBezTo>
                <a:cubicBezTo>
                  <a:pt x="5054834" y="3103039"/>
                  <a:pt x="5033646" y="3116925"/>
                  <a:pt x="5013435" y="3132083"/>
                </a:cubicBezTo>
                <a:cubicBezTo>
                  <a:pt x="4896663" y="3219661"/>
                  <a:pt x="4959397" y="3177117"/>
                  <a:pt x="4824248" y="3258207"/>
                </a:cubicBezTo>
                <a:cubicBezTo>
                  <a:pt x="4795595" y="3275399"/>
                  <a:pt x="4704500" y="3329624"/>
                  <a:pt x="4687614" y="3342289"/>
                </a:cubicBezTo>
                <a:cubicBezTo>
                  <a:pt x="4643845" y="3375116"/>
                  <a:pt x="4600537" y="3412104"/>
                  <a:pt x="4550979" y="3436883"/>
                </a:cubicBezTo>
                <a:cubicBezTo>
                  <a:pt x="4534104" y="3445320"/>
                  <a:pt x="4515303" y="3449466"/>
                  <a:pt x="4498428" y="3457903"/>
                </a:cubicBezTo>
                <a:cubicBezTo>
                  <a:pt x="4487130" y="3463552"/>
                  <a:pt x="4478366" y="3473631"/>
                  <a:pt x="4466897" y="3478924"/>
                </a:cubicBezTo>
                <a:cubicBezTo>
                  <a:pt x="4432637" y="3494736"/>
                  <a:pt x="4393189" y="3500034"/>
                  <a:pt x="4361793" y="3520965"/>
                </a:cubicBezTo>
                <a:cubicBezTo>
                  <a:pt x="4330128" y="3542075"/>
                  <a:pt x="4325557" y="3547006"/>
                  <a:pt x="4288221" y="3563007"/>
                </a:cubicBezTo>
                <a:cubicBezTo>
                  <a:pt x="4278038" y="3567371"/>
                  <a:pt x="4266873" y="3569153"/>
                  <a:pt x="4256690" y="3573517"/>
                </a:cubicBezTo>
                <a:cubicBezTo>
                  <a:pt x="4242289" y="3579689"/>
                  <a:pt x="4229049" y="3588366"/>
                  <a:pt x="4214648" y="3594538"/>
                </a:cubicBezTo>
                <a:cubicBezTo>
                  <a:pt x="4193540" y="3603584"/>
                  <a:pt x="4162408" y="3610225"/>
                  <a:pt x="4141076" y="3615558"/>
                </a:cubicBezTo>
                <a:cubicBezTo>
                  <a:pt x="4123559" y="3626068"/>
                  <a:pt x="4106796" y="3637953"/>
                  <a:pt x="4088524" y="3647089"/>
                </a:cubicBezTo>
                <a:cubicBezTo>
                  <a:pt x="4078615" y="3652044"/>
                  <a:pt x="4067367" y="3653710"/>
                  <a:pt x="4056993" y="3657600"/>
                </a:cubicBezTo>
                <a:cubicBezTo>
                  <a:pt x="4039328" y="3664224"/>
                  <a:pt x="4021317" y="3670183"/>
                  <a:pt x="4004442" y="3678620"/>
                </a:cubicBezTo>
                <a:cubicBezTo>
                  <a:pt x="3931855" y="3714913"/>
                  <a:pt x="4018368" y="3688276"/>
                  <a:pt x="3930869" y="3710152"/>
                </a:cubicBezTo>
                <a:cubicBezTo>
                  <a:pt x="3899205" y="3731260"/>
                  <a:pt x="3894631" y="3736193"/>
                  <a:pt x="3857297" y="3752193"/>
                </a:cubicBezTo>
                <a:cubicBezTo>
                  <a:pt x="3847114" y="3756557"/>
                  <a:pt x="3835949" y="3758339"/>
                  <a:pt x="3825766" y="3762703"/>
                </a:cubicBezTo>
                <a:cubicBezTo>
                  <a:pt x="3811365" y="3768875"/>
                  <a:pt x="3797328" y="3775950"/>
                  <a:pt x="3783724" y="3783724"/>
                </a:cubicBezTo>
                <a:cubicBezTo>
                  <a:pt x="3772756" y="3789991"/>
                  <a:pt x="3763804" y="3799769"/>
                  <a:pt x="3752193" y="3804745"/>
                </a:cubicBezTo>
                <a:cubicBezTo>
                  <a:pt x="3738916" y="3810435"/>
                  <a:pt x="3724166" y="3811752"/>
                  <a:pt x="3710152" y="3815255"/>
                </a:cubicBezTo>
                <a:cubicBezTo>
                  <a:pt x="3593096" y="3873783"/>
                  <a:pt x="3740557" y="3803853"/>
                  <a:pt x="3626069" y="3846786"/>
                </a:cubicBezTo>
                <a:cubicBezTo>
                  <a:pt x="3611399" y="3852287"/>
                  <a:pt x="3598892" y="3862852"/>
                  <a:pt x="3584028" y="3867807"/>
                </a:cubicBezTo>
                <a:cubicBezTo>
                  <a:pt x="3567081" y="3873456"/>
                  <a:pt x="3548807" y="3873984"/>
                  <a:pt x="3531476" y="3878317"/>
                </a:cubicBezTo>
                <a:cubicBezTo>
                  <a:pt x="3451341" y="3898350"/>
                  <a:pt x="3556197" y="3879679"/>
                  <a:pt x="3457904" y="3899338"/>
                </a:cubicBezTo>
                <a:cubicBezTo>
                  <a:pt x="3437007" y="3903517"/>
                  <a:pt x="3415645" y="3905225"/>
                  <a:pt x="3394842" y="3909848"/>
                </a:cubicBezTo>
                <a:cubicBezTo>
                  <a:pt x="3384027" y="3912251"/>
                  <a:pt x="3374292" y="3918894"/>
                  <a:pt x="3363310" y="3920358"/>
                </a:cubicBezTo>
                <a:cubicBezTo>
                  <a:pt x="3321493" y="3925934"/>
                  <a:pt x="3279227" y="3927365"/>
                  <a:pt x="3237186" y="3930869"/>
                </a:cubicBezTo>
                <a:cubicBezTo>
                  <a:pt x="3203705" y="3939239"/>
                  <a:pt x="3177289" y="3946551"/>
                  <a:pt x="3142593" y="3951889"/>
                </a:cubicBezTo>
                <a:cubicBezTo>
                  <a:pt x="3114676" y="3956184"/>
                  <a:pt x="3086427" y="3958105"/>
                  <a:pt x="3058510" y="3962400"/>
                </a:cubicBezTo>
                <a:cubicBezTo>
                  <a:pt x="2973625" y="3975460"/>
                  <a:pt x="3001011" y="3983833"/>
                  <a:pt x="2879835" y="3993931"/>
                </a:cubicBezTo>
                <a:lnTo>
                  <a:pt x="2627586" y="4014952"/>
                </a:lnTo>
                <a:cubicBezTo>
                  <a:pt x="2585545" y="4018455"/>
                  <a:pt x="2543323" y="4020230"/>
                  <a:pt x="2501462" y="4025462"/>
                </a:cubicBezTo>
                <a:lnTo>
                  <a:pt x="2417379" y="4035972"/>
                </a:lnTo>
                <a:lnTo>
                  <a:pt x="1545021" y="4025462"/>
                </a:lnTo>
                <a:cubicBezTo>
                  <a:pt x="1527357" y="4025061"/>
                  <a:pt x="1470136" y="4008821"/>
                  <a:pt x="1450428" y="4004441"/>
                </a:cubicBezTo>
                <a:cubicBezTo>
                  <a:pt x="1432989" y="4000566"/>
                  <a:pt x="1415315" y="3997806"/>
                  <a:pt x="1397876" y="3993931"/>
                </a:cubicBezTo>
                <a:cubicBezTo>
                  <a:pt x="1354380" y="3984265"/>
                  <a:pt x="1298696" y="3967495"/>
                  <a:pt x="1261242" y="3951889"/>
                </a:cubicBezTo>
                <a:cubicBezTo>
                  <a:pt x="1249582" y="3947031"/>
                  <a:pt x="1241008" y="3936518"/>
                  <a:pt x="1229710" y="3930869"/>
                </a:cubicBezTo>
                <a:cubicBezTo>
                  <a:pt x="1212835" y="3922432"/>
                  <a:pt x="1194399" y="3917510"/>
                  <a:pt x="1177159" y="3909848"/>
                </a:cubicBezTo>
                <a:cubicBezTo>
                  <a:pt x="1106497" y="3878442"/>
                  <a:pt x="1164792" y="3896246"/>
                  <a:pt x="1093076" y="3878317"/>
                </a:cubicBezTo>
                <a:cubicBezTo>
                  <a:pt x="1013915" y="3825542"/>
                  <a:pt x="1114522" y="3887508"/>
                  <a:pt x="1019504" y="3846786"/>
                </a:cubicBezTo>
                <a:cubicBezTo>
                  <a:pt x="1007893" y="3841810"/>
                  <a:pt x="999584" y="3830741"/>
                  <a:pt x="987973" y="3825765"/>
                </a:cubicBezTo>
                <a:cubicBezTo>
                  <a:pt x="974696" y="3820075"/>
                  <a:pt x="959821" y="3819223"/>
                  <a:pt x="945931" y="3815255"/>
                </a:cubicBezTo>
                <a:cubicBezTo>
                  <a:pt x="935278" y="3812212"/>
                  <a:pt x="925053" y="3807789"/>
                  <a:pt x="914400" y="3804745"/>
                </a:cubicBezTo>
                <a:cubicBezTo>
                  <a:pt x="848325" y="3785866"/>
                  <a:pt x="852930" y="3797550"/>
                  <a:pt x="767255" y="3752193"/>
                </a:cubicBezTo>
                <a:cubicBezTo>
                  <a:pt x="740620" y="3738092"/>
                  <a:pt x="719526" y="3715147"/>
                  <a:pt x="693683" y="3699641"/>
                </a:cubicBezTo>
                <a:cubicBezTo>
                  <a:pt x="666813" y="3683519"/>
                  <a:pt x="609600" y="3657600"/>
                  <a:pt x="609600" y="3657600"/>
                </a:cubicBezTo>
                <a:cubicBezTo>
                  <a:pt x="595586" y="3643586"/>
                  <a:pt x="582606" y="3628456"/>
                  <a:pt x="567559" y="3615558"/>
                </a:cubicBezTo>
                <a:cubicBezTo>
                  <a:pt x="557968" y="3607337"/>
                  <a:pt x="545469" y="3602930"/>
                  <a:pt x="536028" y="3594538"/>
                </a:cubicBezTo>
                <a:cubicBezTo>
                  <a:pt x="493492" y="3556728"/>
                  <a:pt x="455295" y="3513261"/>
                  <a:pt x="420414" y="3468414"/>
                </a:cubicBezTo>
                <a:cubicBezTo>
                  <a:pt x="412659" y="3458443"/>
                  <a:pt x="405442" y="3447973"/>
                  <a:pt x="399393" y="3436883"/>
                </a:cubicBezTo>
                <a:cubicBezTo>
                  <a:pt x="384388" y="3409373"/>
                  <a:pt x="357352" y="3352800"/>
                  <a:pt x="357352" y="3352800"/>
                </a:cubicBezTo>
                <a:cubicBezTo>
                  <a:pt x="353849" y="3324772"/>
                  <a:pt x="351137" y="3296634"/>
                  <a:pt x="346842" y="3268717"/>
                </a:cubicBezTo>
                <a:cubicBezTo>
                  <a:pt x="344126" y="3251060"/>
                  <a:pt x="339047" y="3233822"/>
                  <a:pt x="336331" y="3216165"/>
                </a:cubicBezTo>
                <a:cubicBezTo>
                  <a:pt x="332036" y="3188248"/>
                  <a:pt x="331739" y="3159701"/>
                  <a:pt x="325821" y="3132083"/>
                </a:cubicBezTo>
                <a:cubicBezTo>
                  <a:pt x="321178" y="3110417"/>
                  <a:pt x="317091" y="3087457"/>
                  <a:pt x="304800" y="3069020"/>
                </a:cubicBezTo>
                <a:lnTo>
                  <a:pt x="262759" y="3005958"/>
                </a:lnTo>
                <a:cubicBezTo>
                  <a:pt x="240002" y="2914935"/>
                  <a:pt x="267869" y="3013479"/>
                  <a:pt x="231228" y="2921876"/>
                </a:cubicBezTo>
                <a:cubicBezTo>
                  <a:pt x="222999" y="2901303"/>
                  <a:pt x="217214" y="2879835"/>
                  <a:pt x="210207" y="2858814"/>
                </a:cubicBezTo>
                <a:lnTo>
                  <a:pt x="189186" y="2795752"/>
                </a:lnTo>
                <a:lnTo>
                  <a:pt x="178676" y="2764220"/>
                </a:lnTo>
                <a:cubicBezTo>
                  <a:pt x="175173" y="2753710"/>
                  <a:pt x="170853" y="2743437"/>
                  <a:pt x="168166" y="2732689"/>
                </a:cubicBezTo>
                <a:cubicBezTo>
                  <a:pt x="164662" y="2718675"/>
                  <a:pt x="161623" y="2704537"/>
                  <a:pt x="157655" y="2690648"/>
                </a:cubicBezTo>
                <a:cubicBezTo>
                  <a:pt x="154611" y="2679995"/>
                  <a:pt x="149548" y="2669932"/>
                  <a:pt x="147145" y="2659117"/>
                </a:cubicBezTo>
                <a:cubicBezTo>
                  <a:pt x="142522" y="2638314"/>
                  <a:pt x="140447" y="2617022"/>
                  <a:pt x="136635" y="2596055"/>
                </a:cubicBezTo>
                <a:cubicBezTo>
                  <a:pt x="133439" y="2578479"/>
                  <a:pt x="129999" y="2560942"/>
                  <a:pt x="126124" y="2543503"/>
                </a:cubicBezTo>
                <a:cubicBezTo>
                  <a:pt x="122990" y="2529402"/>
                  <a:pt x="118747" y="2515563"/>
                  <a:pt x="115614" y="2501462"/>
                </a:cubicBezTo>
                <a:cubicBezTo>
                  <a:pt x="111739" y="2484023"/>
                  <a:pt x="108979" y="2466349"/>
                  <a:pt x="105104" y="2448910"/>
                </a:cubicBezTo>
                <a:cubicBezTo>
                  <a:pt x="91176" y="2386237"/>
                  <a:pt x="94382" y="2421055"/>
                  <a:pt x="84083" y="2343807"/>
                </a:cubicBezTo>
                <a:cubicBezTo>
                  <a:pt x="79890" y="2312360"/>
                  <a:pt x="78060" y="2280620"/>
                  <a:pt x="73573" y="2249214"/>
                </a:cubicBezTo>
                <a:cubicBezTo>
                  <a:pt x="67232" y="2204827"/>
                  <a:pt x="64777" y="2201808"/>
                  <a:pt x="52552" y="2165131"/>
                </a:cubicBezTo>
                <a:cubicBezTo>
                  <a:pt x="49049" y="2140607"/>
                  <a:pt x="45809" y="2116043"/>
                  <a:pt x="42042" y="2091558"/>
                </a:cubicBezTo>
                <a:cubicBezTo>
                  <a:pt x="38802" y="2070495"/>
                  <a:pt x="34021" y="2049661"/>
                  <a:pt x="31531" y="2028496"/>
                </a:cubicBezTo>
                <a:cubicBezTo>
                  <a:pt x="27010" y="1990064"/>
                  <a:pt x="25294" y="1951343"/>
                  <a:pt x="21021" y="1912883"/>
                </a:cubicBezTo>
                <a:cubicBezTo>
                  <a:pt x="18285" y="1888261"/>
                  <a:pt x="13784" y="1863866"/>
                  <a:pt x="10510" y="1839310"/>
                </a:cubicBezTo>
                <a:cubicBezTo>
                  <a:pt x="6777" y="1811312"/>
                  <a:pt x="3503" y="1783255"/>
                  <a:pt x="0" y="1755227"/>
                </a:cubicBezTo>
                <a:cubicBezTo>
                  <a:pt x="3503" y="1688662"/>
                  <a:pt x="4475" y="1621915"/>
                  <a:pt x="10510" y="1555531"/>
                </a:cubicBezTo>
                <a:cubicBezTo>
                  <a:pt x="11513" y="1544498"/>
                  <a:pt x="15641" y="1533685"/>
                  <a:pt x="21021" y="1524000"/>
                </a:cubicBezTo>
                <a:cubicBezTo>
                  <a:pt x="33290" y="1501916"/>
                  <a:pt x="39095" y="1468927"/>
                  <a:pt x="63062" y="1460938"/>
                </a:cubicBezTo>
                <a:lnTo>
                  <a:pt x="126124" y="1439917"/>
                </a:lnTo>
                <a:cubicBezTo>
                  <a:pt x="160570" y="1416953"/>
                  <a:pt x="143642" y="1439917"/>
                  <a:pt x="147145" y="1439917"/>
                </a:cubicBezTo>
                <a:close/>
              </a:path>
            </a:pathLst>
          </a:cu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l" defTabSz="685800" rtl="0" eaLnBrk="1" fontAlgn="auto" latinLnBrk="0" hangingPunct="1">
              <a:lnSpc>
                <a:spcPct val="100000"/>
              </a:lnSpc>
              <a:spcBef>
                <a:spcPts val="0"/>
              </a:spcBef>
              <a:spcAft>
                <a:spcPts val="0"/>
              </a:spcAft>
              <a:buClrTx/>
              <a:buSzTx/>
              <a:buFontTx/>
              <a:buNone/>
              <a:tabLst/>
            </a:pPr>
            <a:endParaRPr kumimoji="0" lang="en-US" sz="1000" b="0" i="0" u="none" strike="noStrike" kern="1200" cap="none" spc="0" normalizeH="0" baseline="0" noProof="0">
              <a:ln>
                <a:noFill/>
              </a:ln>
              <a:solidFill>
                <a:prstClr val="white"/>
              </a:solidFill>
              <a:effectLst/>
              <a:uLnTx/>
              <a:uFillTx/>
              <a:latin typeface="Arial"/>
              <a:ea typeface="+mn-ea"/>
              <a:cs typeface="+mn-cs"/>
            </a:endParaRPr>
          </a:p>
        </p:txBody>
      </p:sp>
      <p:sp>
        <p:nvSpPr>
          <p:cNvPr id="5" name="Title 4">
            <a:extLst>
              <a:ext uri="{FF2B5EF4-FFF2-40B4-BE49-F238E27FC236}">
                <a16:creationId xmlns:a16="http://schemas.microsoft.com/office/drawing/2014/main" id="{2601817E-F1C7-D741-800D-4606F371369D}"/>
              </a:ext>
            </a:extLst>
          </p:cNvPr>
          <p:cNvSpPr>
            <a:spLocks noGrp="1"/>
          </p:cNvSpPr>
          <p:nvPr>
            <p:ph type="title"/>
          </p:nvPr>
        </p:nvSpPr>
        <p:spPr>
          <a:xfrm>
            <a:off x="93571" y="221202"/>
            <a:ext cx="10515600" cy="395759"/>
          </a:xfrm>
        </p:spPr>
        <p:txBody>
          <a:bodyPr>
            <a:noAutofit/>
          </a:bodyPr>
          <a:lstStyle/>
          <a:p>
            <a:r>
              <a:rPr lang="en-US" sz="3600"/>
              <a:t>Container Bounded Context</a:t>
            </a:r>
          </a:p>
        </p:txBody>
      </p:sp>
      <p:sp>
        <p:nvSpPr>
          <p:cNvPr id="16" name="Rectangle 15">
            <a:extLst>
              <a:ext uri="{FF2B5EF4-FFF2-40B4-BE49-F238E27FC236}">
                <a16:creationId xmlns:a16="http://schemas.microsoft.com/office/drawing/2014/main" id="{D6ED9DE2-8F41-EF47-98FB-F2EE506CFFAB}"/>
              </a:ext>
            </a:extLst>
          </p:cNvPr>
          <p:cNvSpPr/>
          <p:nvPr/>
        </p:nvSpPr>
        <p:spPr>
          <a:xfrm>
            <a:off x="2086100" y="3090001"/>
            <a:ext cx="914400" cy="914400"/>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Assign Container to order </a:t>
            </a:r>
          </a:p>
        </p:txBody>
      </p:sp>
      <p:sp>
        <p:nvSpPr>
          <p:cNvPr id="17" name="Rectangle 16">
            <a:extLst>
              <a:ext uri="{FF2B5EF4-FFF2-40B4-BE49-F238E27FC236}">
                <a16:creationId xmlns:a16="http://schemas.microsoft.com/office/drawing/2014/main" id="{40746988-9A7F-A243-A0D4-310FBE3CC01D}"/>
              </a:ext>
            </a:extLst>
          </p:cNvPr>
          <p:cNvSpPr/>
          <p:nvPr/>
        </p:nvSpPr>
        <p:spPr>
          <a:xfrm>
            <a:off x="2086100" y="4243924"/>
            <a:ext cx="914400" cy="914400"/>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Release Container to order </a:t>
            </a:r>
          </a:p>
        </p:txBody>
      </p:sp>
      <p:sp>
        <p:nvSpPr>
          <p:cNvPr id="18" name="Rectangle 17">
            <a:extLst>
              <a:ext uri="{FF2B5EF4-FFF2-40B4-BE49-F238E27FC236}">
                <a16:creationId xmlns:a16="http://schemas.microsoft.com/office/drawing/2014/main" id="{747743A8-5A7A-5D40-8317-D107B26736E4}"/>
              </a:ext>
            </a:extLst>
          </p:cNvPr>
          <p:cNvSpPr/>
          <p:nvPr/>
        </p:nvSpPr>
        <p:spPr>
          <a:xfrm>
            <a:off x="3000500" y="5322360"/>
            <a:ext cx="914400" cy="914400"/>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Remove Container from inventory </a:t>
            </a:r>
          </a:p>
        </p:txBody>
      </p:sp>
      <p:sp>
        <p:nvSpPr>
          <p:cNvPr id="23" name="Rectangle 22">
            <a:extLst>
              <a:ext uri="{FF2B5EF4-FFF2-40B4-BE49-F238E27FC236}">
                <a16:creationId xmlns:a16="http://schemas.microsoft.com/office/drawing/2014/main" id="{C083840F-4E6B-6448-8928-7E35A068DF1A}"/>
              </a:ext>
            </a:extLst>
          </p:cNvPr>
          <p:cNvSpPr/>
          <p:nvPr/>
        </p:nvSpPr>
        <p:spPr>
          <a:xfrm>
            <a:off x="3299324" y="1934920"/>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added to inventory</a:t>
            </a:r>
          </a:p>
        </p:txBody>
      </p:sp>
      <p:sp>
        <p:nvSpPr>
          <p:cNvPr id="24" name="Rectangle 23">
            <a:extLst>
              <a:ext uri="{FF2B5EF4-FFF2-40B4-BE49-F238E27FC236}">
                <a16:creationId xmlns:a16="http://schemas.microsoft.com/office/drawing/2014/main" id="{6D0ABF8B-64F5-9043-BFD5-87274CBFC659}"/>
              </a:ext>
            </a:extLst>
          </p:cNvPr>
          <p:cNvSpPr/>
          <p:nvPr/>
        </p:nvSpPr>
        <p:spPr>
          <a:xfrm>
            <a:off x="8953593" y="1807140"/>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removed from inventory</a:t>
            </a:r>
          </a:p>
        </p:txBody>
      </p:sp>
      <p:sp>
        <p:nvSpPr>
          <p:cNvPr id="25" name="Rectangle 24">
            <a:extLst>
              <a:ext uri="{FF2B5EF4-FFF2-40B4-BE49-F238E27FC236}">
                <a16:creationId xmlns:a16="http://schemas.microsoft.com/office/drawing/2014/main" id="{B2E2BA4B-9056-2C4C-B9AE-7274A7650F58}"/>
              </a:ext>
            </a:extLst>
          </p:cNvPr>
          <p:cNvSpPr/>
          <p:nvPr/>
        </p:nvSpPr>
        <p:spPr>
          <a:xfrm>
            <a:off x="3907214" y="2804379"/>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landed at location</a:t>
            </a:r>
          </a:p>
        </p:txBody>
      </p:sp>
      <p:sp>
        <p:nvSpPr>
          <p:cNvPr id="26" name="Rectangle 25">
            <a:extLst>
              <a:ext uri="{FF2B5EF4-FFF2-40B4-BE49-F238E27FC236}">
                <a16:creationId xmlns:a16="http://schemas.microsoft.com/office/drawing/2014/main" id="{5E732916-83CF-AC49-8105-950E94538CB1}"/>
              </a:ext>
            </a:extLst>
          </p:cNvPr>
          <p:cNvSpPr/>
          <p:nvPr/>
        </p:nvSpPr>
        <p:spPr>
          <a:xfrm>
            <a:off x="5502599" y="5093249"/>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in maintenance</a:t>
            </a:r>
          </a:p>
        </p:txBody>
      </p:sp>
      <p:sp>
        <p:nvSpPr>
          <p:cNvPr id="27" name="Rectangle 26">
            <a:extLst>
              <a:ext uri="{FF2B5EF4-FFF2-40B4-BE49-F238E27FC236}">
                <a16:creationId xmlns:a16="http://schemas.microsoft.com/office/drawing/2014/main" id="{069842E5-EAE8-A441-A1FC-212E51D5581C}"/>
              </a:ext>
            </a:extLst>
          </p:cNvPr>
          <p:cNvSpPr/>
          <p:nvPr/>
        </p:nvSpPr>
        <p:spPr>
          <a:xfrm>
            <a:off x="4247996" y="1046051"/>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on vessel</a:t>
            </a:r>
          </a:p>
        </p:txBody>
      </p:sp>
      <p:sp>
        <p:nvSpPr>
          <p:cNvPr id="28" name="Rectangle 27">
            <a:extLst>
              <a:ext uri="{FF2B5EF4-FFF2-40B4-BE49-F238E27FC236}">
                <a16:creationId xmlns:a16="http://schemas.microsoft.com/office/drawing/2014/main" id="{AEC80E8C-B0C7-F14D-B710-F35311A0842F}"/>
              </a:ext>
            </a:extLst>
          </p:cNvPr>
          <p:cNvSpPr/>
          <p:nvPr/>
        </p:nvSpPr>
        <p:spPr>
          <a:xfrm>
            <a:off x="6367054" y="5509354"/>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out maintenance</a:t>
            </a:r>
          </a:p>
        </p:txBody>
      </p:sp>
      <p:sp>
        <p:nvSpPr>
          <p:cNvPr id="29" name="Rectangle 28">
            <a:extLst>
              <a:ext uri="{FF2B5EF4-FFF2-40B4-BE49-F238E27FC236}">
                <a16:creationId xmlns:a16="http://schemas.microsoft.com/office/drawing/2014/main" id="{53C5DA80-7E26-154B-AB46-317E1EF5FAC6}"/>
              </a:ext>
            </a:extLst>
          </p:cNvPr>
          <p:cNvSpPr/>
          <p:nvPr/>
        </p:nvSpPr>
        <p:spPr>
          <a:xfrm>
            <a:off x="6443003" y="816806"/>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on truck</a:t>
            </a:r>
          </a:p>
        </p:txBody>
      </p:sp>
      <p:sp>
        <p:nvSpPr>
          <p:cNvPr id="30" name="Rectangle 29">
            <a:extLst>
              <a:ext uri="{FF2B5EF4-FFF2-40B4-BE49-F238E27FC236}">
                <a16:creationId xmlns:a16="http://schemas.microsoft.com/office/drawing/2014/main" id="{027D5267-9395-C04C-88CA-2326AB2F70DC}"/>
              </a:ext>
            </a:extLst>
          </p:cNvPr>
          <p:cNvSpPr/>
          <p:nvPr/>
        </p:nvSpPr>
        <p:spPr>
          <a:xfrm>
            <a:off x="3329689" y="3841276"/>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assigned to order</a:t>
            </a:r>
          </a:p>
        </p:txBody>
      </p:sp>
      <p:sp>
        <p:nvSpPr>
          <p:cNvPr id="31" name="Rectangle 30">
            <a:extLst>
              <a:ext uri="{FF2B5EF4-FFF2-40B4-BE49-F238E27FC236}">
                <a16:creationId xmlns:a16="http://schemas.microsoft.com/office/drawing/2014/main" id="{A9E6EC11-B0CE-1649-80E8-B4214BE25DBC}"/>
              </a:ext>
            </a:extLst>
          </p:cNvPr>
          <p:cNvSpPr/>
          <p:nvPr/>
        </p:nvSpPr>
        <p:spPr>
          <a:xfrm>
            <a:off x="4202405" y="4222012"/>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released from order</a:t>
            </a:r>
          </a:p>
        </p:txBody>
      </p:sp>
      <p:sp>
        <p:nvSpPr>
          <p:cNvPr id="32" name="Rectangle 31">
            <a:extLst>
              <a:ext uri="{FF2B5EF4-FFF2-40B4-BE49-F238E27FC236}">
                <a16:creationId xmlns:a16="http://schemas.microsoft.com/office/drawing/2014/main" id="{25876E68-652C-BB4C-9314-E4EB3DF9B27D}"/>
              </a:ext>
            </a:extLst>
          </p:cNvPr>
          <p:cNvSpPr/>
          <p:nvPr/>
        </p:nvSpPr>
        <p:spPr>
          <a:xfrm>
            <a:off x="5211851" y="1414243"/>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off vessel</a:t>
            </a:r>
          </a:p>
        </p:txBody>
      </p:sp>
      <p:sp>
        <p:nvSpPr>
          <p:cNvPr id="33" name="Rectangle 32">
            <a:extLst>
              <a:ext uri="{FF2B5EF4-FFF2-40B4-BE49-F238E27FC236}">
                <a16:creationId xmlns:a16="http://schemas.microsoft.com/office/drawing/2014/main" id="{1EC67374-9D75-3744-9C92-74DDCC8C6AA4}"/>
              </a:ext>
            </a:extLst>
          </p:cNvPr>
          <p:cNvSpPr/>
          <p:nvPr/>
        </p:nvSpPr>
        <p:spPr>
          <a:xfrm>
            <a:off x="7286918" y="1227185"/>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off truck</a:t>
            </a:r>
          </a:p>
        </p:txBody>
      </p:sp>
      <p:sp>
        <p:nvSpPr>
          <p:cNvPr id="34" name="Rectangle 33">
            <a:extLst>
              <a:ext uri="{FF2B5EF4-FFF2-40B4-BE49-F238E27FC236}">
                <a16:creationId xmlns:a16="http://schemas.microsoft.com/office/drawing/2014/main" id="{CED46D33-E482-0A4E-B9FE-27D85499C11F}"/>
              </a:ext>
            </a:extLst>
          </p:cNvPr>
          <p:cNvSpPr/>
          <p:nvPr/>
        </p:nvSpPr>
        <p:spPr>
          <a:xfrm>
            <a:off x="5906507" y="2512800"/>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loaded</a:t>
            </a:r>
          </a:p>
        </p:txBody>
      </p:sp>
      <p:sp>
        <p:nvSpPr>
          <p:cNvPr id="35" name="Rectangle 34">
            <a:extLst>
              <a:ext uri="{FF2B5EF4-FFF2-40B4-BE49-F238E27FC236}">
                <a16:creationId xmlns:a16="http://schemas.microsoft.com/office/drawing/2014/main" id="{9319A3BC-EE3E-5345-89A3-2E215C655604}"/>
              </a:ext>
            </a:extLst>
          </p:cNvPr>
          <p:cNvSpPr/>
          <p:nvPr/>
        </p:nvSpPr>
        <p:spPr>
          <a:xfrm>
            <a:off x="6355541" y="2992086"/>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unloaded</a:t>
            </a:r>
          </a:p>
        </p:txBody>
      </p:sp>
      <p:sp>
        <p:nvSpPr>
          <p:cNvPr id="36" name="Rectangle 35">
            <a:extLst>
              <a:ext uri="{FF2B5EF4-FFF2-40B4-BE49-F238E27FC236}">
                <a16:creationId xmlns:a16="http://schemas.microsoft.com/office/drawing/2014/main" id="{FB053A95-5293-BB4A-811D-410AFD72E274}"/>
              </a:ext>
            </a:extLst>
          </p:cNvPr>
          <p:cNvSpPr/>
          <p:nvPr/>
        </p:nvSpPr>
        <p:spPr>
          <a:xfrm>
            <a:off x="7529458" y="4716324"/>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door closed</a:t>
            </a:r>
          </a:p>
        </p:txBody>
      </p:sp>
      <p:sp>
        <p:nvSpPr>
          <p:cNvPr id="37" name="Rectangle 36">
            <a:extLst>
              <a:ext uri="{FF2B5EF4-FFF2-40B4-BE49-F238E27FC236}">
                <a16:creationId xmlns:a16="http://schemas.microsoft.com/office/drawing/2014/main" id="{B3C1A834-375F-FE4E-A9DC-17B6A9BD5A4C}"/>
              </a:ext>
            </a:extLst>
          </p:cNvPr>
          <p:cNvSpPr/>
          <p:nvPr/>
        </p:nvSpPr>
        <p:spPr>
          <a:xfrm>
            <a:off x="8496499" y="5093249"/>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door opened</a:t>
            </a:r>
          </a:p>
        </p:txBody>
      </p:sp>
    </p:spTree>
    <p:extLst>
      <p:ext uri="{BB962C8B-B14F-4D97-AF65-F5344CB8AC3E}">
        <p14:creationId xmlns:p14="http://schemas.microsoft.com/office/powerpoint/2010/main" val="390951954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4FC843-CBA3-204A-9087-239C7E4B548E}"/>
              </a:ext>
            </a:extLst>
          </p:cNvPr>
          <p:cNvSpPr>
            <a:spLocks noGrp="1"/>
          </p:cNvSpPr>
          <p:nvPr>
            <p:ph type="title"/>
          </p:nvPr>
        </p:nvSpPr>
        <p:spPr>
          <a:xfrm>
            <a:off x="241290" y="184634"/>
            <a:ext cx="10515600" cy="530028"/>
          </a:xfrm>
        </p:spPr>
        <p:txBody>
          <a:bodyPr>
            <a:normAutofit/>
          </a:bodyPr>
          <a:lstStyle/>
          <a:p>
            <a:r>
              <a:rPr lang="en-US"/>
              <a:t>OLD    Container - HL</a:t>
            </a:r>
          </a:p>
        </p:txBody>
      </p:sp>
      <p:sp>
        <p:nvSpPr>
          <p:cNvPr id="12" name="Rounded Rectangle 11">
            <a:extLst>
              <a:ext uri="{FF2B5EF4-FFF2-40B4-BE49-F238E27FC236}">
                <a16:creationId xmlns:a16="http://schemas.microsoft.com/office/drawing/2014/main" id="{7B66182A-6BE5-0D42-9375-B4BE313EF3C7}"/>
              </a:ext>
            </a:extLst>
          </p:cNvPr>
          <p:cNvSpPr/>
          <p:nvPr/>
        </p:nvSpPr>
        <p:spPr>
          <a:xfrm>
            <a:off x="2177458" y="3504467"/>
            <a:ext cx="8768115" cy="844973"/>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1" u="none" strike="noStrike" kern="0" cap="none" spc="0" normalizeH="0" baseline="0" noProof="0">
                <a:ln>
                  <a:noFill/>
                </a:ln>
                <a:solidFill>
                  <a:srgbClr val="000000"/>
                </a:solidFill>
                <a:effectLst/>
                <a:uLnTx/>
                <a:uFillTx/>
                <a:latin typeface="Calibri"/>
                <a:ea typeface="Calibri"/>
                <a:cs typeface="Calibri"/>
                <a:sym typeface="Calibri"/>
              </a:rPr>
              <a:t>Event Backbone</a:t>
            </a:r>
          </a:p>
        </p:txBody>
      </p:sp>
      <p:sp>
        <p:nvSpPr>
          <p:cNvPr id="13" name="Rounded Rectangle 12">
            <a:extLst>
              <a:ext uri="{FF2B5EF4-FFF2-40B4-BE49-F238E27FC236}">
                <a16:creationId xmlns:a16="http://schemas.microsoft.com/office/drawing/2014/main" id="{65E6F277-12BD-B04D-876F-4C196724B8D1}"/>
              </a:ext>
            </a:extLst>
          </p:cNvPr>
          <p:cNvSpPr/>
          <p:nvPr/>
        </p:nvSpPr>
        <p:spPr>
          <a:xfrm>
            <a:off x="889369" y="2341588"/>
            <a:ext cx="1568107" cy="914400"/>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5">
                    <a:lumMod val="50000"/>
                  </a:schemeClr>
                </a:solidFill>
              </a:rPr>
              <a:t>Fleet / Ships</a:t>
            </a:r>
          </a:p>
          <a:p>
            <a:pPr algn="ctr"/>
            <a:r>
              <a:rPr lang="en-US" sz="1200">
                <a:solidFill>
                  <a:schemeClr val="accent5">
                    <a:lumMod val="50000"/>
                  </a:schemeClr>
                </a:solidFill>
              </a:rPr>
              <a:t>Simulator MS</a:t>
            </a:r>
          </a:p>
        </p:txBody>
      </p:sp>
      <p:sp>
        <p:nvSpPr>
          <p:cNvPr id="14" name="Can 13">
            <a:extLst>
              <a:ext uri="{FF2B5EF4-FFF2-40B4-BE49-F238E27FC236}">
                <a16:creationId xmlns:a16="http://schemas.microsoft.com/office/drawing/2014/main" id="{F3CF2C45-5F88-1A44-B787-C2E19648646E}"/>
              </a:ext>
            </a:extLst>
          </p:cNvPr>
          <p:cNvSpPr/>
          <p:nvPr/>
        </p:nvSpPr>
        <p:spPr>
          <a:xfrm>
            <a:off x="2525301" y="2610981"/>
            <a:ext cx="767751" cy="651990"/>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chemeClr val="bg1"/>
                </a:solidFill>
              </a:rPr>
              <a:t>Ship </a:t>
            </a:r>
          </a:p>
          <a:p>
            <a:pPr algn="ctr"/>
            <a:r>
              <a:rPr lang="en-US" sz="1000">
                <a:solidFill>
                  <a:schemeClr val="bg1"/>
                </a:solidFill>
              </a:rPr>
              <a:t>fleet</a:t>
            </a:r>
          </a:p>
        </p:txBody>
      </p:sp>
      <p:sp>
        <p:nvSpPr>
          <p:cNvPr id="15" name="Can 14">
            <a:extLst>
              <a:ext uri="{FF2B5EF4-FFF2-40B4-BE49-F238E27FC236}">
                <a16:creationId xmlns:a16="http://schemas.microsoft.com/office/drawing/2014/main" id="{4C9D95C1-76AF-0445-A01A-DEA74B900DA5}"/>
              </a:ext>
            </a:extLst>
          </p:cNvPr>
          <p:cNvSpPr/>
          <p:nvPr/>
        </p:nvSpPr>
        <p:spPr>
          <a:xfrm rot="5400000">
            <a:off x="2602605" y="3505001"/>
            <a:ext cx="285536" cy="682148"/>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Can 15">
            <a:extLst>
              <a:ext uri="{FF2B5EF4-FFF2-40B4-BE49-F238E27FC236}">
                <a16:creationId xmlns:a16="http://schemas.microsoft.com/office/drawing/2014/main" id="{4D1D7174-7149-FC4C-981F-3B7E91157F08}"/>
              </a:ext>
            </a:extLst>
          </p:cNvPr>
          <p:cNvSpPr/>
          <p:nvPr/>
        </p:nvSpPr>
        <p:spPr>
          <a:xfrm rot="5400000">
            <a:off x="3744419" y="3404605"/>
            <a:ext cx="310551" cy="857926"/>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Can 16">
            <a:extLst>
              <a:ext uri="{FF2B5EF4-FFF2-40B4-BE49-F238E27FC236}">
                <a16:creationId xmlns:a16="http://schemas.microsoft.com/office/drawing/2014/main" id="{49E4F05B-3FC6-134C-A4C1-D42892A59F8A}"/>
              </a:ext>
            </a:extLst>
          </p:cNvPr>
          <p:cNvSpPr/>
          <p:nvPr/>
        </p:nvSpPr>
        <p:spPr>
          <a:xfrm rot="5400000">
            <a:off x="7723540" y="3345232"/>
            <a:ext cx="310551" cy="943287"/>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Can 17">
            <a:extLst>
              <a:ext uri="{FF2B5EF4-FFF2-40B4-BE49-F238E27FC236}">
                <a16:creationId xmlns:a16="http://schemas.microsoft.com/office/drawing/2014/main" id="{EA5DFDFF-BDF0-7A4C-B389-8DC8DADAE82F}"/>
              </a:ext>
            </a:extLst>
          </p:cNvPr>
          <p:cNvSpPr/>
          <p:nvPr/>
        </p:nvSpPr>
        <p:spPr>
          <a:xfrm>
            <a:off x="10796639" y="3933967"/>
            <a:ext cx="567545" cy="502992"/>
          </a:xfrm>
          <a:prstGeom prst="can">
            <a:avLst/>
          </a:prstGeom>
          <a:solidFill>
            <a:sysClr val="window" lastClr="FFFFFF">
              <a:lumMod val="95000"/>
            </a:sysClr>
          </a:solidFill>
          <a:ln w="12700" cap="flat" cmpd="sng" algn="ctr">
            <a:solidFill>
              <a:sysClr val="windowText" lastClr="000000"/>
            </a:solid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Calibri" panose="020F0502020204030204"/>
                <a:ea typeface="+mn-ea"/>
                <a:cs typeface="+mn-cs"/>
              </a:rPr>
              <a:t>Store</a:t>
            </a:r>
          </a:p>
        </p:txBody>
      </p:sp>
      <p:sp>
        <p:nvSpPr>
          <p:cNvPr id="19" name="Rounded Rectangle 18">
            <a:extLst>
              <a:ext uri="{FF2B5EF4-FFF2-40B4-BE49-F238E27FC236}">
                <a16:creationId xmlns:a16="http://schemas.microsoft.com/office/drawing/2014/main" id="{EDA39120-B27D-AE42-AEDE-06F60DC2F345}"/>
              </a:ext>
            </a:extLst>
          </p:cNvPr>
          <p:cNvSpPr/>
          <p:nvPr/>
        </p:nvSpPr>
        <p:spPr>
          <a:xfrm>
            <a:off x="4249173" y="4641859"/>
            <a:ext cx="1862657" cy="393560"/>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1" u="none" strike="noStrike" kern="0" cap="none" spc="0" normalizeH="0" baseline="0" noProof="0">
                <a:ln>
                  <a:noFill/>
                </a:ln>
                <a:solidFill>
                  <a:srgbClr val="000000"/>
                </a:solidFill>
                <a:effectLst/>
                <a:uLnTx/>
                <a:uFillTx/>
                <a:latin typeface="Calibri"/>
                <a:ea typeface="Calibri"/>
                <a:cs typeface="Calibri"/>
                <a:sym typeface="Calibri"/>
              </a:rPr>
              <a:t>Streaming Analytics </a:t>
            </a:r>
          </a:p>
        </p:txBody>
      </p:sp>
      <p:sp>
        <p:nvSpPr>
          <p:cNvPr id="20" name="Rounded Rectangle 19">
            <a:extLst>
              <a:ext uri="{FF2B5EF4-FFF2-40B4-BE49-F238E27FC236}">
                <a16:creationId xmlns:a16="http://schemas.microsoft.com/office/drawing/2014/main" id="{DCDCEF48-BACA-5D40-AF1B-FE36B1A49E46}"/>
              </a:ext>
            </a:extLst>
          </p:cNvPr>
          <p:cNvSpPr/>
          <p:nvPr/>
        </p:nvSpPr>
        <p:spPr>
          <a:xfrm>
            <a:off x="3796070" y="2476250"/>
            <a:ext cx="1384432" cy="615251"/>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5">
                    <a:lumMod val="50000"/>
                  </a:schemeClr>
                </a:solidFill>
              </a:rPr>
              <a:t>Container</a:t>
            </a:r>
          </a:p>
          <a:p>
            <a:pPr algn="ctr"/>
            <a:r>
              <a:rPr lang="en-US" sz="1200">
                <a:solidFill>
                  <a:schemeClr val="accent5">
                    <a:lumMod val="50000"/>
                  </a:schemeClr>
                </a:solidFill>
              </a:rPr>
              <a:t>MS</a:t>
            </a:r>
          </a:p>
        </p:txBody>
      </p:sp>
      <p:sp>
        <p:nvSpPr>
          <p:cNvPr id="21" name="Rounded Rectangle 20">
            <a:extLst>
              <a:ext uri="{FF2B5EF4-FFF2-40B4-BE49-F238E27FC236}">
                <a16:creationId xmlns:a16="http://schemas.microsoft.com/office/drawing/2014/main" id="{746DE6CB-BAF9-D441-98E7-D661727278A9}"/>
              </a:ext>
            </a:extLst>
          </p:cNvPr>
          <p:cNvSpPr/>
          <p:nvPr/>
        </p:nvSpPr>
        <p:spPr>
          <a:xfrm>
            <a:off x="1604675" y="5183176"/>
            <a:ext cx="977806" cy="914400"/>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5">
                    <a:lumMod val="50000"/>
                  </a:schemeClr>
                </a:solidFill>
              </a:rPr>
              <a:t>Customs</a:t>
            </a:r>
          </a:p>
          <a:p>
            <a:pPr algn="ctr"/>
            <a:r>
              <a:rPr lang="en-US" sz="1200">
                <a:solidFill>
                  <a:schemeClr val="accent5">
                    <a:lumMod val="50000"/>
                  </a:schemeClr>
                </a:solidFill>
              </a:rPr>
              <a:t>Simulator</a:t>
            </a:r>
          </a:p>
        </p:txBody>
      </p:sp>
      <p:sp>
        <p:nvSpPr>
          <p:cNvPr id="22" name="Can 21">
            <a:extLst>
              <a:ext uri="{FF2B5EF4-FFF2-40B4-BE49-F238E27FC236}">
                <a16:creationId xmlns:a16="http://schemas.microsoft.com/office/drawing/2014/main" id="{7FC1D56F-3EFB-8246-9557-F15794D43824}"/>
              </a:ext>
            </a:extLst>
          </p:cNvPr>
          <p:cNvSpPr/>
          <p:nvPr/>
        </p:nvSpPr>
        <p:spPr>
          <a:xfrm>
            <a:off x="2615499" y="5713305"/>
            <a:ext cx="767751" cy="651990"/>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chemeClr val="bg1"/>
                </a:solidFill>
              </a:rPr>
              <a:t>Import</a:t>
            </a:r>
          </a:p>
          <a:p>
            <a:pPr algn="ctr"/>
            <a:r>
              <a:rPr lang="en-US" sz="1000">
                <a:solidFill>
                  <a:schemeClr val="bg1"/>
                </a:solidFill>
              </a:rPr>
              <a:t>Export docs</a:t>
            </a:r>
          </a:p>
        </p:txBody>
      </p:sp>
      <p:sp>
        <p:nvSpPr>
          <p:cNvPr id="23" name="Rounded Rectangle 22">
            <a:extLst>
              <a:ext uri="{FF2B5EF4-FFF2-40B4-BE49-F238E27FC236}">
                <a16:creationId xmlns:a16="http://schemas.microsoft.com/office/drawing/2014/main" id="{ED42DD20-18A8-FE46-B4E4-C25939187F5A}"/>
              </a:ext>
            </a:extLst>
          </p:cNvPr>
          <p:cNvSpPr/>
          <p:nvPr/>
        </p:nvSpPr>
        <p:spPr>
          <a:xfrm>
            <a:off x="8844451" y="5226202"/>
            <a:ext cx="1235990" cy="914400"/>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5">
                    <a:lumMod val="50000"/>
                  </a:schemeClr>
                </a:solidFill>
              </a:rPr>
              <a:t>Port Load/Unload</a:t>
            </a:r>
          </a:p>
          <a:p>
            <a:pPr algn="ctr"/>
            <a:r>
              <a:rPr lang="en-US" sz="1200">
                <a:solidFill>
                  <a:schemeClr val="accent5">
                    <a:lumMod val="50000"/>
                  </a:schemeClr>
                </a:solidFill>
              </a:rPr>
              <a:t>Simulator</a:t>
            </a:r>
          </a:p>
        </p:txBody>
      </p:sp>
      <p:sp>
        <p:nvSpPr>
          <p:cNvPr id="24" name="Can 23">
            <a:extLst>
              <a:ext uri="{FF2B5EF4-FFF2-40B4-BE49-F238E27FC236}">
                <a16:creationId xmlns:a16="http://schemas.microsoft.com/office/drawing/2014/main" id="{014DFC7D-0AB6-A94E-9FC3-8FA9907EDCC2}"/>
              </a:ext>
            </a:extLst>
          </p:cNvPr>
          <p:cNvSpPr/>
          <p:nvPr/>
        </p:nvSpPr>
        <p:spPr>
          <a:xfrm>
            <a:off x="10105250" y="5677693"/>
            <a:ext cx="1004610" cy="651990"/>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chemeClr val="bg1"/>
                </a:solidFill>
              </a:rPr>
              <a:t>Containers Mules</a:t>
            </a:r>
          </a:p>
          <a:p>
            <a:pPr algn="ctr"/>
            <a:r>
              <a:rPr lang="en-US" sz="1000">
                <a:solidFill>
                  <a:schemeClr val="bg1"/>
                </a:solidFill>
              </a:rPr>
              <a:t>Farms</a:t>
            </a:r>
          </a:p>
        </p:txBody>
      </p:sp>
      <p:sp>
        <p:nvSpPr>
          <p:cNvPr id="29" name="TextBox 28">
            <a:extLst>
              <a:ext uri="{FF2B5EF4-FFF2-40B4-BE49-F238E27FC236}">
                <a16:creationId xmlns:a16="http://schemas.microsoft.com/office/drawing/2014/main" id="{D4CE82CF-6F46-6748-86B5-F117DC500DBB}"/>
              </a:ext>
            </a:extLst>
          </p:cNvPr>
          <p:cNvSpPr txBox="1"/>
          <p:nvPr/>
        </p:nvSpPr>
        <p:spPr>
          <a:xfrm>
            <a:off x="2556637" y="3684526"/>
            <a:ext cx="418704" cy="261610"/>
          </a:xfrm>
          <a:prstGeom prst="rect">
            <a:avLst/>
          </a:prstGeom>
          <a:noFill/>
        </p:spPr>
        <p:txBody>
          <a:bodyPr wrap="none" rtlCol="0">
            <a:spAutoFit/>
          </a:bodyPr>
          <a:lstStyle/>
          <a:p>
            <a:r>
              <a:rPr lang="en-US" sz="1100">
                <a:solidFill>
                  <a:schemeClr val="bg1"/>
                </a:solidFill>
              </a:rPr>
              <a:t>ship</a:t>
            </a:r>
          </a:p>
        </p:txBody>
      </p:sp>
      <p:sp>
        <p:nvSpPr>
          <p:cNvPr id="30" name="TextBox 29">
            <a:extLst>
              <a:ext uri="{FF2B5EF4-FFF2-40B4-BE49-F238E27FC236}">
                <a16:creationId xmlns:a16="http://schemas.microsoft.com/office/drawing/2014/main" id="{4BDB9D8B-9CD0-B042-9B87-1A6294E48837}"/>
              </a:ext>
            </a:extLst>
          </p:cNvPr>
          <p:cNvSpPr txBox="1"/>
          <p:nvPr/>
        </p:nvSpPr>
        <p:spPr>
          <a:xfrm>
            <a:off x="3508482" y="3684526"/>
            <a:ext cx="731290" cy="261610"/>
          </a:xfrm>
          <a:prstGeom prst="rect">
            <a:avLst/>
          </a:prstGeom>
          <a:noFill/>
        </p:spPr>
        <p:txBody>
          <a:bodyPr wrap="none" rtlCol="0">
            <a:spAutoFit/>
          </a:bodyPr>
          <a:lstStyle/>
          <a:p>
            <a:r>
              <a:rPr lang="en-US" sz="1100">
                <a:solidFill>
                  <a:schemeClr val="bg1"/>
                </a:solidFill>
              </a:rPr>
              <a:t>container</a:t>
            </a:r>
          </a:p>
        </p:txBody>
      </p:sp>
      <p:sp>
        <p:nvSpPr>
          <p:cNvPr id="31" name="TextBox 30">
            <a:extLst>
              <a:ext uri="{FF2B5EF4-FFF2-40B4-BE49-F238E27FC236}">
                <a16:creationId xmlns:a16="http://schemas.microsoft.com/office/drawing/2014/main" id="{247D72D9-E86C-3546-92E1-26D6A8E9DBD2}"/>
              </a:ext>
            </a:extLst>
          </p:cNvPr>
          <p:cNvSpPr txBox="1"/>
          <p:nvPr/>
        </p:nvSpPr>
        <p:spPr>
          <a:xfrm>
            <a:off x="7421795" y="3703307"/>
            <a:ext cx="780983" cy="261610"/>
          </a:xfrm>
          <a:prstGeom prst="rect">
            <a:avLst/>
          </a:prstGeom>
          <a:solidFill>
            <a:schemeClr val="accent5">
              <a:lumMod val="75000"/>
            </a:schemeClr>
          </a:solidFill>
        </p:spPr>
        <p:txBody>
          <a:bodyPr wrap="none" rtlCol="0">
            <a:spAutoFit/>
          </a:bodyPr>
          <a:lstStyle/>
          <a:p>
            <a:r>
              <a:rPr lang="en-US" sz="1100">
                <a:solidFill>
                  <a:schemeClr val="bg1"/>
                </a:solidFill>
              </a:rPr>
              <a:t>Problems</a:t>
            </a:r>
          </a:p>
        </p:txBody>
      </p:sp>
      <p:cxnSp>
        <p:nvCxnSpPr>
          <p:cNvPr id="35" name="Elbow Connector 34">
            <a:extLst>
              <a:ext uri="{FF2B5EF4-FFF2-40B4-BE49-F238E27FC236}">
                <a16:creationId xmlns:a16="http://schemas.microsoft.com/office/drawing/2014/main" id="{F7243C91-2809-4245-BA12-9F7F828FDB65}"/>
              </a:ext>
            </a:extLst>
          </p:cNvPr>
          <p:cNvCxnSpPr>
            <a:cxnSpLocks/>
            <a:stCxn id="20" idx="2"/>
            <a:endCxn id="30" idx="0"/>
          </p:cNvCxnSpPr>
          <p:nvPr/>
        </p:nvCxnSpPr>
        <p:spPr>
          <a:xfrm rot="5400000">
            <a:off x="3884695" y="3080934"/>
            <a:ext cx="593025" cy="614159"/>
          </a:xfrm>
          <a:prstGeom prst="bentConnector3">
            <a:avLst>
              <a:gd name="adj1" fmla="val 50000"/>
            </a:avLst>
          </a:prstGeom>
          <a:ln>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6" name="Elbow Connector 35">
            <a:extLst>
              <a:ext uri="{FF2B5EF4-FFF2-40B4-BE49-F238E27FC236}">
                <a16:creationId xmlns:a16="http://schemas.microsoft.com/office/drawing/2014/main" id="{16CB367F-2888-EA42-B515-8C6C54BF655C}"/>
              </a:ext>
            </a:extLst>
          </p:cNvPr>
          <p:cNvCxnSpPr>
            <a:cxnSpLocks/>
            <a:stCxn id="13" idx="2"/>
            <a:endCxn id="29" idx="0"/>
          </p:cNvCxnSpPr>
          <p:nvPr/>
        </p:nvCxnSpPr>
        <p:spPr>
          <a:xfrm rot="16200000" flipH="1">
            <a:off x="2005437" y="2923974"/>
            <a:ext cx="428538" cy="1092566"/>
          </a:xfrm>
          <a:prstGeom prst="bentConnector3">
            <a:avLst>
              <a:gd name="adj1" fmla="val 50000"/>
            </a:avLst>
          </a:prstGeom>
          <a:ln>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9" name="Can 38">
            <a:extLst>
              <a:ext uri="{FF2B5EF4-FFF2-40B4-BE49-F238E27FC236}">
                <a16:creationId xmlns:a16="http://schemas.microsoft.com/office/drawing/2014/main" id="{06EA8AE4-7663-2049-8C53-2D6386E1A767}"/>
              </a:ext>
            </a:extLst>
          </p:cNvPr>
          <p:cNvSpPr/>
          <p:nvPr/>
        </p:nvSpPr>
        <p:spPr>
          <a:xfrm>
            <a:off x="4259701" y="5103679"/>
            <a:ext cx="567545" cy="502992"/>
          </a:xfrm>
          <a:prstGeom prst="can">
            <a:avLst/>
          </a:prstGeom>
          <a:solidFill>
            <a:sysClr val="window" lastClr="FFFFFF">
              <a:lumMod val="95000"/>
            </a:sysClr>
          </a:solidFill>
          <a:ln w="12700" cap="flat" cmpd="sng" algn="ctr">
            <a:solidFill>
              <a:sysClr val="windowText" lastClr="000000"/>
            </a:solid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err="1">
                <a:ln>
                  <a:noFill/>
                </a:ln>
                <a:solidFill>
                  <a:prstClr val="black"/>
                </a:solidFill>
                <a:effectLst/>
                <a:uLnTx/>
                <a:uFillTx/>
                <a:latin typeface="Calibri" panose="020F0502020204030204"/>
                <a:ea typeface="+mn-ea"/>
                <a:cs typeface="+mn-cs"/>
              </a:rPr>
              <a:t>Redis</a:t>
            </a:r>
            <a:endParaRPr kumimoji="0" lang="en-US" sz="1100" b="0" i="0" u="none" strike="noStrike" kern="0" cap="none" spc="0" normalizeH="0" baseline="0" noProof="0">
              <a:ln>
                <a:noFill/>
              </a:ln>
              <a:solidFill>
                <a:prstClr val="black"/>
              </a:solidFill>
              <a:effectLst/>
              <a:uLnTx/>
              <a:uFillTx/>
              <a:latin typeface="Calibri" panose="020F0502020204030204"/>
              <a:ea typeface="+mn-ea"/>
              <a:cs typeface="+mn-cs"/>
            </a:endParaRPr>
          </a:p>
        </p:txBody>
      </p:sp>
      <p:cxnSp>
        <p:nvCxnSpPr>
          <p:cNvPr id="47" name="Elbow Connector 46">
            <a:extLst>
              <a:ext uri="{FF2B5EF4-FFF2-40B4-BE49-F238E27FC236}">
                <a16:creationId xmlns:a16="http://schemas.microsoft.com/office/drawing/2014/main" id="{81744E64-CF84-3241-B7BC-8DE75AD5C98B}"/>
              </a:ext>
            </a:extLst>
          </p:cNvPr>
          <p:cNvCxnSpPr>
            <a:cxnSpLocks/>
            <a:stCxn id="29" idx="2"/>
            <a:endCxn id="19" idx="1"/>
          </p:cNvCxnSpPr>
          <p:nvPr/>
        </p:nvCxnSpPr>
        <p:spPr>
          <a:xfrm rot="16200000" flipH="1">
            <a:off x="3061330" y="3650795"/>
            <a:ext cx="892503" cy="1483184"/>
          </a:xfrm>
          <a:prstGeom prst="bentConnector2">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 name="Elbow Connector 49">
            <a:extLst>
              <a:ext uri="{FF2B5EF4-FFF2-40B4-BE49-F238E27FC236}">
                <a16:creationId xmlns:a16="http://schemas.microsoft.com/office/drawing/2014/main" id="{725317E5-6348-7344-B0D0-8A4923CA6AD4}"/>
              </a:ext>
            </a:extLst>
          </p:cNvPr>
          <p:cNvCxnSpPr>
            <a:cxnSpLocks/>
            <a:endCxn id="19" idx="0"/>
          </p:cNvCxnSpPr>
          <p:nvPr/>
        </p:nvCxnSpPr>
        <p:spPr>
          <a:xfrm>
            <a:off x="4328658" y="3854239"/>
            <a:ext cx="851844" cy="787620"/>
          </a:xfrm>
          <a:prstGeom prst="bentConnector2">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25FE1A41-972C-944C-9E3A-ECF5873BF20C}"/>
              </a:ext>
            </a:extLst>
          </p:cNvPr>
          <p:cNvSpPr txBox="1"/>
          <p:nvPr/>
        </p:nvSpPr>
        <p:spPr>
          <a:xfrm>
            <a:off x="4787718" y="5198097"/>
            <a:ext cx="860941" cy="276999"/>
          </a:xfrm>
          <a:prstGeom prst="rect">
            <a:avLst/>
          </a:prstGeom>
          <a:noFill/>
        </p:spPr>
        <p:txBody>
          <a:bodyPr wrap="none" rtlCol="0">
            <a:spAutoFit/>
          </a:bodyPr>
          <a:lstStyle/>
          <a:p>
            <a:r>
              <a:rPr lang="en-US" sz="1200"/>
              <a:t>aggregates</a:t>
            </a:r>
            <a:endParaRPr lang="en-US"/>
          </a:p>
        </p:txBody>
      </p:sp>
      <p:sp>
        <p:nvSpPr>
          <p:cNvPr id="65" name="Rounded Rectangle 64">
            <a:extLst>
              <a:ext uri="{FF2B5EF4-FFF2-40B4-BE49-F238E27FC236}">
                <a16:creationId xmlns:a16="http://schemas.microsoft.com/office/drawing/2014/main" id="{C7634129-FFCA-6648-B1AF-434E76B9DB9B}"/>
              </a:ext>
            </a:extLst>
          </p:cNvPr>
          <p:cNvSpPr/>
          <p:nvPr/>
        </p:nvSpPr>
        <p:spPr>
          <a:xfrm>
            <a:off x="6252160" y="2476250"/>
            <a:ext cx="1486840" cy="633014"/>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5">
                    <a:lumMod val="50000"/>
                  </a:schemeClr>
                </a:solidFill>
              </a:rPr>
              <a:t>Order </a:t>
            </a:r>
            <a:r>
              <a:rPr lang="en-US" sz="1200" err="1">
                <a:solidFill>
                  <a:schemeClr val="accent5">
                    <a:lumMod val="50000"/>
                  </a:schemeClr>
                </a:solidFill>
              </a:rPr>
              <a:t>Mgt</a:t>
            </a:r>
            <a:r>
              <a:rPr lang="en-US" sz="1200">
                <a:solidFill>
                  <a:schemeClr val="accent5">
                    <a:lumMod val="50000"/>
                  </a:schemeClr>
                </a:solidFill>
              </a:rPr>
              <a:t> MS</a:t>
            </a:r>
          </a:p>
        </p:txBody>
      </p:sp>
      <p:sp>
        <p:nvSpPr>
          <p:cNvPr id="67" name="Rounded Rectangle 66">
            <a:extLst>
              <a:ext uri="{FF2B5EF4-FFF2-40B4-BE49-F238E27FC236}">
                <a16:creationId xmlns:a16="http://schemas.microsoft.com/office/drawing/2014/main" id="{39092F40-1721-7149-BC7B-DFE33AEC7E53}"/>
              </a:ext>
            </a:extLst>
          </p:cNvPr>
          <p:cNvSpPr/>
          <p:nvPr/>
        </p:nvSpPr>
        <p:spPr>
          <a:xfrm>
            <a:off x="8748052" y="2471846"/>
            <a:ext cx="1486837" cy="718563"/>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5">
                    <a:lumMod val="50000"/>
                  </a:schemeClr>
                </a:solidFill>
              </a:rPr>
              <a:t>Voyages MS</a:t>
            </a:r>
          </a:p>
        </p:txBody>
      </p:sp>
      <p:sp>
        <p:nvSpPr>
          <p:cNvPr id="60" name="Rectangle 59">
            <a:extLst>
              <a:ext uri="{FF2B5EF4-FFF2-40B4-BE49-F238E27FC236}">
                <a16:creationId xmlns:a16="http://schemas.microsoft.com/office/drawing/2014/main" id="{D880F658-8253-9A42-BC7D-9E549C5A5A2F}"/>
              </a:ext>
            </a:extLst>
          </p:cNvPr>
          <p:cNvSpPr/>
          <p:nvPr/>
        </p:nvSpPr>
        <p:spPr>
          <a:xfrm>
            <a:off x="1456425" y="886505"/>
            <a:ext cx="1242987" cy="747203"/>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rgbClr val="7030A0"/>
                </a:solidFill>
              </a:rPr>
              <a:t>UI Web SPA</a:t>
            </a:r>
          </a:p>
        </p:txBody>
      </p:sp>
      <p:grpSp>
        <p:nvGrpSpPr>
          <p:cNvPr id="62" name="Group 193">
            <a:extLst>
              <a:ext uri="{FF2B5EF4-FFF2-40B4-BE49-F238E27FC236}">
                <a16:creationId xmlns:a16="http://schemas.microsoft.com/office/drawing/2014/main" id="{C890C0C9-6E06-8343-A7F4-3B2E1A15F79F}"/>
              </a:ext>
            </a:extLst>
          </p:cNvPr>
          <p:cNvGrpSpPr/>
          <p:nvPr/>
        </p:nvGrpSpPr>
        <p:grpSpPr>
          <a:xfrm>
            <a:off x="604716" y="907362"/>
            <a:ext cx="639880" cy="863862"/>
            <a:chOff x="8826" y="-1"/>
            <a:chExt cx="707232" cy="899522"/>
          </a:xfrm>
        </p:grpSpPr>
        <p:grpSp>
          <p:nvGrpSpPr>
            <p:cNvPr id="63" name="Group 191">
              <a:extLst>
                <a:ext uri="{FF2B5EF4-FFF2-40B4-BE49-F238E27FC236}">
                  <a16:creationId xmlns:a16="http://schemas.microsoft.com/office/drawing/2014/main" id="{E2E8B827-0E8D-5D46-825E-0DFD74530D11}"/>
                </a:ext>
              </a:extLst>
            </p:cNvPr>
            <p:cNvGrpSpPr/>
            <p:nvPr/>
          </p:nvGrpSpPr>
          <p:grpSpPr>
            <a:xfrm>
              <a:off x="8826" y="-1"/>
              <a:ext cx="707232" cy="707233"/>
              <a:chOff x="8826" y="0"/>
              <a:chExt cx="707231" cy="707231"/>
            </a:xfrm>
          </p:grpSpPr>
          <p:sp>
            <p:nvSpPr>
              <p:cNvPr id="71" name="Shape 189">
                <a:extLst>
                  <a:ext uri="{FF2B5EF4-FFF2-40B4-BE49-F238E27FC236}">
                    <a16:creationId xmlns:a16="http://schemas.microsoft.com/office/drawing/2014/main" id="{E6EFD34C-43E1-3740-B78A-57DC5095B994}"/>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sz="1588"/>
              </a:p>
            </p:txBody>
          </p:sp>
          <p:pic>
            <p:nvPicPr>
              <p:cNvPr id="72" name="_-02.png">
                <a:extLst>
                  <a:ext uri="{FF2B5EF4-FFF2-40B4-BE49-F238E27FC236}">
                    <a16:creationId xmlns:a16="http://schemas.microsoft.com/office/drawing/2014/main" id="{4736D9A6-853D-AD40-8970-0E4AD06306BA}"/>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64" name="Shape 192">
              <a:extLst>
                <a:ext uri="{FF2B5EF4-FFF2-40B4-BE49-F238E27FC236}">
                  <a16:creationId xmlns:a16="http://schemas.microsoft.com/office/drawing/2014/main" id="{00913324-B2B2-7648-95ED-E54731140E4D}"/>
                </a:ext>
              </a:extLst>
            </p:cNvPr>
            <p:cNvSpPr/>
            <p:nvPr/>
          </p:nvSpPr>
          <p:spPr>
            <a:xfrm>
              <a:off x="171674" y="707232"/>
              <a:ext cx="471281" cy="192289"/>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1200"/>
                <a:t>USER</a:t>
              </a:r>
              <a:endParaRPr sz="706"/>
            </a:p>
          </p:txBody>
        </p:sp>
      </p:grpSp>
      <p:grpSp>
        <p:nvGrpSpPr>
          <p:cNvPr id="44" name="Group 43">
            <a:extLst>
              <a:ext uri="{FF2B5EF4-FFF2-40B4-BE49-F238E27FC236}">
                <a16:creationId xmlns:a16="http://schemas.microsoft.com/office/drawing/2014/main" id="{F541B9BE-0D2D-A740-9537-3606D2FA1367}"/>
              </a:ext>
            </a:extLst>
          </p:cNvPr>
          <p:cNvGrpSpPr/>
          <p:nvPr/>
        </p:nvGrpSpPr>
        <p:grpSpPr>
          <a:xfrm>
            <a:off x="1305666" y="1990103"/>
            <a:ext cx="835775" cy="355209"/>
            <a:chOff x="2605549" y="2273123"/>
            <a:chExt cx="835775" cy="355209"/>
          </a:xfrm>
        </p:grpSpPr>
        <p:grpSp>
          <p:nvGrpSpPr>
            <p:cNvPr id="42" name="Group 41">
              <a:extLst>
                <a:ext uri="{FF2B5EF4-FFF2-40B4-BE49-F238E27FC236}">
                  <a16:creationId xmlns:a16="http://schemas.microsoft.com/office/drawing/2014/main" id="{2BE846C1-DF17-AE4C-A8A4-7E0C6FCEA1FE}"/>
                </a:ext>
              </a:extLst>
            </p:cNvPr>
            <p:cNvGrpSpPr/>
            <p:nvPr/>
          </p:nvGrpSpPr>
          <p:grpSpPr>
            <a:xfrm>
              <a:off x="2605549" y="2273123"/>
              <a:ext cx="253071" cy="355209"/>
              <a:chOff x="2605549" y="2282084"/>
              <a:chExt cx="253071" cy="355209"/>
            </a:xfrm>
          </p:grpSpPr>
          <p:sp>
            <p:nvSpPr>
              <p:cNvPr id="3" name="Oval 2">
                <a:extLst>
                  <a:ext uri="{FF2B5EF4-FFF2-40B4-BE49-F238E27FC236}">
                    <a16:creationId xmlns:a16="http://schemas.microsoft.com/office/drawing/2014/main" id="{25E75969-2BAB-B543-8A4E-2E82A43ED8FE}"/>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Straight Connector 36">
                <a:extLst>
                  <a:ext uri="{FF2B5EF4-FFF2-40B4-BE49-F238E27FC236}">
                    <a16:creationId xmlns:a16="http://schemas.microsoft.com/office/drawing/2014/main" id="{DDDA38DA-B5E1-B64B-BB6F-CF5D30831207}"/>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73" name="Group 72">
              <a:extLst>
                <a:ext uri="{FF2B5EF4-FFF2-40B4-BE49-F238E27FC236}">
                  <a16:creationId xmlns:a16="http://schemas.microsoft.com/office/drawing/2014/main" id="{217BFF14-7460-7047-B903-7060DD62B3A9}"/>
                </a:ext>
              </a:extLst>
            </p:cNvPr>
            <p:cNvGrpSpPr/>
            <p:nvPr/>
          </p:nvGrpSpPr>
          <p:grpSpPr>
            <a:xfrm>
              <a:off x="2901383" y="2273123"/>
              <a:ext cx="253071" cy="355209"/>
              <a:chOff x="2605549" y="2282084"/>
              <a:chExt cx="253071" cy="355209"/>
            </a:xfrm>
          </p:grpSpPr>
          <p:sp>
            <p:nvSpPr>
              <p:cNvPr id="74" name="Oval 73">
                <a:extLst>
                  <a:ext uri="{FF2B5EF4-FFF2-40B4-BE49-F238E27FC236}">
                    <a16:creationId xmlns:a16="http://schemas.microsoft.com/office/drawing/2014/main" id="{68D6F21B-830E-E34E-BE75-AC21FBF92D66}"/>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39CDFA08-6E4A-F642-BBBA-B630C88B83A8}"/>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76" name="Group 75">
              <a:extLst>
                <a:ext uri="{FF2B5EF4-FFF2-40B4-BE49-F238E27FC236}">
                  <a16:creationId xmlns:a16="http://schemas.microsoft.com/office/drawing/2014/main" id="{2B6FF1BA-2710-4844-A024-74F3B1FB4220}"/>
                </a:ext>
              </a:extLst>
            </p:cNvPr>
            <p:cNvGrpSpPr/>
            <p:nvPr/>
          </p:nvGrpSpPr>
          <p:grpSpPr>
            <a:xfrm>
              <a:off x="3188253" y="2273123"/>
              <a:ext cx="253071" cy="355209"/>
              <a:chOff x="2605549" y="2282084"/>
              <a:chExt cx="253071" cy="355209"/>
            </a:xfrm>
          </p:grpSpPr>
          <p:sp>
            <p:nvSpPr>
              <p:cNvPr id="77" name="Oval 76">
                <a:extLst>
                  <a:ext uri="{FF2B5EF4-FFF2-40B4-BE49-F238E27FC236}">
                    <a16:creationId xmlns:a16="http://schemas.microsoft.com/office/drawing/2014/main" id="{EE78107A-9C03-CC4A-B5D5-E67A73060D93}"/>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8" name="Straight Connector 77">
                <a:extLst>
                  <a:ext uri="{FF2B5EF4-FFF2-40B4-BE49-F238E27FC236}">
                    <a16:creationId xmlns:a16="http://schemas.microsoft.com/office/drawing/2014/main" id="{4BEFC6B0-B727-1644-A6B3-2D51A2BC34D7}"/>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80" name="Can 79">
            <a:extLst>
              <a:ext uri="{FF2B5EF4-FFF2-40B4-BE49-F238E27FC236}">
                <a16:creationId xmlns:a16="http://schemas.microsoft.com/office/drawing/2014/main" id="{C37E2B53-2990-254A-B522-25BAA02E0C93}"/>
              </a:ext>
            </a:extLst>
          </p:cNvPr>
          <p:cNvSpPr/>
          <p:nvPr/>
        </p:nvSpPr>
        <p:spPr>
          <a:xfrm flipH="1">
            <a:off x="5218187" y="2618964"/>
            <a:ext cx="687299" cy="615251"/>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err="1">
                <a:solidFill>
                  <a:schemeClr val="bg1"/>
                </a:solidFill>
              </a:rPr>
              <a:t>ReeFer</a:t>
            </a:r>
            <a:endParaRPr lang="en-US" sz="1000">
              <a:solidFill>
                <a:schemeClr val="bg1"/>
              </a:solidFill>
            </a:endParaRPr>
          </a:p>
        </p:txBody>
      </p:sp>
      <p:grpSp>
        <p:nvGrpSpPr>
          <p:cNvPr id="84" name="Group 83">
            <a:extLst>
              <a:ext uri="{FF2B5EF4-FFF2-40B4-BE49-F238E27FC236}">
                <a16:creationId xmlns:a16="http://schemas.microsoft.com/office/drawing/2014/main" id="{F6E9BBE1-9BF8-534D-9BC2-3ADC9A70FA22}"/>
              </a:ext>
            </a:extLst>
          </p:cNvPr>
          <p:cNvGrpSpPr/>
          <p:nvPr/>
        </p:nvGrpSpPr>
        <p:grpSpPr>
          <a:xfrm>
            <a:off x="4111288" y="2124049"/>
            <a:ext cx="835775" cy="355209"/>
            <a:chOff x="2605549" y="2273123"/>
            <a:chExt cx="835775" cy="355209"/>
          </a:xfrm>
        </p:grpSpPr>
        <p:grpSp>
          <p:nvGrpSpPr>
            <p:cNvPr id="85" name="Group 84">
              <a:extLst>
                <a:ext uri="{FF2B5EF4-FFF2-40B4-BE49-F238E27FC236}">
                  <a16:creationId xmlns:a16="http://schemas.microsoft.com/office/drawing/2014/main" id="{C2F31220-B986-9343-A590-97762C14278D}"/>
                </a:ext>
              </a:extLst>
            </p:cNvPr>
            <p:cNvGrpSpPr/>
            <p:nvPr/>
          </p:nvGrpSpPr>
          <p:grpSpPr>
            <a:xfrm>
              <a:off x="2605549" y="2273123"/>
              <a:ext cx="253071" cy="355209"/>
              <a:chOff x="2605549" y="2282084"/>
              <a:chExt cx="253071" cy="355209"/>
            </a:xfrm>
          </p:grpSpPr>
          <p:sp>
            <p:nvSpPr>
              <p:cNvPr id="92" name="Oval 91">
                <a:extLst>
                  <a:ext uri="{FF2B5EF4-FFF2-40B4-BE49-F238E27FC236}">
                    <a16:creationId xmlns:a16="http://schemas.microsoft.com/office/drawing/2014/main" id="{01893227-09FB-A849-9E9C-3D2825E1EF30}"/>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3" name="Straight Connector 92">
                <a:extLst>
                  <a:ext uri="{FF2B5EF4-FFF2-40B4-BE49-F238E27FC236}">
                    <a16:creationId xmlns:a16="http://schemas.microsoft.com/office/drawing/2014/main" id="{500FFC2F-7DE2-6641-8BEA-BAC562189294}"/>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86" name="Group 85">
              <a:extLst>
                <a:ext uri="{FF2B5EF4-FFF2-40B4-BE49-F238E27FC236}">
                  <a16:creationId xmlns:a16="http://schemas.microsoft.com/office/drawing/2014/main" id="{D94F9129-0484-CA43-A8CF-086C1DF79A84}"/>
                </a:ext>
              </a:extLst>
            </p:cNvPr>
            <p:cNvGrpSpPr/>
            <p:nvPr/>
          </p:nvGrpSpPr>
          <p:grpSpPr>
            <a:xfrm>
              <a:off x="2901383" y="2273123"/>
              <a:ext cx="253071" cy="355209"/>
              <a:chOff x="2605549" y="2282084"/>
              <a:chExt cx="253071" cy="355209"/>
            </a:xfrm>
          </p:grpSpPr>
          <p:sp>
            <p:nvSpPr>
              <p:cNvPr id="90" name="Oval 89">
                <a:extLst>
                  <a:ext uri="{FF2B5EF4-FFF2-40B4-BE49-F238E27FC236}">
                    <a16:creationId xmlns:a16="http://schemas.microsoft.com/office/drawing/2014/main" id="{421B4502-D98F-194C-8175-3F7C83582CCC}"/>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1" name="Straight Connector 90">
                <a:extLst>
                  <a:ext uri="{FF2B5EF4-FFF2-40B4-BE49-F238E27FC236}">
                    <a16:creationId xmlns:a16="http://schemas.microsoft.com/office/drawing/2014/main" id="{59C7A8C7-7600-1349-8190-0F2BBC1706AF}"/>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87" name="Group 86">
              <a:extLst>
                <a:ext uri="{FF2B5EF4-FFF2-40B4-BE49-F238E27FC236}">
                  <a16:creationId xmlns:a16="http://schemas.microsoft.com/office/drawing/2014/main" id="{C8265043-155A-DF41-9CE9-43A9DF297937}"/>
                </a:ext>
              </a:extLst>
            </p:cNvPr>
            <p:cNvGrpSpPr/>
            <p:nvPr/>
          </p:nvGrpSpPr>
          <p:grpSpPr>
            <a:xfrm>
              <a:off x="3188253" y="2273123"/>
              <a:ext cx="253071" cy="355209"/>
              <a:chOff x="2605549" y="2282084"/>
              <a:chExt cx="253071" cy="355209"/>
            </a:xfrm>
          </p:grpSpPr>
          <p:sp>
            <p:nvSpPr>
              <p:cNvPr id="88" name="Oval 87">
                <a:extLst>
                  <a:ext uri="{FF2B5EF4-FFF2-40B4-BE49-F238E27FC236}">
                    <a16:creationId xmlns:a16="http://schemas.microsoft.com/office/drawing/2014/main" id="{7C42B915-4923-7A42-BCDE-0AD1DB8B83A8}"/>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9" name="Straight Connector 88">
                <a:extLst>
                  <a:ext uri="{FF2B5EF4-FFF2-40B4-BE49-F238E27FC236}">
                    <a16:creationId xmlns:a16="http://schemas.microsoft.com/office/drawing/2014/main" id="{0CD157C0-3BD2-0F4B-BFC7-94C624AD0213}"/>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94" name="Can 93">
            <a:extLst>
              <a:ext uri="{FF2B5EF4-FFF2-40B4-BE49-F238E27FC236}">
                <a16:creationId xmlns:a16="http://schemas.microsoft.com/office/drawing/2014/main" id="{E5033816-63ED-3740-A6E4-688EE0866567}"/>
              </a:ext>
            </a:extLst>
          </p:cNvPr>
          <p:cNvSpPr/>
          <p:nvPr/>
        </p:nvSpPr>
        <p:spPr>
          <a:xfrm rot="5400000">
            <a:off x="5508687" y="3395565"/>
            <a:ext cx="310551" cy="857926"/>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TextBox 94">
            <a:extLst>
              <a:ext uri="{FF2B5EF4-FFF2-40B4-BE49-F238E27FC236}">
                <a16:creationId xmlns:a16="http://schemas.microsoft.com/office/drawing/2014/main" id="{398F68F6-4524-A947-A778-228696400E41}"/>
              </a:ext>
            </a:extLst>
          </p:cNvPr>
          <p:cNvSpPr txBox="1"/>
          <p:nvPr/>
        </p:nvSpPr>
        <p:spPr>
          <a:xfrm>
            <a:off x="5240816" y="3693723"/>
            <a:ext cx="583814" cy="261610"/>
          </a:xfrm>
          <a:prstGeom prst="rect">
            <a:avLst/>
          </a:prstGeom>
          <a:noFill/>
        </p:spPr>
        <p:txBody>
          <a:bodyPr wrap="none" rtlCol="0">
            <a:spAutoFit/>
          </a:bodyPr>
          <a:lstStyle/>
          <a:p>
            <a:r>
              <a:rPr lang="en-US" sz="1100">
                <a:solidFill>
                  <a:schemeClr val="bg1"/>
                </a:solidFill>
              </a:rPr>
              <a:t>orders</a:t>
            </a:r>
          </a:p>
        </p:txBody>
      </p:sp>
      <p:cxnSp>
        <p:nvCxnSpPr>
          <p:cNvPr id="96" name="Elbow Connector 95">
            <a:extLst>
              <a:ext uri="{FF2B5EF4-FFF2-40B4-BE49-F238E27FC236}">
                <a16:creationId xmlns:a16="http://schemas.microsoft.com/office/drawing/2014/main" id="{46E8A0B6-0C4A-4B4D-9770-7DF204ECD572}"/>
              </a:ext>
            </a:extLst>
          </p:cNvPr>
          <p:cNvCxnSpPr>
            <a:cxnSpLocks/>
            <a:stCxn id="65" idx="2"/>
            <a:endCxn id="94" idx="2"/>
          </p:cNvCxnSpPr>
          <p:nvPr/>
        </p:nvCxnSpPr>
        <p:spPr>
          <a:xfrm rot="5400000">
            <a:off x="6049778" y="2723450"/>
            <a:ext cx="559989" cy="1331617"/>
          </a:xfrm>
          <a:prstGeom prst="bentConnector3">
            <a:avLst>
              <a:gd name="adj1" fmla="val 50000"/>
            </a:avLst>
          </a:prstGeom>
          <a:ln>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99" name="Group 98">
            <a:extLst>
              <a:ext uri="{FF2B5EF4-FFF2-40B4-BE49-F238E27FC236}">
                <a16:creationId xmlns:a16="http://schemas.microsoft.com/office/drawing/2014/main" id="{D3E3FD48-EFD7-6548-8CF4-5147F3FBF851}"/>
              </a:ext>
            </a:extLst>
          </p:cNvPr>
          <p:cNvGrpSpPr/>
          <p:nvPr/>
        </p:nvGrpSpPr>
        <p:grpSpPr>
          <a:xfrm>
            <a:off x="6670285" y="2116638"/>
            <a:ext cx="835775" cy="355209"/>
            <a:chOff x="2605549" y="2273123"/>
            <a:chExt cx="835775" cy="355209"/>
          </a:xfrm>
        </p:grpSpPr>
        <p:grpSp>
          <p:nvGrpSpPr>
            <p:cNvPr id="100" name="Group 99">
              <a:extLst>
                <a:ext uri="{FF2B5EF4-FFF2-40B4-BE49-F238E27FC236}">
                  <a16:creationId xmlns:a16="http://schemas.microsoft.com/office/drawing/2014/main" id="{DB2B32ED-EDB4-0840-88C6-4E2BB81DAB2F}"/>
                </a:ext>
              </a:extLst>
            </p:cNvPr>
            <p:cNvGrpSpPr/>
            <p:nvPr/>
          </p:nvGrpSpPr>
          <p:grpSpPr>
            <a:xfrm>
              <a:off x="2605549" y="2273123"/>
              <a:ext cx="253071" cy="355209"/>
              <a:chOff x="2605549" y="2282084"/>
              <a:chExt cx="253071" cy="355209"/>
            </a:xfrm>
          </p:grpSpPr>
          <p:sp>
            <p:nvSpPr>
              <p:cNvPr id="107" name="Oval 106">
                <a:extLst>
                  <a:ext uri="{FF2B5EF4-FFF2-40B4-BE49-F238E27FC236}">
                    <a16:creationId xmlns:a16="http://schemas.microsoft.com/office/drawing/2014/main" id="{EDAF1749-990A-A044-ABF3-78F12ABBFF18}"/>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8" name="Straight Connector 107">
                <a:extLst>
                  <a:ext uri="{FF2B5EF4-FFF2-40B4-BE49-F238E27FC236}">
                    <a16:creationId xmlns:a16="http://schemas.microsoft.com/office/drawing/2014/main" id="{B8A95824-2AB0-D241-ABDF-AF15A2CF3DC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01" name="Group 100">
              <a:extLst>
                <a:ext uri="{FF2B5EF4-FFF2-40B4-BE49-F238E27FC236}">
                  <a16:creationId xmlns:a16="http://schemas.microsoft.com/office/drawing/2014/main" id="{D76E18D9-5FCE-FE4D-8EB5-5A3E42CFE485}"/>
                </a:ext>
              </a:extLst>
            </p:cNvPr>
            <p:cNvGrpSpPr/>
            <p:nvPr/>
          </p:nvGrpSpPr>
          <p:grpSpPr>
            <a:xfrm>
              <a:off x="2901383" y="2273123"/>
              <a:ext cx="253071" cy="355209"/>
              <a:chOff x="2605549" y="2282084"/>
              <a:chExt cx="253071" cy="355209"/>
            </a:xfrm>
          </p:grpSpPr>
          <p:sp>
            <p:nvSpPr>
              <p:cNvPr id="105" name="Oval 104">
                <a:extLst>
                  <a:ext uri="{FF2B5EF4-FFF2-40B4-BE49-F238E27FC236}">
                    <a16:creationId xmlns:a16="http://schemas.microsoft.com/office/drawing/2014/main" id="{384FB957-0C72-1C4A-8145-A1DB2978E3AB}"/>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6" name="Straight Connector 105">
                <a:extLst>
                  <a:ext uri="{FF2B5EF4-FFF2-40B4-BE49-F238E27FC236}">
                    <a16:creationId xmlns:a16="http://schemas.microsoft.com/office/drawing/2014/main" id="{6E776FEF-3FF5-1E43-9E54-9DB26086533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02" name="Group 101">
              <a:extLst>
                <a:ext uri="{FF2B5EF4-FFF2-40B4-BE49-F238E27FC236}">
                  <a16:creationId xmlns:a16="http://schemas.microsoft.com/office/drawing/2014/main" id="{33750224-19D3-9B4E-9CC3-C0DE61BFA266}"/>
                </a:ext>
              </a:extLst>
            </p:cNvPr>
            <p:cNvGrpSpPr/>
            <p:nvPr/>
          </p:nvGrpSpPr>
          <p:grpSpPr>
            <a:xfrm>
              <a:off x="3188253" y="2273123"/>
              <a:ext cx="253071" cy="355209"/>
              <a:chOff x="2605549" y="2282084"/>
              <a:chExt cx="253071" cy="355209"/>
            </a:xfrm>
          </p:grpSpPr>
          <p:sp>
            <p:nvSpPr>
              <p:cNvPr id="103" name="Oval 102">
                <a:extLst>
                  <a:ext uri="{FF2B5EF4-FFF2-40B4-BE49-F238E27FC236}">
                    <a16:creationId xmlns:a16="http://schemas.microsoft.com/office/drawing/2014/main" id="{D7794EE4-A195-D641-A327-3705B4864F62}"/>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4" name="Straight Connector 103">
                <a:extLst>
                  <a:ext uri="{FF2B5EF4-FFF2-40B4-BE49-F238E27FC236}">
                    <a16:creationId xmlns:a16="http://schemas.microsoft.com/office/drawing/2014/main" id="{2B9F1B9C-5C76-EA46-9DE2-1B8FCC3E74C8}"/>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109" name="Can 108">
            <a:extLst>
              <a:ext uri="{FF2B5EF4-FFF2-40B4-BE49-F238E27FC236}">
                <a16:creationId xmlns:a16="http://schemas.microsoft.com/office/drawing/2014/main" id="{A817AE1D-C825-AC4C-8643-6568D32759E9}"/>
              </a:ext>
            </a:extLst>
          </p:cNvPr>
          <p:cNvSpPr/>
          <p:nvPr/>
        </p:nvSpPr>
        <p:spPr>
          <a:xfrm flipH="1">
            <a:off x="7812286" y="2664855"/>
            <a:ext cx="687299" cy="615251"/>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chemeClr val="bg1"/>
                </a:solidFill>
              </a:rPr>
              <a:t>Order</a:t>
            </a:r>
          </a:p>
        </p:txBody>
      </p:sp>
      <p:grpSp>
        <p:nvGrpSpPr>
          <p:cNvPr id="110" name="Group 109">
            <a:extLst>
              <a:ext uri="{FF2B5EF4-FFF2-40B4-BE49-F238E27FC236}">
                <a16:creationId xmlns:a16="http://schemas.microsoft.com/office/drawing/2014/main" id="{34823433-42B0-214D-87DB-18C49181C5F7}"/>
              </a:ext>
            </a:extLst>
          </p:cNvPr>
          <p:cNvGrpSpPr/>
          <p:nvPr/>
        </p:nvGrpSpPr>
        <p:grpSpPr>
          <a:xfrm>
            <a:off x="9101923" y="4873966"/>
            <a:ext cx="835775" cy="355209"/>
            <a:chOff x="2605549" y="2273123"/>
            <a:chExt cx="835775" cy="355209"/>
          </a:xfrm>
        </p:grpSpPr>
        <p:grpSp>
          <p:nvGrpSpPr>
            <p:cNvPr id="111" name="Group 110">
              <a:extLst>
                <a:ext uri="{FF2B5EF4-FFF2-40B4-BE49-F238E27FC236}">
                  <a16:creationId xmlns:a16="http://schemas.microsoft.com/office/drawing/2014/main" id="{3EED8E54-9EE1-FC4D-8F83-00A09DED19BE}"/>
                </a:ext>
              </a:extLst>
            </p:cNvPr>
            <p:cNvGrpSpPr/>
            <p:nvPr/>
          </p:nvGrpSpPr>
          <p:grpSpPr>
            <a:xfrm>
              <a:off x="2605549" y="2273123"/>
              <a:ext cx="253071" cy="355209"/>
              <a:chOff x="2605549" y="2282084"/>
              <a:chExt cx="253071" cy="355209"/>
            </a:xfrm>
          </p:grpSpPr>
          <p:sp>
            <p:nvSpPr>
              <p:cNvPr id="118" name="Oval 117">
                <a:extLst>
                  <a:ext uri="{FF2B5EF4-FFF2-40B4-BE49-F238E27FC236}">
                    <a16:creationId xmlns:a16="http://schemas.microsoft.com/office/drawing/2014/main" id="{28ABC1AB-85A4-FF4E-AB4A-D874EDE01189}"/>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9" name="Straight Connector 118">
                <a:extLst>
                  <a:ext uri="{FF2B5EF4-FFF2-40B4-BE49-F238E27FC236}">
                    <a16:creationId xmlns:a16="http://schemas.microsoft.com/office/drawing/2014/main" id="{E78591D3-A01C-4E4D-BAC1-A87027E89B7F}"/>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12" name="Group 111">
              <a:extLst>
                <a:ext uri="{FF2B5EF4-FFF2-40B4-BE49-F238E27FC236}">
                  <a16:creationId xmlns:a16="http://schemas.microsoft.com/office/drawing/2014/main" id="{E7680C14-0832-8A4B-B00A-BB3CBB413566}"/>
                </a:ext>
              </a:extLst>
            </p:cNvPr>
            <p:cNvGrpSpPr/>
            <p:nvPr/>
          </p:nvGrpSpPr>
          <p:grpSpPr>
            <a:xfrm>
              <a:off x="2901383" y="2273123"/>
              <a:ext cx="253071" cy="355209"/>
              <a:chOff x="2605549" y="2282084"/>
              <a:chExt cx="253071" cy="355209"/>
            </a:xfrm>
          </p:grpSpPr>
          <p:sp>
            <p:nvSpPr>
              <p:cNvPr id="116" name="Oval 115">
                <a:extLst>
                  <a:ext uri="{FF2B5EF4-FFF2-40B4-BE49-F238E27FC236}">
                    <a16:creationId xmlns:a16="http://schemas.microsoft.com/office/drawing/2014/main" id="{0E58E76E-6DA6-764A-B34F-FAD6DD5BC07B}"/>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7" name="Straight Connector 116">
                <a:extLst>
                  <a:ext uri="{FF2B5EF4-FFF2-40B4-BE49-F238E27FC236}">
                    <a16:creationId xmlns:a16="http://schemas.microsoft.com/office/drawing/2014/main" id="{96DC961E-16F0-4B47-AAC9-750070FAA82B}"/>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13" name="Group 112">
              <a:extLst>
                <a:ext uri="{FF2B5EF4-FFF2-40B4-BE49-F238E27FC236}">
                  <a16:creationId xmlns:a16="http://schemas.microsoft.com/office/drawing/2014/main" id="{37C523E4-4A4E-314C-9DF7-7E03D4464250}"/>
                </a:ext>
              </a:extLst>
            </p:cNvPr>
            <p:cNvGrpSpPr/>
            <p:nvPr/>
          </p:nvGrpSpPr>
          <p:grpSpPr>
            <a:xfrm>
              <a:off x="3188253" y="2273123"/>
              <a:ext cx="253071" cy="355209"/>
              <a:chOff x="2605549" y="2282084"/>
              <a:chExt cx="253071" cy="355209"/>
            </a:xfrm>
          </p:grpSpPr>
          <p:sp>
            <p:nvSpPr>
              <p:cNvPr id="114" name="Oval 113">
                <a:extLst>
                  <a:ext uri="{FF2B5EF4-FFF2-40B4-BE49-F238E27FC236}">
                    <a16:creationId xmlns:a16="http://schemas.microsoft.com/office/drawing/2014/main" id="{8169B967-7965-0347-8AA9-40FAD9A7C30B}"/>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5" name="Straight Connector 114">
                <a:extLst>
                  <a:ext uri="{FF2B5EF4-FFF2-40B4-BE49-F238E27FC236}">
                    <a16:creationId xmlns:a16="http://schemas.microsoft.com/office/drawing/2014/main" id="{67070519-A962-0B47-8B7B-69CF821C78D7}"/>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grpSp>
        <p:nvGrpSpPr>
          <p:cNvPr id="120" name="Group 119">
            <a:extLst>
              <a:ext uri="{FF2B5EF4-FFF2-40B4-BE49-F238E27FC236}">
                <a16:creationId xmlns:a16="http://schemas.microsoft.com/office/drawing/2014/main" id="{BF6313DC-92DB-5746-8E46-A902EB4EB011}"/>
              </a:ext>
            </a:extLst>
          </p:cNvPr>
          <p:cNvGrpSpPr/>
          <p:nvPr/>
        </p:nvGrpSpPr>
        <p:grpSpPr>
          <a:xfrm>
            <a:off x="1700073" y="4867560"/>
            <a:ext cx="835775" cy="355209"/>
            <a:chOff x="2605549" y="2273123"/>
            <a:chExt cx="835775" cy="355209"/>
          </a:xfrm>
        </p:grpSpPr>
        <p:grpSp>
          <p:nvGrpSpPr>
            <p:cNvPr id="121" name="Group 120">
              <a:extLst>
                <a:ext uri="{FF2B5EF4-FFF2-40B4-BE49-F238E27FC236}">
                  <a16:creationId xmlns:a16="http://schemas.microsoft.com/office/drawing/2014/main" id="{66F624E6-C360-B543-9B62-6B0FA9CDE585}"/>
                </a:ext>
              </a:extLst>
            </p:cNvPr>
            <p:cNvGrpSpPr/>
            <p:nvPr/>
          </p:nvGrpSpPr>
          <p:grpSpPr>
            <a:xfrm>
              <a:off x="2605549" y="2273123"/>
              <a:ext cx="253071" cy="355209"/>
              <a:chOff x="2605549" y="2282084"/>
              <a:chExt cx="253071" cy="355209"/>
            </a:xfrm>
          </p:grpSpPr>
          <p:sp>
            <p:nvSpPr>
              <p:cNvPr id="128" name="Oval 127">
                <a:extLst>
                  <a:ext uri="{FF2B5EF4-FFF2-40B4-BE49-F238E27FC236}">
                    <a16:creationId xmlns:a16="http://schemas.microsoft.com/office/drawing/2014/main" id="{6DE21E12-D9BF-A14F-A702-EE2D6A614C40}"/>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9" name="Straight Connector 128">
                <a:extLst>
                  <a:ext uri="{FF2B5EF4-FFF2-40B4-BE49-F238E27FC236}">
                    <a16:creationId xmlns:a16="http://schemas.microsoft.com/office/drawing/2014/main" id="{68274AE6-120A-7F4D-B896-0AFCA4A472EA}"/>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22" name="Group 121">
              <a:extLst>
                <a:ext uri="{FF2B5EF4-FFF2-40B4-BE49-F238E27FC236}">
                  <a16:creationId xmlns:a16="http://schemas.microsoft.com/office/drawing/2014/main" id="{F7B45761-280E-114C-B99C-7E3828C2258A}"/>
                </a:ext>
              </a:extLst>
            </p:cNvPr>
            <p:cNvGrpSpPr/>
            <p:nvPr/>
          </p:nvGrpSpPr>
          <p:grpSpPr>
            <a:xfrm>
              <a:off x="2901383" y="2273123"/>
              <a:ext cx="253071" cy="355209"/>
              <a:chOff x="2605549" y="2282084"/>
              <a:chExt cx="253071" cy="355209"/>
            </a:xfrm>
          </p:grpSpPr>
          <p:sp>
            <p:nvSpPr>
              <p:cNvPr id="126" name="Oval 125">
                <a:extLst>
                  <a:ext uri="{FF2B5EF4-FFF2-40B4-BE49-F238E27FC236}">
                    <a16:creationId xmlns:a16="http://schemas.microsoft.com/office/drawing/2014/main" id="{E2651108-1A08-A840-8C95-DB2CBA83446B}"/>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7" name="Straight Connector 126">
                <a:extLst>
                  <a:ext uri="{FF2B5EF4-FFF2-40B4-BE49-F238E27FC236}">
                    <a16:creationId xmlns:a16="http://schemas.microsoft.com/office/drawing/2014/main" id="{897EEED8-184C-9447-BDFE-7D4657B2901E}"/>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23" name="Group 122">
              <a:extLst>
                <a:ext uri="{FF2B5EF4-FFF2-40B4-BE49-F238E27FC236}">
                  <a16:creationId xmlns:a16="http://schemas.microsoft.com/office/drawing/2014/main" id="{CBE8BD12-F749-2047-B927-8271480AF6CC}"/>
                </a:ext>
              </a:extLst>
            </p:cNvPr>
            <p:cNvGrpSpPr/>
            <p:nvPr/>
          </p:nvGrpSpPr>
          <p:grpSpPr>
            <a:xfrm>
              <a:off x="3188253" y="2273123"/>
              <a:ext cx="253071" cy="355209"/>
              <a:chOff x="2605549" y="2282084"/>
              <a:chExt cx="253071" cy="355209"/>
            </a:xfrm>
          </p:grpSpPr>
          <p:sp>
            <p:nvSpPr>
              <p:cNvPr id="124" name="Oval 123">
                <a:extLst>
                  <a:ext uri="{FF2B5EF4-FFF2-40B4-BE49-F238E27FC236}">
                    <a16:creationId xmlns:a16="http://schemas.microsoft.com/office/drawing/2014/main" id="{D75B8CC4-69EA-BF45-9106-32176F41822D}"/>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5" name="Straight Connector 124">
                <a:extLst>
                  <a:ext uri="{FF2B5EF4-FFF2-40B4-BE49-F238E27FC236}">
                    <a16:creationId xmlns:a16="http://schemas.microsoft.com/office/drawing/2014/main" id="{B5011DE4-9AAA-0C46-8558-BB900699F41B}"/>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cxnSp>
        <p:nvCxnSpPr>
          <p:cNvPr id="130" name="Elbow Connector 129">
            <a:extLst>
              <a:ext uri="{FF2B5EF4-FFF2-40B4-BE49-F238E27FC236}">
                <a16:creationId xmlns:a16="http://schemas.microsoft.com/office/drawing/2014/main" id="{C230435D-C8D8-7E46-94D5-ECB5D3E1FD20}"/>
              </a:ext>
            </a:extLst>
          </p:cNvPr>
          <p:cNvCxnSpPr>
            <a:cxnSpLocks/>
            <a:stCxn id="19" idx="3"/>
            <a:endCxn id="17" idx="4"/>
          </p:cNvCxnSpPr>
          <p:nvPr/>
        </p:nvCxnSpPr>
        <p:spPr>
          <a:xfrm flipV="1">
            <a:off x="6111830" y="3972151"/>
            <a:ext cx="1766985" cy="866488"/>
          </a:xfrm>
          <a:prstGeom prst="bentConnector2">
            <a:avLst/>
          </a:prstGeom>
          <a:ln>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134" name="Group 133">
            <a:extLst>
              <a:ext uri="{FF2B5EF4-FFF2-40B4-BE49-F238E27FC236}">
                <a16:creationId xmlns:a16="http://schemas.microsoft.com/office/drawing/2014/main" id="{7F0FE88C-7CBF-5843-BBB9-A9E88E369BC3}"/>
              </a:ext>
            </a:extLst>
          </p:cNvPr>
          <p:cNvGrpSpPr/>
          <p:nvPr/>
        </p:nvGrpSpPr>
        <p:grpSpPr>
          <a:xfrm>
            <a:off x="9113787" y="2107403"/>
            <a:ext cx="835775" cy="355209"/>
            <a:chOff x="2605549" y="2273123"/>
            <a:chExt cx="835775" cy="355209"/>
          </a:xfrm>
        </p:grpSpPr>
        <p:grpSp>
          <p:nvGrpSpPr>
            <p:cNvPr id="135" name="Group 134">
              <a:extLst>
                <a:ext uri="{FF2B5EF4-FFF2-40B4-BE49-F238E27FC236}">
                  <a16:creationId xmlns:a16="http://schemas.microsoft.com/office/drawing/2014/main" id="{F9E32636-BAB3-A14F-BFF1-9FF5168EE1F0}"/>
                </a:ext>
              </a:extLst>
            </p:cNvPr>
            <p:cNvGrpSpPr/>
            <p:nvPr/>
          </p:nvGrpSpPr>
          <p:grpSpPr>
            <a:xfrm>
              <a:off x="2605549" y="2273123"/>
              <a:ext cx="253071" cy="355209"/>
              <a:chOff x="2605549" y="2282084"/>
              <a:chExt cx="253071" cy="355209"/>
            </a:xfrm>
          </p:grpSpPr>
          <p:sp>
            <p:nvSpPr>
              <p:cNvPr id="142" name="Oval 141">
                <a:extLst>
                  <a:ext uri="{FF2B5EF4-FFF2-40B4-BE49-F238E27FC236}">
                    <a16:creationId xmlns:a16="http://schemas.microsoft.com/office/drawing/2014/main" id="{2F2CC173-52BC-DC42-99D5-3327D2E221A9}"/>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3" name="Straight Connector 142">
                <a:extLst>
                  <a:ext uri="{FF2B5EF4-FFF2-40B4-BE49-F238E27FC236}">
                    <a16:creationId xmlns:a16="http://schemas.microsoft.com/office/drawing/2014/main" id="{D92E2579-60D4-B946-AB8A-AA107196EDE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36" name="Group 135">
              <a:extLst>
                <a:ext uri="{FF2B5EF4-FFF2-40B4-BE49-F238E27FC236}">
                  <a16:creationId xmlns:a16="http://schemas.microsoft.com/office/drawing/2014/main" id="{E4E29940-1DB1-904E-A73D-57A3730F4300}"/>
                </a:ext>
              </a:extLst>
            </p:cNvPr>
            <p:cNvGrpSpPr/>
            <p:nvPr/>
          </p:nvGrpSpPr>
          <p:grpSpPr>
            <a:xfrm>
              <a:off x="2901383" y="2273123"/>
              <a:ext cx="253071" cy="355209"/>
              <a:chOff x="2605549" y="2282084"/>
              <a:chExt cx="253071" cy="355209"/>
            </a:xfrm>
          </p:grpSpPr>
          <p:sp>
            <p:nvSpPr>
              <p:cNvPr id="140" name="Oval 139">
                <a:extLst>
                  <a:ext uri="{FF2B5EF4-FFF2-40B4-BE49-F238E27FC236}">
                    <a16:creationId xmlns:a16="http://schemas.microsoft.com/office/drawing/2014/main" id="{40137147-A7B2-C345-8261-9ACDB5E734B8}"/>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1" name="Straight Connector 140">
                <a:extLst>
                  <a:ext uri="{FF2B5EF4-FFF2-40B4-BE49-F238E27FC236}">
                    <a16:creationId xmlns:a16="http://schemas.microsoft.com/office/drawing/2014/main" id="{2E5B6BF1-69FD-4B45-AAE7-4C68DA311D49}"/>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37" name="Group 136">
              <a:extLst>
                <a:ext uri="{FF2B5EF4-FFF2-40B4-BE49-F238E27FC236}">
                  <a16:creationId xmlns:a16="http://schemas.microsoft.com/office/drawing/2014/main" id="{34F2188F-0EA9-4F4F-A5F1-9ECC049738AB}"/>
                </a:ext>
              </a:extLst>
            </p:cNvPr>
            <p:cNvGrpSpPr/>
            <p:nvPr/>
          </p:nvGrpSpPr>
          <p:grpSpPr>
            <a:xfrm>
              <a:off x="3188253" y="2273123"/>
              <a:ext cx="253071" cy="355209"/>
              <a:chOff x="2605549" y="2282084"/>
              <a:chExt cx="253071" cy="355209"/>
            </a:xfrm>
          </p:grpSpPr>
          <p:sp>
            <p:nvSpPr>
              <p:cNvPr id="138" name="Oval 137">
                <a:extLst>
                  <a:ext uri="{FF2B5EF4-FFF2-40B4-BE49-F238E27FC236}">
                    <a16:creationId xmlns:a16="http://schemas.microsoft.com/office/drawing/2014/main" id="{1D756FA6-1ED8-394A-BEE7-0B6DF2C3D0A1}"/>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9" name="Straight Connector 138">
                <a:extLst>
                  <a:ext uri="{FF2B5EF4-FFF2-40B4-BE49-F238E27FC236}">
                    <a16:creationId xmlns:a16="http://schemas.microsoft.com/office/drawing/2014/main" id="{8F797462-AFBA-C04F-B0CA-E1C4924B824A}"/>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cxnSp>
        <p:nvCxnSpPr>
          <p:cNvPr id="145" name="Elbow Connector 144">
            <a:extLst>
              <a:ext uri="{FF2B5EF4-FFF2-40B4-BE49-F238E27FC236}">
                <a16:creationId xmlns:a16="http://schemas.microsoft.com/office/drawing/2014/main" id="{B6FEEC6F-D75D-B446-B5D5-D5F6AE56EF24}"/>
              </a:ext>
            </a:extLst>
          </p:cNvPr>
          <p:cNvCxnSpPr>
            <a:cxnSpLocks/>
            <a:stCxn id="60" idx="3"/>
            <a:endCxn id="74" idx="0"/>
          </p:cNvCxnSpPr>
          <p:nvPr/>
        </p:nvCxnSpPr>
        <p:spPr>
          <a:xfrm flipH="1">
            <a:off x="1728036" y="1260107"/>
            <a:ext cx="971376" cy="729996"/>
          </a:xfrm>
          <a:prstGeom prst="bentConnector4">
            <a:avLst>
              <a:gd name="adj1" fmla="val -23534"/>
              <a:gd name="adj2" fmla="val 75589"/>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8" name="Elbow Connector 147">
            <a:extLst>
              <a:ext uri="{FF2B5EF4-FFF2-40B4-BE49-F238E27FC236}">
                <a16:creationId xmlns:a16="http://schemas.microsoft.com/office/drawing/2014/main" id="{17A0DCDB-6B45-0D44-A6A8-6B64FF5827CE}"/>
              </a:ext>
            </a:extLst>
          </p:cNvPr>
          <p:cNvCxnSpPr>
            <a:cxnSpLocks/>
            <a:stCxn id="60" idx="3"/>
            <a:endCxn id="105" idx="0"/>
          </p:cNvCxnSpPr>
          <p:nvPr/>
        </p:nvCxnSpPr>
        <p:spPr>
          <a:xfrm>
            <a:off x="2699412" y="1260107"/>
            <a:ext cx="4393243" cy="856531"/>
          </a:xfrm>
          <a:prstGeom prst="bentConnector2">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1" name="Can 150">
            <a:extLst>
              <a:ext uri="{FF2B5EF4-FFF2-40B4-BE49-F238E27FC236}">
                <a16:creationId xmlns:a16="http://schemas.microsoft.com/office/drawing/2014/main" id="{83B7871A-5C0A-C34B-8A68-819852A47CB8}"/>
              </a:ext>
            </a:extLst>
          </p:cNvPr>
          <p:cNvSpPr/>
          <p:nvPr/>
        </p:nvSpPr>
        <p:spPr>
          <a:xfrm flipH="1">
            <a:off x="10264543" y="2732187"/>
            <a:ext cx="687299" cy="615251"/>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chemeClr val="bg1"/>
                </a:solidFill>
              </a:rPr>
              <a:t>voyages</a:t>
            </a:r>
          </a:p>
        </p:txBody>
      </p:sp>
      <p:sp>
        <p:nvSpPr>
          <p:cNvPr id="131" name="Rounded Rectangle 130">
            <a:extLst>
              <a:ext uri="{FF2B5EF4-FFF2-40B4-BE49-F238E27FC236}">
                <a16:creationId xmlns:a16="http://schemas.microsoft.com/office/drawing/2014/main" id="{F8CBEF48-3B79-C74B-807F-B03F529A5116}"/>
              </a:ext>
            </a:extLst>
          </p:cNvPr>
          <p:cNvSpPr/>
          <p:nvPr/>
        </p:nvSpPr>
        <p:spPr>
          <a:xfrm>
            <a:off x="6102621" y="5520074"/>
            <a:ext cx="1486837" cy="718563"/>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5">
                    <a:lumMod val="50000"/>
                  </a:schemeClr>
                </a:solidFill>
              </a:rPr>
              <a:t>Land Transportation</a:t>
            </a:r>
          </a:p>
          <a:p>
            <a:pPr algn="ctr"/>
            <a:r>
              <a:rPr lang="en-US" sz="1200">
                <a:solidFill>
                  <a:schemeClr val="accent5">
                    <a:lumMod val="50000"/>
                  </a:schemeClr>
                </a:solidFill>
              </a:rPr>
              <a:t> </a:t>
            </a:r>
            <a:r>
              <a:rPr lang="en-US" sz="1200" err="1">
                <a:solidFill>
                  <a:schemeClr val="accent5">
                    <a:lumMod val="50000"/>
                  </a:schemeClr>
                </a:solidFill>
              </a:rPr>
              <a:t>Mgt</a:t>
            </a:r>
            <a:r>
              <a:rPr lang="en-US" sz="1200">
                <a:solidFill>
                  <a:schemeClr val="accent5">
                    <a:lumMod val="50000"/>
                  </a:schemeClr>
                </a:solidFill>
              </a:rPr>
              <a:t> MS</a:t>
            </a:r>
          </a:p>
        </p:txBody>
      </p:sp>
      <p:grpSp>
        <p:nvGrpSpPr>
          <p:cNvPr id="132" name="Group 131">
            <a:extLst>
              <a:ext uri="{FF2B5EF4-FFF2-40B4-BE49-F238E27FC236}">
                <a16:creationId xmlns:a16="http://schemas.microsoft.com/office/drawing/2014/main" id="{3634259E-664C-9A47-8280-62EFD0DECB4C}"/>
              </a:ext>
            </a:extLst>
          </p:cNvPr>
          <p:cNvGrpSpPr/>
          <p:nvPr/>
        </p:nvGrpSpPr>
        <p:grpSpPr>
          <a:xfrm>
            <a:off x="6468356" y="5155631"/>
            <a:ext cx="835775" cy="355209"/>
            <a:chOff x="2605549" y="2273123"/>
            <a:chExt cx="835775" cy="355209"/>
          </a:xfrm>
        </p:grpSpPr>
        <p:grpSp>
          <p:nvGrpSpPr>
            <p:cNvPr id="133" name="Group 132">
              <a:extLst>
                <a:ext uri="{FF2B5EF4-FFF2-40B4-BE49-F238E27FC236}">
                  <a16:creationId xmlns:a16="http://schemas.microsoft.com/office/drawing/2014/main" id="{1A1FFB1E-A7D9-DE4F-85D0-8F2CCE9071CD}"/>
                </a:ext>
              </a:extLst>
            </p:cNvPr>
            <p:cNvGrpSpPr/>
            <p:nvPr/>
          </p:nvGrpSpPr>
          <p:grpSpPr>
            <a:xfrm>
              <a:off x="2605549" y="2273123"/>
              <a:ext cx="253071" cy="355209"/>
              <a:chOff x="2605549" y="2282084"/>
              <a:chExt cx="253071" cy="355209"/>
            </a:xfrm>
          </p:grpSpPr>
          <p:sp>
            <p:nvSpPr>
              <p:cNvPr id="153" name="Oval 152">
                <a:extLst>
                  <a:ext uri="{FF2B5EF4-FFF2-40B4-BE49-F238E27FC236}">
                    <a16:creationId xmlns:a16="http://schemas.microsoft.com/office/drawing/2014/main" id="{877F986E-470D-C644-96B7-800AF435A791}"/>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4" name="Straight Connector 153">
                <a:extLst>
                  <a:ext uri="{FF2B5EF4-FFF2-40B4-BE49-F238E27FC236}">
                    <a16:creationId xmlns:a16="http://schemas.microsoft.com/office/drawing/2014/main" id="{921BD85B-98F8-D34C-B714-39F8D60D48A9}"/>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44" name="Group 143">
              <a:extLst>
                <a:ext uri="{FF2B5EF4-FFF2-40B4-BE49-F238E27FC236}">
                  <a16:creationId xmlns:a16="http://schemas.microsoft.com/office/drawing/2014/main" id="{A3C6B460-846E-4C4A-95F8-274E062E2475}"/>
                </a:ext>
              </a:extLst>
            </p:cNvPr>
            <p:cNvGrpSpPr/>
            <p:nvPr/>
          </p:nvGrpSpPr>
          <p:grpSpPr>
            <a:xfrm>
              <a:off x="2901383" y="2273123"/>
              <a:ext cx="253071" cy="355209"/>
              <a:chOff x="2605549" y="2282084"/>
              <a:chExt cx="253071" cy="355209"/>
            </a:xfrm>
          </p:grpSpPr>
          <p:sp>
            <p:nvSpPr>
              <p:cNvPr id="150" name="Oval 149">
                <a:extLst>
                  <a:ext uri="{FF2B5EF4-FFF2-40B4-BE49-F238E27FC236}">
                    <a16:creationId xmlns:a16="http://schemas.microsoft.com/office/drawing/2014/main" id="{C9289120-5ADE-374A-A109-340195C000EA}"/>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2" name="Straight Connector 151">
                <a:extLst>
                  <a:ext uri="{FF2B5EF4-FFF2-40B4-BE49-F238E27FC236}">
                    <a16:creationId xmlns:a16="http://schemas.microsoft.com/office/drawing/2014/main" id="{D715D979-AC2D-384E-88A2-B6022AB4368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46" name="Group 145">
              <a:extLst>
                <a:ext uri="{FF2B5EF4-FFF2-40B4-BE49-F238E27FC236}">
                  <a16:creationId xmlns:a16="http://schemas.microsoft.com/office/drawing/2014/main" id="{EC0FE14E-F4B7-2A4F-8271-FEE3A0DEA459}"/>
                </a:ext>
              </a:extLst>
            </p:cNvPr>
            <p:cNvGrpSpPr/>
            <p:nvPr/>
          </p:nvGrpSpPr>
          <p:grpSpPr>
            <a:xfrm>
              <a:off x="3188253" y="2273123"/>
              <a:ext cx="253071" cy="355209"/>
              <a:chOff x="2605549" y="2282084"/>
              <a:chExt cx="253071" cy="355209"/>
            </a:xfrm>
          </p:grpSpPr>
          <p:sp>
            <p:nvSpPr>
              <p:cNvPr id="147" name="Oval 146">
                <a:extLst>
                  <a:ext uri="{FF2B5EF4-FFF2-40B4-BE49-F238E27FC236}">
                    <a16:creationId xmlns:a16="http://schemas.microsoft.com/office/drawing/2014/main" id="{46638643-16ED-3B46-8D20-243E6310686F}"/>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9" name="Straight Connector 148">
                <a:extLst>
                  <a:ext uri="{FF2B5EF4-FFF2-40B4-BE49-F238E27FC236}">
                    <a16:creationId xmlns:a16="http://schemas.microsoft.com/office/drawing/2014/main" id="{BF4B0A30-8081-A74E-898F-0C5CEC3F41D6}"/>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155" name="Can 154">
            <a:extLst>
              <a:ext uri="{FF2B5EF4-FFF2-40B4-BE49-F238E27FC236}">
                <a16:creationId xmlns:a16="http://schemas.microsoft.com/office/drawing/2014/main" id="{73326F3F-E27A-0248-81C1-67A1E4CEC6BB}"/>
              </a:ext>
            </a:extLst>
          </p:cNvPr>
          <p:cNvSpPr/>
          <p:nvPr/>
        </p:nvSpPr>
        <p:spPr>
          <a:xfrm flipH="1">
            <a:off x="7619112" y="5780415"/>
            <a:ext cx="687299" cy="615251"/>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chemeClr val="bg1"/>
                </a:solidFill>
              </a:rPr>
              <a:t>Order</a:t>
            </a:r>
          </a:p>
        </p:txBody>
      </p:sp>
      <p:sp>
        <p:nvSpPr>
          <p:cNvPr id="156" name="Can 155">
            <a:extLst>
              <a:ext uri="{FF2B5EF4-FFF2-40B4-BE49-F238E27FC236}">
                <a16:creationId xmlns:a16="http://schemas.microsoft.com/office/drawing/2014/main" id="{417B4AAE-ADA3-2D43-BBFC-CBC20CDE58FE}"/>
              </a:ext>
            </a:extLst>
          </p:cNvPr>
          <p:cNvSpPr/>
          <p:nvPr/>
        </p:nvSpPr>
        <p:spPr>
          <a:xfrm rot="5400000">
            <a:off x="9063376" y="3378746"/>
            <a:ext cx="310551" cy="857926"/>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r>
              <a:rPr lang="en-US" sz="1200"/>
              <a:t>Voyages</a:t>
            </a:r>
          </a:p>
        </p:txBody>
      </p:sp>
    </p:spTree>
    <p:extLst>
      <p:ext uri="{BB962C8B-B14F-4D97-AF65-F5344CB8AC3E}">
        <p14:creationId xmlns:p14="http://schemas.microsoft.com/office/powerpoint/2010/main" val="471305039"/>
      </p:ext>
    </p:extLst>
  </p:cSld>
  <p:clrMapOvr>
    <a:masterClrMapping/>
  </p:clrMapOvr>
</p:sld>
</file>

<file path=ppt/theme/theme1.xml><?xml version="1.0" encoding="utf-8"?>
<a:theme xmlns:a="http://schemas.openxmlformats.org/drawingml/2006/main" name="InterConnect Theme">
  <a:themeElements>
    <a:clrScheme name="Custom 15">
      <a:dk1>
        <a:srgbClr val="6D7777"/>
      </a:dk1>
      <a:lt1>
        <a:srgbClr val="FFFFFF"/>
      </a:lt1>
      <a:dk2>
        <a:srgbClr val="5596E6"/>
      </a:dk2>
      <a:lt2>
        <a:srgbClr val="959F9F"/>
      </a:lt2>
      <a:accent1>
        <a:srgbClr val="C8D2D2"/>
      </a:accent1>
      <a:accent2>
        <a:srgbClr val="DFE9E9"/>
      </a:accent2>
      <a:accent3>
        <a:srgbClr val="1D3649"/>
      </a:accent3>
      <a:accent4>
        <a:srgbClr val="325C80"/>
      </a:accent4>
      <a:accent5>
        <a:srgbClr val="5596E6"/>
      </a:accent5>
      <a:accent6>
        <a:srgbClr val="7CC7FF"/>
      </a:accent6>
      <a:hlink>
        <a:srgbClr val="5F5F5F"/>
      </a:hlink>
      <a:folHlink>
        <a:srgbClr val="919191"/>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6"/>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Custom 72">
      <a:dk1>
        <a:sysClr val="windowText" lastClr="000000"/>
      </a:dk1>
      <a:lt1>
        <a:sysClr val="window" lastClr="FFFFFF"/>
      </a:lt1>
      <a:dk2>
        <a:srgbClr val="264A60"/>
      </a:dk2>
      <a:lt2>
        <a:srgbClr val="DFE9E9"/>
      </a:lt2>
      <a:accent1>
        <a:srgbClr val="4178BE"/>
      </a:accent1>
      <a:accent2>
        <a:srgbClr val="5AAAFA"/>
      </a:accent2>
      <a:accent3>
        <a:srgbClr val="777677"/>
      </a:accent3>
      <a:accent4>
        <a:srgbClr val="006D5D"/>
      </a:accent4>
      <a:accent5>
        <a:srgbClr val="00B4A0"/>
      </a:accent5>
      <a:accent6>
        <a:srgbClr val="7CC7FF"/>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t"/>
      <a:lstStyle>
        <a:defPPr marL="0" marR="0" indent="0" algn="l" defTabSz="685800" rtl="0" eaLnBrk="1" fontAlgn="auto" latinLnBrk="0" hangingPunct="1">
          <a:lnSpc>
            <a:spcPct val="100000"/>
          </a:lnSpc>
          <a:spcBef>
            <a:spcPts val="0"/>
          </a:spcBef>
          <a:spcAft>
            <a:spcPts val="0"/>
          </a:spcAft>
          <a:buClrTx/>
          <a:buSzTx/>
          <a:buFontTx/>
          <a:buNone/>
          <a:tabLst/>
          <a:defRPr kumimoji="0" sz="1000" b="0" i="0" u="none" strike="noStrike" kern="1200" cap="none" spc="0" normalizeH="0" baseline="0" noProof="0" dirty="0">
            <a:ln>
              <a:noFill/>
            </a:ln>
            <a:solidFill>
              <a:prstClr val="white"/>
            </a:solidFill>
            <a:effectLst/>
            <a:uLnTx/>
            <a:uFillTx/>
            <a:latin typeface="Arial"/>
            <a:ea typeface="+mn-ea"/>
            <a:cs typeface="+mn-cs"/>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6"/>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1_Office Theme">
  <a:themeElements>
    <a:clrScheme name="Custom 72">
      <a:dk1>
        <a:sysClr val="windowText" lastClr="000000"/>
      </a:dk1>
      <a:lt1>
        <a:sysClr val="window" lastClr="FFFFFF"/>
      </a:lt1>
      <a:dk2>
        <a:srgbClr val="264A60"/>
      </a:dk2>
      <a:lt2>
        <a:srgbClr val="DFE9E9"/>
      </a:lt2>
      <a:accent1>
        <a:srgbClr val="4178BE"/>
      </a:accent1>
      <a:accent2>
        <a:srgbClr val="5AAAFA"/>
      </a:accent2>
      <a:accent3>
        <a:srgbClr val="777677"/>
      </a:accent3>
      <a:accent4>
        <a:srgbClr val="006D5D"/>
      </a:accent4>
      <a:accent5>
        <a:srgbClr val="00B4A0"/>
      </a:accent5>
      <a:accent6>
        <a:srgbClr val="7CC7FF"/>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t"/>
      <a:lstStyle>
        <a:defPPr marL="0" marR="0" indent="0" algn="l" defTabSz="685800" rtl="0" eaLnBrk="1" fontAlgn="auto" latinLnBrk="0" hangingPunct="1">
          <a:lnSpc>
            <a:spcPct val="100000"/>
          </a:lnSpc>
          <a:spcBef>
            <a:spcPts val="0"/>
          </a:spcBef>
          <a:spcAft>
            <a:spcPts val="0"/>
          </a:spcAft>
          <a:buClrTx/>
          <a:buSzTx/>
          <a:buFontTx/>
          <a:buNone/>
          <a:tabLst/>
          <a:defRPr kumimoji="0" sz="1000" b="0" i="0" u="none" strike="noStrike" kern="1200" cap="none" spc="0" normalizeH="0" baseline="0" noProof="0" dirty="0">
            <a:ln>
              <a:noFill/>
            </a:ln>
            <a:solidFill>
              <a:prstClr val="white"/>
            </a:solidFill>
            <a:effectLst/>
            <a:uLnTx/>
            <a:uFillTx/>
            <a:latin typeface="Arial"/>
            <a:ea typeface="+mn-ea"/>
            <a:cs typeface="+mn-cs"/>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6"/>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1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209051</TotalTime>
  <Words>6548</Words>
  <Application>Microsoft Macintosh PowerPoint</Application>
  <PresentationFormat>Widescreen</PresentationFormat>
  <Paragraphs>2444</Paragraphs>
  <Slides>98</Slides>
  <Notes>40</Notes>
  <HiddenSlides>0</HiddenSlides>
  <MMClips>0</MMClips>
  <ScaleCrop>false</ScaleCrop>
  <HeadingPairs>
    <vt:vector size="6" baseType="variant">
      <vt:variant>
        <vt:lpstr>Fonts Used</vt:lpstr>
      </vt:variant>
      <vt:variant>
        <vt:i4>8</vt:i4>
      </vt:variant>
      <vt:variant>
        <vt:lpstr>Theme</vt:lpstr>
      </vt:variant>
      <vt:variant>
        <vt:i4>4</vt:i4>
      </vt:variant>
      <vt:variant>
        <vt:lpstr>Slide Titles</vt:lpstr>
      </vt:variant>
      <vt:variant>
        <vt:i4>98</vt:i4>
      </vt:variant>
    </vt:vector>
  </HeadingPairs>
  <TitlesOfParts>
    <vt:vector size="110" baseType="lpstr">
      <vt:lpstr>Arial</vt:lpstr>
      <vt:lpstr>Calibri</vt:lpstr>
      <vt:lpstr>Helvetica</vt:lpstr>
      <vt:lpstr>Helvetica Neue Light</vt:lpstr>
      <vt:lpstr>Helvetica Neue Thin</vt:lpstr>
      <vt:lpstr>IBM Plex Sans</vt:lpstr>
      <vt:lpstr>Lucida Grande</vt:lpstr>
      <vt:lpstr>Menlo</vt:lpstr>
      <vt:lpstr>InterConnect Theme</vt:lpstr>
      <vt:lpstr>Office Theme</vt:lpstr>
      <vt:lpstr>1_Office Theme</vt:lpstr>
      <vt:lpstr>1_BLANK</vt:lpstr>
      <vt:lpstr>PowerPoint Presentation</vt:lpstr>
      <vt:lpstr>PowerPoint Presentation</vt:lpstr>
      <vt:lpstr>EDA Landscape</vt:lpstr>
      <vt:lpstr>Why Event Driven Architecture: app today</vt:lpstr>
      <vt:lpstr>Why Event Driven Architecture: app with microservice</vt:lpstr>
      <vt:lpstr>Why Event Driven Architecture: Eventual Data Consistency</vt:lpstr>
      <vt:lpstr>Why Event Driven Architecture: Eventual Data Consistency</vt:lpstr>
      <vt:lpstr>Event Sourcing</vt:lpstr>
      <vt:lpstr>Event Sourcing</vt:lpstr>
      <vt:lpstr>Command Query Responsibility Segregation Pattern</vt:lpstr>
      <vt:lpstr>Command Query Responsibility Segregation Pattern</vt:lpstr>
      <vt:lpstr>Orders Microservice: Event Sourcing &amp; CQRS</vt:lpstr>
      <vt:lpstr>Orders Microservice: Event Sourcing &amp; CQRS</vt:lpstr>
      <vt:lpstr>Order Life Cycle</vt:lpstr>
      <vt:lpstr>Event Sourcing Pattern</vt:lpstr>
      <vt:lpstr>Reefer Container - HL</vt:lpstr>
      <vt:lpstr>Reefer Container - HL</vt:lpstr>
      <vt:lpstr>Reefer Container - HL</vt:lpstr>
      <vt:lpstr>Command Query Responsibility Segregation Pattern</vt:lpstr>
      <vt:lpstr>SAGA Pattern</vt:lpstr>
      <vt:lpstr>Saga pattern - Choreography</vt:lpstr>
      <vt:lpstr>Saga pattern - Choreography</vt:lpstr>
      <vt:lpstr>Saga pattern - Choreography</vt:lpstr>
      <vt:lpstr>Saga pattern - Orchestration</vt:lpstr>
      <vt:lpstr>Reprocessing and dead letter</vt:lpstr>
      <vt:lpstr>Reprocessing and dead letter</vt:lpstr>
      <vt:lpstr>IBM Cloud Deployment</vt:lpstr>
      <vt:lpstr>Dependency graph</vt:lpstr>
      <vt:lpstr>Kafka Architecture</vt:lpstr>
      <vt:lpstr>Kafka Topic / Partition/ Replicas</vt:lpstr>
      <vt:lpstr>Exactly once: happy path</vt:lpstr>
      <vt:lpstr>Exactly once: oups</vt:lpstr>
      <vt:lpstr>Exactly once: Better</vt:lpstr>
      <vt:lpstr>Exactly once</vt:lpstr>
      <vt:lpstr>PowerPoint Presentation</vt:lpstr>
      <vt:lpstr>Kafka Connect</vt:lpstr>
      <vt:lpstr>Kafka Connect</vt:lpstr>
      <vt:lpstr>Data Replication Environment</vt:lpstr>
      <vt:lpstr>Data Replication Environment – Lab 1</vt:lpstr>
      <vt:lpstr>Data Replication Environment – Lab 2</vt:lpstr>
      <vt:lpstr>Data Replication Environment – Lab Active Passive</vt:lpstr>
      <vt:lpstr>Data Replication Environment - 2</vt:lpstr>
      <vt:lpstr>Data Replication Environment - 3</vt:lpstr>
      <vt:lpstr>Mirror Maker 2.0</vt:lpstr>
      <vt:lpstr>High Availability: Active – (P/C) Standby</vt:lpstr>
      <vt:lpstr>High Availability: Active - Active</vt:lpstr>
      <vt:lpstr>Mirror Maker 2</vt:lpstr>
      <vt:lpstr>Solution Run Time</vt:lpstr>
      <vt:lpstr>Remote Access to Kafka Broker</vt:lpstr>
      <vt:lpstr>EDA Landscape</vt:lpstr>
      <vt:lpstr>Container Microservice - KStreams</vt:lpstr>
      <vt:lpstr>Container Microservice </vt:lpstr>
      <vt:lpstr>Legacy to Microservice </vt:lpstr>
      <vt:lpstr>Container Microservice - KStreams</vt:lpstr>
      <vt:lpstr>Container Microservice – Springboot - Postgresql</vt:lpstr>
      <vt:lpstr>Container Microservice – Springboot - Postgresql</vt:lpstr>
      <vt:lpstr>Container Microservice - Python</vt:lpstr>
      <vt:lpstr>Order Simple Producer - Python</vt:lpstr>
      <vt:lpstr>Event Sourcing Integration Test Env</vt:lpstr>
      <vt:lpstr>Local Environment – docker compose</vt:lpstr>
      <vt:lpstr>Event Stream As Event Store for ML</vt:lpstr>
      <vt:lpstr>Event Stream As Event Store for ML</vt:lpstr>
      <vt:lpstr>MQ- Event Stream</vt:lpstr>
      <vt:lpstr>Data Replication: Orders table to kafka</vt:lpstr>
      <vt:lpstr>IBM DR Architecture</vt:lpstr>
      <vt:lpstr>IIDR Architecture on k8s? (N/A)</vt:lpstr>
      <vt:lpstr>IIDR Architecture on k8s? (N/A)</vt:lpstr>
      <vt:lpstr>Schema Registry</vt:lpstr>
      <vt:lpstr>Inventory scenario</vt:lpstr>
      <vt:lpstr>Inventory scenario – Lab 1</vt:lpstr>
      <vt:lpstr>Queue to streams to records scenario</vt:lpstr>
      <vt:lpstr>Real time analytics</vt:lpstr>
      <vt:lpstr>Real time analytics</vt:lpstr>
      <vt:lpstr>Queue to streams to records scenario</vt:lpstr>
      <vt:lpstr>Queue to streams to records scenario</vt:lpstr>
      <vt:lpstr>Topic to DB2</vt:lpstr>
      <vt:lpstr>DB2 CDC Debezium</vt:lpstr>
      <vt:lpstr>Bridge digital to core</vt:lpstr>
      <vt:lpstr>Bridge digital to core</vt:lpstr>
      <vt:lpstr>Docker-compose and kafka</vt:lpstr>
      <vt:lpstr>Spring cloud stream</vt:lpstr>
      <vt:lpstr>Spring cloud stream app CQRS</vt:lpstr>
      <vt:lpstr>Federated API mgt</vt:lpstr>
      <vt:lpstr>Example of a DDD for order system</vt:lpstr>
      <vt:lpstr>Context map</vt:lpstr>
      <vt:lpstr>Shipping Order Management Service</vt:lpstr>
      <vt:lpstr>PowerPoint Presentation</vt:lpstr>
      <vt:lpstr>Voyages Management Service</vt:lpstr>
      <vt:lpstr>PowerPoint Presentation</vt:lpstr>
      <vt:lpstr>PowerPoint Presentation</vt:lpstr>
      <vt:lpstr>PowerPoint Presentation</vt:lpstr>
      <vt:lpstr>PowerPoint Presentation</vt:lpstr>
      <vt:lpstr>K Containers example - Event Bus Topics   </vt:lpstr>
      <vt:lpstr>Container Management Service</vt:lpstr>
      <vt:lpstr>PowerPoint Presentation</vt:lpstr>
      <vt:lpstr>PowerPoint Presentation</vt:lpstr>
      <vt:lpstr>Container Bounded Context</vt:lpstr>
      <vt:lpstr>OLD    Container - HL</vt:lpstr>
    </vt:vector>
  </TitlesOfParts>
  <Company>IBM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IBM Cloud Strategy</dc:title>
  <dc:creator>ADMINIBM</dc:creator>
  <cp:lastModifiedBy>Jerome Boyer</cp:lastModifiedBy>
  <cp:revision>2762</cp:revision>
  <cp:lastPrinted>2016-03-10T02:30:19Z</cp:lastPrinted>
  <dcterms:created xsi:type="dcterms:W3CDTF">2015-06-25T15:18:43Z</dcterms:created>
  <dcterms:modified xsi:type="dcterms:W3CDTF">2021-11-03T22:24:06Z</dcterms:modified>
</cp:coreProperties>
</file>